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drawings/drawing1.xml" ContentType="application/vnd.openxmlformats-officedocument.drawingml.chartshape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6" r:id="rId3"/>
    <p:sldMasterId id="2147483714" r:id="rId4"/>
    <p:sldMasterId id="2147483864" r:id="rId5"/>
    <p:sldMasterId id="2147483876" r:id="rId6"/>
    <p:sldMasterId id="2147483888" r:id="rId7"/>
    <p:sldMasterId id="2147483961" r:id="rId8"/>
    <p:sldMasterId id="2147483973" r:id="rId9"/>
    <p:sldMasterId id="2147483985" r:id="rId10"/>
    <p:sldMasterId id="2147484009" r:id="rId11"/>
    <p:sldMasterId id="2147484033" r:id="rId12"/>
    <p:sldMasterId id="2147484045" r:id="rId13"/>
    <p:sldMasterId id="2147484057" r:id="rId14"/>
    <p:sldMasterId id="2147484069" r:id="rId15"/>
  </p:sldMasterIdLst>
  <p:notesMasterIdLst>
    <p:notesMasterId r:id="rId113"/>
  </p:notesMasterIdLst>
  <p:sldIdLst>
    <p:sldId id="256" r:id="rId16"/>
    <p:sldId id="281" r:id="rId17"/>
    <p:sldId id="284" r:id="rId18"/>
    <p:sldId id="362" r:id="rId19"/>
    <p:sldId id="282" r:id="rId20"/>
    <p:sldId id="283" r:id="rId21"/>
    <p:sldId id="669" r:id="rId22"/>
    <p:sldId id="480" r:id="rId23"/>
    <p:sldId id="603" r:id="rId24"/>
    <p:sldId id="287" r:id="rId25"/>
    <p:sldId id="288" r:id="rId26"/>
    <p:sldId id="289" r:id="rId27"/>
    <p:sldId id="290" r:id="rId28"/>
    <p:sldId id="291" r:id="rId29"/>
    <p:sldId id="292" r:id="rId30"/>
    <p:sldId id="451" r:id="rId31"/>
    <p:sldId id="295" r:id="rId32"/>
    <p:sldId id="360" r:id="rId33"/>
    <p:sldId id="483" r:id="rId34"/>
    <p:sldId id="498" r:id="rId35"/>
    <p:sldId id="500" r:id="rId36"/>
    <p:sldId id="499" r:id="rId37"/>
    <p:sldId id="493" r:id="rId38"/>
    <p:sldId id="494" r:id="rId39"/>
    <p:sldId id="495" r:id="rId40"/>
    <p:sldId id="666" r:id="rId41"/>
    <p:sldId id="576" r:id="rId42"/>
    <p:sldId id="577" r:id="rId43"/>
    <p:sldId id="527" r:id="rId44"/>
    <p:sldId id="650" r:id="rId45"/>
    <p:sldId id="555" r:id="rId46"/>
    <p:sldId id="594" r:id="rId47"/>
    <p:sldId id="554" r:id="rId48"/>
    <p:sldId id="549" r:id="rId49"/>
    <p:sldId id="550" r:id="rId50"/>
    <p:sldId id="551" r:id="rId51"/>
    <p:sldId id="652" r:id="rId52"/>
    <p:sldId id="653" r:id="rId53"/>
    <p:sldId id="655" r:id="rId54"/>
    <p:sldId id="556" r:id="rId55"/>
    <p:sldId id="312" r:id="rId56"/>
    <p:sldId id="542" r:id="rId57"/>
    <p:sldId id="561" r:id="rId58"/>
    <p:sldId id="562" r:id="rId59"/>
    <p:sldId id="563" r:id="rId60"/>
    <p:sldId id="313" r:id="rId61"/>
    <p:sldId id="647" r:id="rId62"/>
    <p:sldId id="648" r:id="rId63"/>
    <p:sldId id="557" r:id="rId64"/>
    <p:sldId id="558" r:id="rId65"/>
    <p:sldId id="533" r:id="rId66"/>
    <p:sldId id="559" r:id="rId67"/>
    <p:sldId id="534" r:id="rId68"/>
    <p:sldId id="484" r:id="rId69"/>
    <p:sldId id="541" r:id="rId70"/>
    <p:sldId id="525" r:id="rId71"/>
    <p:sldId id="502" r:id="rId72"/>
    <p:sldId id="503" r:id="rId73"/>
    <p:sldId id="504" r:id="rId74"/>
    <p:sldId id="598" r:id="rId75"/>
    <p:sldId id="560" r:id="rId76"/>
    <p:sldId id="600" r:id="rId77"/>
    <p:sldId id="599" r:id="rId78"/>
    <p:sldId id="606" r:id="rId79"/>
    <p:sldId id="641" r:id="rId80"/>
    <p:sldId id="633" r:id="rId81"/>
    <p:sldId id="639" r:id="rId82"/>
    <p:sldId id="656" r:id="rId83"/>
    <p:sldId id="637" r:id="rId84"/>
    <p:sldId id="638" r:id="rId85"/>
    <p:sldId id="642" r:id="rId86"/>
    <p:sldId id="485" r:id="rId87"/>
    <p:sldId id="330" r:id="rId88"/>
    <p:sldId id="640" r:id="rId89"/>
    <p:sldId id="628" r:id="rId90"/>
    <p:sldId id="632" r:id="rId91"/>
    <p:sldId id="564" r:id="rId92"/>
    <p:sldId id="566" r:id="rId93"/>
    <p:sldId id="328" r:id="rId94"/>
    <p:sldId id="517" r:id="rId95"/>
    <p:sldId id="518" r:id="rId96"/>
    <p:sldId id="537" r:id="rId97"/>
    <p:sldId id="584" r:id="rId98"/>
    <p:sldId id="583" r:id="rId99"/>
    <p:sldId id="565" r:id="rId100"/>
    <p:sldId id="659" r:id="rId101"/>
    <p:sldId id="661" r:id="rId102"/>
    <p:sldId id="662" r:id="rId103"/>
    <p:sldId id="658" r:id="rId104"/>
    <p:sldId id="580" r:id="rId105"/>
    <p:sldId id="657" r:id="rId106"/>
    <p:sldId id="664" r:id="rId107"/>
    <p:sldId id="665" r:id="rId108"/>
    <p:sldId id="327" r:id="rId109"/>
    <p:sldId id="582" r:id="rId110"/>
    <p:sldId id="568" r:id="rId111"/>
    <p:sldId id="667" r:id="rId112"/>
  </p:sldIdLst>
  <p:sldSz cx="9144000" cy="6858000" type="screen4x3"/>
  <p:notesSz cx="7010400" cy="9296400"/>
  <p:defaultTextStyle>
    <a:defPPr>
      <a:defRPr lang="en-US"/>
    </a:defPPr>
    <a:lvl1pPr marL="0" algn="l" defTabSz="910522" rtl="0" eaLnBrk="1" latinLnBrk="0" hangingPunct="1">
      <a:defRPr sz="1800" kern="1200">
        <a:solidFill>
          <a:schemeClr val="tx1"/>
        </a:solidFill>
        <a:latin typeface="+mn-lt"/>
        <a:ea typeface="+mn-ea"/>
        <a:cs typeface="+mn-cs"/>
      </a:defRPr>
    </a:lvl1pPr>
    <a:lvl2pPr marL="455258" algn="l" defTabSz="910522" rtl="0" eaLnBrk="1" latinLnBrk="0" hangingPunct="1">
      <a:defRPr sz="1800" kern="1200">
        <a:solidFill>
          <a:schemeClr val="tx1"/>
        </a:solidFill>
        <a:latin typeface="+mn-lt"/>
        <a:ea typeface="+mn-ea"/>
        <a:cs typeface="+mn-cs"/>
      </a:defRPr>
    </a:lvl2pPr>
    <a:lvl3pPr marL="910522" algn="l" defTabSz="910522" rtl="0" eaLnBrk="1" latinLnBrk="0" hangingPunct="1">
      <a:defRPr sz="1800" kern="1200">
        <a:solidFill>
          <a:schemeClr val="tx1"/>
        </a:solidFill>
        <a:latin typeface="+mn-lt"/>
        <a:ea typeface="+mn-ea"/>
        <a:cs typeface="+mn-cs"/>
      </a:defRPr>
    </a:lvl3pPr>
    <a:lvl4pPr marL="1365786" algn="l" defTabSz="910522" rtl="0" eaLnBrk="1" latinLnBrk="0" hangingPunct="1">
      <a:defRPr sz="1800" kern="1200">
        <a:solidFill>
          <a:schemeClr val="tx1"/>
        </a:solidFill>
        <a:latin typeface="+mn-lt"/>
        <a:ea typeface="+mn-ea"/>
        <a:cs typeface="+mn-cs"/>
      </a:defRPr>
    </a:lvl4pPr>
    <a:lvl5pPr marL="1821043" algn="l" defTabSz="910522" rtl="0" eaLnBrk="1" latinLnBrk="0" hangingPunct="1">
      <a:defRPr sz="1800" kern="1200">
        <a:solidFill>
          <a:schemeClr val="tx1"/>
        </a:solidFill>
        <a:latin typeface="+mn-lt"/>
        <a:ea typeface="+mn-ea"/>
        <a:cs typeface="+mn-cs"/>
      </a:defRPr>
    </a:lvl5pPr>
    <a:lvl6pPr marL="2276307" algn="l" defTabSz="910522" rtl="0" eaLnBrk="1" latinLnBrk="0" hangingPunct="1">
      <a:defRPr sz="1800" kern="1200">
        <a:solidFill>
          <a:schemeClr val="tx1"/>
        </a:solidFill>
        <a:latin typeface="+mn-lt"/>
        <a:ea typeface="+mn-ea"/>
        <a:cs typeface="+mn-cs"/>
      </a:defRPr>
    </a:lvl6pPr>
    <a:lvl7pPr marL="2731567" algn="l" defTabSz="910522" rtl="0" eaLnBrk="1" latinLnBrk="0" hangingPunct="1">
      <a:defRPr sz="1800" kern="1200">
        <a:solidFill>
          <a:schemeClr val="tx1"/>
        </a:solidFill>
        <a:latin typeface="+mn-lt"/>
        <a:ea typeface="+mn-ea"/>
        <a:cs typeface="+mn-cs"/>
      </a:defRPr>
    </a:lvl7pPr>
    <a:lvl8pPr marL="3186817" algn="l" defTabSz="910522" rtl="0" eaLnBrk="1" latinLnBrk="0" hangingPunct="1">
      <a:defRPr sz="1800" kern="1200">
        <a:solidFill>
          <a:schemeClr val="tx1"/>
        </a:solidFill>
        <a:latin typeface="+mn-lt"/>
        <a:ea typeface="+mn-ea"/>
        <a:cs typeface="+mn-cs"/>
      </a:defRPr>
    </a:lvl8pPr>
    <a:lvl9pPr marL="3642084" algn="l" defTabSz="910522"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CC"/>
    <a:srgbClr val="006600"/>
    <a:srgbClr val="00FFCC"/>
    <a:srgbClr val="00CC99"/>
    <a:srgbClr val="003300"/>
    <a:srgbClr val="00FF00"/>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256" autoAdjust="0"/>
    <p:restoredTop sz="75711" autoAdjust="0"/>
  </p:normalViewPr>
  <p:slideViewPr>
    <p:cSldViewPr>
      <p:cViewPr varScale="1">
        <p:scale>
          <a:sx n="88" d="100"/>
          <a:sy n="88" d="100"/>
        </p:scale>
        <p:origin x="-2304" y="-96"/>
      </p:cViewPr>
      <p:guideLst>
        <p:guide orient="horz" pos="2160"/>
        <p:guide pos="2880"/>
      </p:guideLst>
    </p:cSldViewPr>
  </p:slideViewPr>
  <p:notesTextViewPr>
    <p:cViewPr>
      <p:scale>
        <a:sx n="1" d="1"/>
        <a:sy n="1" d="1"/>
      </p:scale>
      <p:origin x="0" y="0"/>
    </p:cViewPr>
  </p:notesTextViewPr>
  <p:sorterViewPr>
    <p:cViewPr>
      <p:scale>
        <a:sx n="100" d="100"/>
        <a:sy n="100" d="100"/>
      </p:scale>
      <p:origin x="0" y="777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117" Type="http://schemas.openxmlformats.org/officeDocument/2006/relationships/tableStyles" Target="tableStyles.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12" Type="http://schemas.openxmlformats.org/officeDocument/2006/relationships/slide" Target="slides/slide97.xml"/><Relationship Id="rId16" Type="http://schemas.openxmlformats.org/officeDocument/2006/relationships/slide" Target="slides/slide1.xml"/><Relationship Id="rId107" Type="http://schemas.openxmlformats.org/officeDocument/2006/relationships/slide" Target="slides/slide92.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slide" Target="slides/slide64.xml"/><Relationship Id="rId87" Type="http://schemas.openxmlformats.org/officeDocument/2006/relationships/slide" Target="slides/slide72.xml"/><Relationship Id="rId102" Type="http://schemas.openxmlformats.org/officeDocument/2006/relationships/slide" Target="slides/slide87.xml"/><Relationship Id="rId110" Type="http://schemas.openxmlformats.org/officeDocument/2006/relationships/slide" Target="slides/slide95.xml"/><Relationship Id="rId115"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6.xml"/><Relationship Id="rId82" Type="http://schemas.openxmlformats.org/officeDocument/2006/relationships/slide" Target="slides/slide67.xml"/><Relationship Id="rId90" Type="http://schemas.openxmlformats.org/officeDocument/2006/relationships/slide" Target="slides/slide75.xml"/><Relationship Id="rId95" Type="http://schemas.openxmlformats.org/officeDocument/2006/relationships/slide" Target="slides/slide80.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13"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slide" Target="slides/slide78.xml"/><Relationship Id="rId98" Type="http://schemas.openxmlformats.org/officeDocument/2006/relationships/slide" Target="slides/slide8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103" Type="http://schemas.openxmlformats.org/officeDocument/2006/relationships/slide" Target="slides/slide88.xml"/><Relationship Id="rId108" Type="http://schemas.openxmlformats.org/officeDocument/2006/relationships/slide" Target="slides/slide93.xml"/><Relationship Id="rId116" Type="http://schemas.openxmlformats.org/officeDocument/2006/relationships/theme" Target="theme/theme1.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slide" Target="slides/slide81.xml"/><Relationship Id="rId111" Type="http://schemas.openxmlformats.org/officeDocument/2006/relationships/slide" Target="slides/slide9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6" Type="http://schemas.openxmlformats.org/officeDocument/2006/relationships/slide" Target="slides/slide91.xml"/><Relationship Id="rId114"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s>
</file>

<file path=ppt/charts/_rels/chart1.xml.rels><?xml version="1.0" encoding="UTF-8" standalone="yes"?>
<Relationships xmlns="http://schemas.openxmlformats.org/package/2006/relationships"><Relationship Id="rId2" Type="http://schemas.openxmlformats.org/officeDocument/2006/relationships/oleObject" Target="file:///D:\Users\iachisho\Documents\world%20freshwater%20resources%201993.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D:\Users\iachisho\AppData\Local\Microsoft\Windows\Temporary%20Internet%20Files\Content.Outlook\U3OBAJH8\pca_assessed.xlsx"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Ten Largest </a:t>
            </a:r>
            <a:r>
              <a:rPr lang="en-US" dirty="0" smtClean="0"/>
              <a:t>Lakes</a:t>
            </a:r>
          </a:p>
          <a:p>
            <a:pPr>
              <a:defRPr/>
            </a:pPr>
            <a:r>
              <a:rPr lang="en-US" dirty="0" smtClean="0"/>
              <a:t>(83.5 % of Total Lake Volume)</a:t>
            </a:r>
            <a:endParaRPr lang="en-US" dirty="0"/>
          </a:p>
        </c:rich>
      </c:tx>
      <c:layout/>
      <c:overlay val="0"/>
      <c:spPr>
        <a:solidFill>
          <a:srgbClr val="FFF39D">
            <a:alpha val="57000"/>
          </a:srgbClr>
        </a:solidFill>
      </c:spPr>
    </c:title>
    <c:autoTitleDeleted val="0"/>
    <c:view3D>
      <c:rotX val="30"/>
      <c:rotY val="0"/>
      <c:rAngAx val="0"/>
      <c:perspective val="30"/>
    </c:view3D>
    <c:floor>
      <c:thickness val="0"/>
    </c:floor>
    <c:sideWall>
      <c:thickness val="0"/>
    </c:sideWall>
    <c:backWall>
      <c:thickness val="0"/>
    </c:backWall>
    <c:plotArea>
      <c:layout/>
      <c:pie3DChart>
        <c:varyColors val="1"/>
        <c:ser>
          <c:idx val="0"/>
          <c:order val="0"/>
          <c:explosion val="25"/>
          <c:cat>
            <c:strRef>
              <c:f>Sheet1!$J$32:$J$40</c:f>
              <c:strCache>
                <c:ptCount val="9"/>
                <c:pt idx="0">
                  <c:v>Lake Baikal</c:v>
                </c:pt>
                <c:pt idx="1">
                  <c:v>Lake Tanganyika</c:v>
                </c:pt>
                <c:pt idx="2">
                  <c:v>Lake Superior</c:v>
                </c:pt>
                <c:pt idx="3">
                  <c:v>Lake Nyassa</c:v>
                </c:pt>
                <c:pt idx="4">
                  <c:v>Lake Huron</c:v>
                </c:pt>
                <c:pt idx="5">
                  <c:v>Lake Michigan</c:v>
                </c:pt>
                <c:pt idx="6">
                  <c:v>Lake Victoria</c:v>
                </c:pt>
                <c:pt idx="7">
                  <c:v>Great Slave Lake</c:v>
                </c:pt>
                <c:pt idx="8">
                  <c:v>Lake Ontario</c:v>
                </c:pt>
              </c:strCache>
            </c:strRef>
          </c:cat>
          <c:val>
            <c:numRef>
              <c:f>Sheet1!$K$32:$K$40</c:f>
              <c:numCache>
                <c:formatCode>General</c:formatCode>
                <c:ptCount val="9"/>
                <c:pt idx="0">
                  <c:v>23000</c:v>
                </c:pt>
                <c:pt idx="1">
                  <c:v>18900</c:v>
                </c:pt>
                <c:pt idx="2">
                  <c:v>11600</c:v>
                </c:pt>
                <c:pt idx="3">
                  <c:v>7725</c:v>
                </c:pt>
                <c:pt idx="4">
                  <c:v>3580</c:v>
                </c:pt>
                <c:pt idx="5">
                  <c:v>4680</c:v>
                </c:pt>
                <c:pt idx="6">
                  <c:v>2700</c:v>
                </c:pt>
                <c:pt idx="7">
                  <c:v>1070</c:v>
                </c:pt>
                <c:pt idx="8">
                  <c:v>1710</c:v>
                </c:pt>
              </c:numCache>
            </c:numRef>
          </c:val>
        </c:ser>
        <c:ser>
          <c:idx val="1"/>
          <c:order val="1"/>
          <c:explosion val="25"/>
          <c:cat>
            <c:strRef>
              <c:f>Sheet1!$J$32:$J$40</c:f>
              <c:strCache>
                <c:ptCount val="9"/>
                <c:pt idx="0">
                  <c:v>Lake Baikal</c:v>
                </c:pt>
                <c:pt idx="1">
                  <c:v>Lake Tanganyika</c:v>
                </c:pt>
                <c:pt idx="2">
                  <c:v>Lake Superior</c:v>
                </c:pt>
                <c:pt idx="3">
                  <c:v>Lake Nyassa</c:v>
                </c:pt>
                <c:pt idx="4">
                  <c:v>Lake Huron</c:v>
                </c:pt>
                <c:pt idx="5">
                  <c:v>Lake Michigan</c:v>
                </c:pt>
                <c:pt idx="6">
                  <c:v>Lake Victoria</c:v>
                </c:pt>
                <c:pt idx="7">
                  <c:v>Great Slave Lake</c:v>
                </c:pt>
                <c:pt idx="8">
                  <c:v>Lake Ontario</c:v>
                </c:pt>
              </c:strCache>
            </c:strRef>
          </c:cat>
          <c:val>
            <c:numRef>
              <c:f>Sheet1!$L$32:$L$40</c:f>
              <c:numCache>
                <c:formatCode>General</c:formatCode>
                <c:ptCount val="9"/>
                <c:pt idx="0">
                  <c:v>0.25274725274725274</c:v>
                </c:pt>
                <c:pt idx="1">
                  <c:v>0.2076923076923077</c:v>
                </c:pt>
                <c:pt idx="2">
                  <c:v>0.12747252747252746</c:v>
                </c:pt>
                <c:pt idx="4">
                  <c:v>3.9340659340659341E-2</c:v>
                </c:pt>
                <c:pt idx="5">
                  <c:v>5.1428571428571428E-2</c:v>
                </c:pt>
                <c:pt idx="6">
                  <c:v>2.9670329670329669E-2</c:v>
                </c:pt>
                <c:pt idx="7">
                  <c:v>1.1758241758241758E-2</c:v>
                </c:pt>
                <c:pt idx="8">
                  <c:v>1.879120879120879E-2</c:v>
                </c:pt>
              </c:numCache>
            </c:numRef>
          </c:val>
        </c:ser>
        <c:dLbls>
          <c:showLegendKey val="0"/>
          <c:showVal val="0"/>
          <c:showCatName val="0"/>
          <c:showSerName val="0"/>
          <c:showPercent val="0"/>
          <c:showBubbleSize val="0"/>
          <c:showLeaderLines val="1"/>
        </c:dLbls>
      </c:pie3DChart>
    </c:plotArea>
    <c:legend>
      <c:legendPos val="r"/>
      <c:layout/>
      <c:overlay val="0"/>
      <c:spPr>
        <a:solidFill>
          <a:sysClr val="window" lastClr="FFFFFF">
            <a:alpha val="83000"/>
          </a:sysClr>
        </a:solidFill>
      </c:spPr>
      <c:txPr>
        <a:bodyPr/>
        <a:lstStyle/>
        <a:p>
          <a:pPr>
            <a:defRPr b="1"/>
          </a:pPr>
          <a:endParaRPr lang="en-US"/>
        </a:p>
      </c:tx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gradFill>
                <a:gsLst>
                  <a:gs pos="0">
                    <a:srgbClr val="9BBB59">
                      <a:lumMod val="40000"/>
                      <a:lumOff val="60000"/>
                    </a:srgbClr>
                  </a:gs>
                  <a:gs pos="50000">
                    <a:srgbClr val="9BBB59">
                      <a:lumMod val="75000"/>
                    </a:srgbClr>
                  </a:gs>
                  <a:gs pos="100000">
                    <a:srgbClr val="9BBB59">
                      <a:lumMod val="60000"/>
                      <a:lumOff val="40000"/>
                    </a:srgbClr>
                  </a:gs>
                </a:gsLst>
                <a:lin ang="5400000" scaled="0"/>
              </a:gradFill>
              <a:ln w="19050">
                <a:solidFill>
                  <a:schemeClr val="accent3">
                    <a:lumMod val="50000"/>
                  </a:schemeClr>
                </a:solidFill>
              </a:ln>
            </c:spPr>
          </c:dPt>
          <c:dPt>
            <c:idx val="1"/>
            <c:bubble3D val="0"/>
            <c:spPr>
              <a:gradFill>
                <a:gsLst>
                  <a:gs pos="0">
                    <a:srgbClr val="C0504D">
                      <a:lumMod val="40000"/>
                      <a:lumOff val="60000"/>
                    </a:srgbClr>
                  </a:gs>
                  <a:gs pos="50000">
                    <a:srgbClr val="C0504D">
                      <a:lumMod val="60000"/>
                      <a:lumOff val="40000"/>
                    </a:srgbClr>
                  </a:gs>
                  <a:gs pos="100000">
                    <a:srgbClr val="C0504D">
                      <a:lumMod val="40000"/>
                      <a:lumOff val="60000"/>
                    </a:srgbClr>
                  </a:gs>
                </a:gsLst>
                <a:lin ang="5400000" scaled="0"/>
              </a:gradFill>
              <a:ln w="22225">
                <a:solidFill>
                  <a:schemeClr val="accent2">
                    <a:lumMod val="75000"/>
                  </a:schemeClr>
                </a:solidFill>
              </a:ln>
            </c:spPr>
          </c:dPt>
          <c:dPt>
            <c:idx val="2"/>
            <c:bubble3D val="0"/>
            <c:spPr>
              <a:gradFill>
                <a:gsLst>
                  <a:gs pos="0">
                    <a:srgbClr val="4F81BD">
                      <a:tint val="66000"/>
                      <a:satMod val="160000"/>
                    </a:srgbClr>
                  </a:gs>
                  <a:gs pos="50000">
                    <a:srgbClr val="1F497D">
                      <a:lumMod val="60000"/>
                      <a:lumOff val="40000"/>
                    </a:srgbClr>
                  </a:gs>
                  <a:gs pos="100000">
                    <a:srgbClr val="1F497D">
                      <a:lumMod val="40000"/>
                      <a:lumOff val="60000"/>
                    </a:srgbClr>
                  </a:gs>
                </a:gsLst>
                <a:lin ang="5400000" scaled="0"/>
              </a:gradFill>
              <a:ln w="19050">
                <a:solidFill>
                  <a:schemeClr val="tx2">
                    <a:lumMod val="50000"/>
                  </a:schemeClr>
                </a:solidFill>
              </a:ln>
            </c:spPr>
          </c:dPt>
          <c:dPt>
            <c:idx val="3"/>
            <c:bubble3D val="0"/>
            <c:explosion val="18"/>
            <c:spPr>
              <a:gradFill>
                <a:gsLst>
                  <a:gs pos="0">
                    <a:schemeClr val="accent4">
                      <a:lumMod val="60000"/>
                      <a:lumOff val="40000"/>
                    </a:schemeClr>
                  </a:gs>
                  <a:gs pos="50000">
                    <a:schemeClr val="accent4">
                      <a:lumMod val="40000"/>
                      <a:lumOff val="60000"/>
                    </a:schemeClr>
                  </a:gs>
                  <a:gs pos="100000">
                    <a:schemeClr val="accent4">
                      <a:lumMod val="60000"/>
                      <a:lumOff val="40000"/>
                    </a:schemeClr>
                  </a:gs>
                </a:gsLst>
                <a:lin ang="5400000" scaled="0"/>
              </a:gradFill>
              <a:ln w="19050">
                <a:solidFill>
                  <a:schemeClr val="accent4">
                    <a:lumMod val="50000"/>
                  </a:schemeClr>
                </a:solidFill>
              </a:ln>
            </c:spPr>
          </c:dPt>
          <c:dLbls>
            <c:dLbl>
              <c:idx val="0"/>
              <c:layout>
                <c:manualLayout>
                  <c:x val="-0.16036947436417046"/>
                  <c:y val="-0.42942708529525486"/>
                </c:manualLayout>
              </c:layout>
              <c:tx>
                <c:rich>
                  <a:bodyPr/>
                  <a:lstStyle/>
                  <a:p>
                    <a:r>
                      <a:rPr lang="en-US" dirty="0" smtClean="0"/>
                      <a:t>Agricultural </a:t>
                    </a:r>
                    <a:r>
                      <a:rPr lang="en-US" dirty="0"/>
                      <a:t>products
</a:t>
                    </a:r>
                    <a:r>
                      <a:rPr lang="en-US" dirty="0" smtClean="0"/>
                      <a:t>72%</a:t>
                    </a:r>
                    <a:endParaRPr lang="en-US" dirty="0"/>
                  </a:p>
                </c:rich>
              </c:tx>
              <c:showLegendKey val="0"/>
              <c:showVal val="0"/>
              <c:showCatName val="1"/>
              <c:showSerName val="0"/>
              <c:showPercent val="1"/>
              <c:showBubbleSize val="0"/>
            </c:dLbl>
            <c:dLbl>
              <c:idx val="1"/>
              <c:layout>
                <c:manualLayout>
                  <c:x val="-4.7438863371445309E-5"/>
                  <c:y val="3.9186342182768986E-2"/>
                </c:manualLayout>
              </c:layout>
              <c:showLegendKey val="0"/>
              <c:showVal val="0"/>
              <c:showCatName val="1"/>
              <c:showSerName val="0"/>
              <c:showPercent val="1"/>
              <c:showBubbleSize val="0"/>
            </c:dLbl>
            <c:txPr>
              <a:bodyPr/>
              <a:lstStyle/>
              <a:p>
                <a:pPr>
                  <a:defRPr sz="1200" b="1"/>
                </a:pPr>
                <a:endParaRPr lang="en-US"/>
              </a:p>
            </c:txPr>
            <c:showLegendKey val="0"/>
            <c:showVal val="0"/>
            <c:showCatName val="1"/>
            <c:showSerName val="0"/>
            <c:showPercent val="1"/>
            <c:showBubbleSize val="0"/>
            <c:showLeaderLines val="1"/>
          </c:dLbls>
          <c:cat>
            <c:strRef>
              <c:f>Sheet1!$A$5:$A$8</c:f>
              <c:strCache>
                <c:ptCount val="4"/>
                <c:pt idx="0">
                  <c:v>Agricultural products</c:v>
                </c:pt>
                <c:pt idx="1">
                  <c:v>Industrial products</c:v>
                </c:pt>
                <c:pt idx="2">
                  <c:v>Domestic water consumption</c:v>
                </c:pt>
                <c:pt idx="3">
                  <c:v>External water footprint</c:v>
                </c:pt>
              </c:strCache>
            </c:strRef>
          </c:cat>
          <c:val>
            <c:numRef>
              <c:f>Sheet1!$B$5:$B$8</c:f>
              <c:numCache>
                <c:formatCode>0%</c:formatCode>
                <c:ptCount val="4"/>
                <c:pt idx="0">
                  <c:v>0.72</c:v>
                </c:pt>
                <c:pt idx="1">
                  <c:v>0.03</c:v>
                </c:pt>
                <c:pt idx="2">
                  <c:v>0.04</c:v>
                </c:pt>
                <c:pt idx="3">
                  <c:v>0.22</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explosion val="10"/>
          <c:dPt>
            <c:idx val="0"/>
            <c:bubble3D val="0"/>
            <c:spPr>
              <a:solidFill>
                <a:schemeClr val="accent3">
                  <a:lumMod val="60000"/>
                  <a:lumOff val="40000"/>
                </a:schemeClr>
              </a:solidFill>
              <a:ln w="22225">
                <a:solidFill>
                  <a:schemeClr val="accent3">
                    <a:lumMod val="50000"/>
                  </a:schemeClr>
                </a:solidFill>
              </a:ln>
            </c:spPr>
          </c:dPt>
          <c:dPt>
            <c:idx val="1"/>
            <c:bubble3D val="0"/>
            <c:spPr>
              <a:solidFill>
                <a:schemeClr val="accent2">
                  <a:lumMod val="40000"/>
                  <a:lumOff val="60000"/>
                </a:schemeClr>
              </a:solidFill>
              <a:ln w="19050">
                <a:solidFill>
                  <a:schemeClr val="accent2">
                    <a:lumMod val="75000"/>
                  </a:schemeClr>
                </a:solidFill>
              </a:ln>
            </c:spPr>
          </c:dPt>
          <c:dLbls>
            <c:dLbl>
              <c:idx val="0"/>
              <c:layout>
                <c:manualLayout>
                  <c:x val="-5.362931674357032E-2"/>
                  <c:y val="-0.2132695374800638"/>
                </c:manualLayout>
              </c:layout>
              <c:tx>
                <c:rich>
                  <a:bodyPr/>
                  <a:lstStyle/>
                  <a:p>
                    <a:r>
                      <a:rPr lang="en-US" sz="1100" b="1"/>
                      <a:t>Agricultural products</a:t>
                    </a:r>
                    <a:r>
                      <a:rPr lang="en-US" sz="1100" b="1" baseline="0"/>
                      <a:t> </a:t>
                    </a:r>
                    <a:r>
                      <a:rPr lang="en-US" sz="1100" b="1"/>
                      <a:t> 20%</a:t>
                    </a:r>
                    <a:endParaRPr lang="en-US" sz="800"/>
                  </a:p>
                </c:rich>
              </c:tx>
              <c:showLegendKey val="0"/>
              <c:showVal val="1"/>
              <c:showCatName val="1"/>
              <c:showSerName val="0"/>
              <c:showPercent val="0"/>
              <c:showBubbleSize val="0"/>
            </c:dLbl>
            <c:dLbl>
              <c:idx val="1"/>
              <c:layout/>
              <c:tx>
                <c:rich>
                  <a:bodyPr/>
                  <a:lstStyle/>
                  <a:p>
                    <a:r>
                      <a:rPr lang="en-US" sz="1100" b="1"/>
                      <a:t>Industrial products 2%</a:t>
                    </a:r>
                    <a:endParaRPr lang="en-US"/>
                  </a:p>
                </c:rich>
              </c:tx>
              <c:showLegendKey val="0"/>
              <c:showVal val="1"/>
              <c:showCatName val="1"/>
              <c:showSerName val="0"/>
              <c:showPercent val="0"/>
              <c:showBubbleSize val="0"/>
            </c:dLbl>
            <c:txPr>
              <a:bodyPr/>
              <a:lstStyle/>
              <a:p>
                <a:pPr>
                  <a:defRPr sz="1100" b="1"/>
                </a:pPr>
                <a:endParaRPr lang="en-US"/>
              </a:p>
            </c:txPr>
            <c:showLegendKey val="0"/>
            <c:showVal val="1"/>
            <c:showCatName val="1"/>
            <c:showSerName val="0"/>
            <c:showPercent val="0"/>
            <c:showBubbleSize val="0"/>
            <c:showLeaderLines val="1"/>
          </c:dLbls>
          <c:cat>
            <c:strRef>
              <c:f>Sheet1!$A$10:$A$11</c:f>
              <c:strCache>
                <c:ptCount val="2"/>
                <c:pt idx="0">
                  <c:v>Agricultural products</c:v>
                </c:pt>
                <c:pt idx="1">
                  <c:v>Industrial products</c:v>
                </c:pt>
              </c:strCache>
            </c:strRef>
          </c:cat>
          <c:val>
            <c:numRef>
              <c:f>Sheet1!$B$10:$B$11</c:f>
              <c:numCache>
                <c:formatCode>0%</c:formatCode>
                <c:ptCount val="2"/>
                <c:pt idx="0">
                  <c:v>0.2</c:v>
                </c:pt>
                <c:pt idx="1">
                  <c:v>0.02</c:v>
                </c:pt>
              </c:numCache>
            </c:numRef>
          </c:val>
        </c:ser>
        <c:dLbls>
          <c:showLegendKey val="0"/>
          <c:showVal val="1"/>
          <c:showCatName val="1"/>
          <c:showSerName val="0"/>
          <c:showPercent val="0"/>
          <c:showBubbleSize val="0"/>
          <c:showLeaderLines val="1"/>
        </c:dLbls>
        <c:firstSliceAng val="0"/>
      </c:pieChart>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3200"/>
            </a:pPr>
            <a:r>
              <a:rPr lang="en-US" sz="3200" dirty="0" smtClean="0"/>
              <a:t>Minnesota’s Impaired Waters</a:t>
            </a:r>
          </a:p>
          <a:p>
            <a:pPr>
              <a:defRPr sz="3200"/>
            </a:pPr>
            <a:r>
              <a:rPr lang="en-US" sz="3200" dirty="0" smtClean="0"/>
              <a:t>(miles; percent)</a:t>
            </a:r>
            <a:endParaRPr lang="en-US" sz="3200" dirty="0"/>
          </a:p>
        </c:rich>
      </c:tx>
      <c:layout/>
      <c:overlay val="0"/>
    </c:title>
    <c:autoTitleDeleted val="0"/>
    <c:plotArea>
      <c:layout/>
      <c:pieChart>
        <c:varyColors val="1"/>
        <c:ser>
          <c:idx val="0"/>
          <c:order val="0"/>
          <c:spPr>
            <a:effectLst>
              <a:outerShdw blurRad="50800" dist="38100" sx="101000" sy="101000" algn="l" rotWithShape="0">
                <a:prstClr val="black">
                  <a:alpha val="40000"/>
                </a:prstClr>
              </a:outerShdw>
            </a:effectLst>
          </c:spPr>
          <c:dPt>
            <c:idx val="0"/>
            <c:bubble3D val="0"/>
            <c:spPr>
              <a:gradFill>
                <a:gsLst>
                  <a:gs pos="6250">
                    <a:srgbClr val="C0504D">
                      <a:lumMod val="75000"/>
                    </a:srgbClr>
                  </a:gs>
                  <a:gs pos="50000">
                    <a:srgbClr val="C0504D">
                      <a:lumMod val="50000"/>
                    </a:srgbClr>
                  </a:gs>
                  <a:gs pos="96667">
                    <a:srgbClr val="C0504D">
                      <a:lumMod val="50000"/>
                    </a:srgbClr>
                  </a:gs>
                  <a:gs pos="83000">
                    <a:srgbClr val="C0504D">
                      <a:lumMod val="75000"/>
                    </a:srgbClr>
                  </a:gs>
                </a:gsLst>
                <a:lin ang="5400000" scaled="0"/>
              </a:gradFill>
              <a:ln w="22225">
                <a:solidFill>
                  <a:srgbClr val="FF0000"/>
                </a:solidFill>
              </a:ln>
              <a:effectLst>
                <a:outerShdw blurRad="50800" dist="38100" sx="101000" sy="101000" algn="l" rotWithShape="0">
                  <a:prstClr val="black">
                    <a:alpha val="40000"/>
                  </a:prstClr>
                </a:outerShdw>
              </a:effectLst>
            </c:spPr>
          </c:dPt>
          <c:dPt>
            <c:idx val="1"/>
            <c:bubble3D val="0"/>
            <c:spPr>
              <a:gradFill>
                <a:gsLst>
                  <a:gs pos="6250">
                    <a:srgbClr val="1F497D">
                      <a:lumMod val="40000"/>
                      <a:lumOff val="60000"/>
                    </a:srgbClr>
                  </a:gs>
                  <a:gs pos="50000">
                    <a:srgbClr val="1F497D">
                      <a:lumMod val="60000"/>
                      <a:lumOff val="40000"/>
                    </a:srgbClr>
                  </a:gs>
                  <a:gs pos="96667">
                    <a:srgbClr val="1F497D">
                      <a:lumMod val="50000"/>
                    </a:srgbClr>
                  </a:gs>
                  <a:gs pos="83000">
                    <a:srgbClr val="1F497D">
                      <a:lumMod val="75000"/>
                    </a:srgbClr>
                  </a:gs>
                </a:gsLst>
                <a:lin ang="5400000" scaled="0"/>
              </a:gradFill>
              <a:ln w="25400">
                <a:solidFill>
                  <a:srgbClr val="1F497D">
                    <a:lumMod val="75000"/>
                  </a:srgbClr>
                </a:solidFill>
              </a:ln>
              <a:effectLst>
                <a:outerShdw blurRad="50800" dist="38100" sx="101000" sy="101000" algn="l" rotWithShape="0">
                  <a:prstClr val="black">
                    <a:alpha val="40000"/>
                  </a:prstClr>
                </a:outerShdw>
              </a:effectLst>
            </c:spPr>
          </c:dPt>
          <c:dPt>
            <c:idx val="2"/>
            <c:bubble3D val="0"/>
            <c:explosion val="12"/>
            <c:spPr>
              <a:pattFill prst="pct5">
                <a:fgClr>
                  <a:sysClr val="window" lastClr="FFFFFF"/>
                </a:fgClr>
                <a:bgClr>
                  <a:srgbClr val="9BBB59">
                    <a:lumMod val="75000"/>
                  </a:srgbClr>
                </a:bgClr>
              </a:pattFill>
              <a:ln w="25400">
                <a:solidFill>
                  <a:srgbClr val="9BBB59">
                    <a:lumMod val="50000"/>
                  </a:srgbClr>
                </a:solidFill>
              </a:ln>
              <a:effectLst>
                <a:outerShdw blurRad="50800" dist="38100" sx="101000" sy="101000" algn="l" rotWithShape="0">
                  <a:prstClr val="black">
                    <a:alpha val="40000"/>
                  </a:prstClr>
                </a:outerShdw>
              </a:effectLst>
            </c:spPr>
          </c:dPt>
          <c:dLbls>
            <c:txPr>
              <a:bodyPr/>
              <a:lstStyle/>
              <a:p>
                <a:pPr>
                  <a:defRPr sz="1600" b="1">
                    <a:solidFill>
                      <a:schemeClr val="bg1"/>
                    </a:solidFill>
                  </a:defRPr>
                </a:pPr>
                <a:endParaRPr lang="en-US"/>
              </a:p>
            </c:txPr>
            <c:showLegendKey val="0"/>
            <c:showVal val="1"/>
            <c:showCatName val="1"/>
            <c:showSerName val="0"/>
            <c:showPercent val="1"/>
            <c:showBubbleSize val="0"/>
            <c:separator>; </c:separator>
            <c:showLeaderLines val="1"/>
          </c:dLbls>
          <c:cat>
            <c:strRef>
              <c:f>Sheet1!$B$2:$B$4</c:f>
              <c:strCache>
                <c:ptCount val="3"/>
                <c:pt idx="0">
                  <c:v>Impaired</c:v>
                </c:pt>
                <c:pt idx="1">
                  <c:v>Not impaired</c:v>
                </c:pt>
                <c:pt idx="2">
                  <c:v>Not assessed</c:v>
                </c:pt>
              </c:strCache>
            </c:strRef>
          </c:cat>
          <c:val>
            <c:numRef>
              <c:f>Sheet1!$C$2:$C$4</c:f>
              <c:numCache>
                <c:formatCode>#,##0</c:formatCode>
                <c:ptCount val="3"/>
                <c:pt idx="0">
                  <c:v>41224</c:v>
                </c:pt>
                <c:pt idx="1">
                  <c:v>13130</c:v>
                </c:pt>
                <c:pt idx="2">
                  <c:v>37589</c:v>
                </c:pt>
              </c:numCache>
            </c:numRef>
          </c:val>
        </c:ser>
        <c:ser>
          <c:idx val="1"/>
          <c:order val="1"/>
          <c:explosion val="25"/>
          <c:dLbls>
            <c:showLegendKey val="0"/>
            <c:showVal val="0"/>
            <c:showCatName val="1"/>
            <c:showSerName val="0"/>
            <c:showPercent val="1"/>
            <c:showBubbleSize val="0"/>
            <c:showLeaderLines val="1"/>
          </c:dLbls>
          <c:cat>
            <c:strRef>
              <c:f>Sheet1!$B$2:$B$4</c:f>
              <c:strCache>
                <c:ptCount val="3"/>
                <c:pt idx="0">
                  <c:v>Impaired</c:v>
                </c:pt>
                <c:pt idx="1">
                  <c:v>Not impaired</c:v>
                </c:pt>
                <c:pt idx="2">
                  <c:v>Not assessed</c:v>
                </c:pt>
              </c:strCache>
            </c:strRef>
          </c:cat>
          <c:val>
            <c:numRef>
              <c:f>Sheet1!$D$2:$D$4</c:f>
              <c:numCache>
                <c:formatCode>General</c:formatCode>
                <c:ptCount val="3"/>
                <c:pt idx="0">
                  <c:v>0.75843544173381905</c:v>
                </c:pt>
                <c:pt idx="1">
                  <c:v>0.24156455826618095</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spPr>
    <a:gradFill>
      <a:gsLst>
        <a:gs pos="6250">
          <a:srgbClr val="F79646">
            <a:lumMod val="20000"/>
            <a:lumOff val="80000"/>
          </a:srgbClr>
        </a:gs>
        <a:gs pos="50000">
          <a:srgbClr val="F79646">
            <a:lumMod val="20000"/>
            <a:lumOff val="80000"/>
          </a:srgbClr>
        </a:gs>
        <a:gs pos="96667">
          <a:srgbClr val="F79646">
            <a:lumMod val="60000"/>
            <a:lumOff val="40000"/>
          </a:srgbClr>
        </a:gs>
        <a:gs pos="83000">
          <a:srgbClr val="F79646">
            <a:lumMod val="40000"/>
            <a:lumOff val="60000"/>
          </a:srgbClr>
        </a:gs>
      </a:gsLst>
      <a:lin ang="5400000" scaled="0"/>
    </a:gradFill>
  </c:spPr>
  <c:externalData r:id="rId2">
    <c:autoUpdate val="0"/>
  </c:externalData>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98.emf"/></Relationships>
</file>

<file path=ppt/drawings/drawing1.xml><?xml version="1.0" encoding="utf-8"?>
<c:userShapes xmlns:c="http://schemas.openxmlformats.org/drawingml/2006/chart">
  <cdr:relSizeAnchor xmlns:cdr="http://schemas.openxmlformats.org/drawingml/2006/chartDrawing">
    <cdr:from>
      <cdr:x>0.72555</cdr:x>
      <cdr:y>0.67961</cdr:y>
    </cdr:from>
    <cdr:to>
      <cdr:x>0.95055</cdr:x>
      <cdr:y>0.80049</cdr:y>
    </cdr:to>
    <cdr:sp macro="" textlink="">
      <cdr:nvSpPr>
        <cdr:cNvPr id="2" name="TextBox 1"/>
        <cdr:cNvSpPr txBox="1"/>
      </cdr:nvSpPr>
      <cdr:spPr>
        <a:xfrm xmlns:a="http://schemas.openxmlformats.org/drawingml/2006/main">
          <a:off x="6647761" y="4724400"/>
          <a:ext cx="2061531" cy="8403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600" b="1" dirty="0"/>
            <a:t>Assessed Rivers,</a:t>
          </a:r>
        </a:p>
        <a:p xmlns:a="http://schemas.openxmlformats.org/drawingml/2006/main">
          <a:pPr algn="ctr"/>
          <a:r>
            <a:rPr lang="en-US" sz="1600" b="1" dirty="0"/>
            <a:t>59% of </a:t>
          </a:r>
          <a:r>
            <a:rPr lang="en-US" sz="1600" b="1" dirty="0" smtClean="0"/>
            <a:t>Total,</a:t>
          </a:r>
        </a:p>
        <a:p xmlns:a="http://schemas.openxmlformats.org/drawingml/2006/main">
          <a:pPr algn="ctr"/>
          <a:r>
            <a:rPr lang="en-US" sz="1600" b="1" dirty="0" smtClean="0"/>
            <a:t>76% are Impaired</a:t>
          </a:r>
          <a:endParaRPr lang="en-US" sz="1600" b="1" dirty="0"/>
        </a:p>
      </cdr:txBody>
    </cdr:sp>
  </cdr:relSizeAnchor>
  <cdr:relSizeAnchor xmlns:cdr="http://schemas.openxmlformats.org/drawingml/2006/chartDrawing">
    <cdr:from>
      <cdr:x>0.02701</cdr:x>
      <cdr:y>0.86813</cdr:y>
    </cdr:from>
    <cdr:to>
      <cdr:x>0.97701</cdr:x>
      <cdr:y>1</cdr:y>
    </cdr:to>
    <cdr:sp macro="" textlink="">
      <cdr:nvSpPr>
        <cdr:cNvPr id="3" name="TextBox 2"/>
        <cdr:cNvSpPr txBox="1"/>
      </cdr:nvSpPr>
      <cdr:spPr>
        <a:xfrm xmlns:a="http://schemas.openxmlformats.org/drawingml/2006/main">
          <a:off x="246961" y="6019800"/>
          <a:ext cx="86868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0.002</cdr:x>
      <cdr:y>0.55903</cdr:y>
    </cdr:from>
    <cdr:to>
      <cdr:x>0.2016</cdr:x>
      <cdr:y>0.97557</cdr:y>
    </cdr:to>
    <cdr:sp macro="" textlink="">
      <cdr:nvSpPr>
        <cdr:cNvPr id="4" name="TextBox 3"/>
        <cdr:cNvSpPr txBox="1"/>
      </cdr:nvSpPr>
      <cdr:spPr>
        <a:xfrm xmlns:a="http://schemas.openxmlformats.org/drawingml/2006/main">
          <a:off x="18361" y="3886200"/>
          <a:ext cx="1828799" cy="28956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i="1" dirty="0" smtClean="0"/>
            <a:t>Data from </a:t>
          </a:r>
        </a:p>
        <a:p xmlns:a="http://schemas.openxmlformats.org/drawingml/2006/main">
          <a:r>
            <a:rPr lang="en-US" sz="2800" i="1" dirty="0" smtClean="0"/>
            <a:t>Minnesota </a:t>
          </a:r>
        </a:p>
        <a:p xmlns:a="http://schemas.openxmlformats.org/drawingml/2006/main">
          <a:r>
            <a:rPr lang="en-US" sz="2800" i="1" dirty="0" smtClean="0"/>
            <a:t>Pollution </a:t>
          </a:r>
        </a:p>
        <a:p xmlns:a="http://schemas.openxmlformats.org/drawingml/2006/main">
          <a:r>
            <a:rPr lang="en-US" sz="2800" i="1" dirty="0" smtClean="0"/>
            <a:t>Control </a:t>
          </a:r>
        </a:p>
        <a:p xmlns:a="http://schemas.openxmlformats.org/drawingml/2006/main">
          <a:r>
            <a:rPr lang="en-US" sz="2800" i="1" dirty="0" smtClean="0"/>
            <a:t>Agency, </a:t>
          </a:r>
        </a:p>
        <a:p xmlns:a="http://schemas.openxmlformats.org/drawingml/2006/main">
          <a:r>
            <a:rPr lang="en-US" sz="2800" i="1" dirty="0" smtClean="0"/>
            <a:t>2002-2010</a:t>
          </a:r>
          <a:endParaRPr lang="en-US" sz="2800" i="1" dirty="0"/>
        </a:p>
      </cdr:txBody>
    </cdr:sp>
  </cdr:relSizeAnchor>
  <cdr:relSizeAnchor xmlns:cdr="http://schemas.openxmlformats.org/drawingml/2006/chartDrawing">
    <cdr:from>
      <cdr:x>0.76713</cdr:x>
      <cdr:y>0.25211</cdr:y>
    </cdr:from>
    <cdr:to>
      <cdr:x>0.98337</cdr:x>
      <cdr:y>0.63576</cdr:y>
    </cdr:to>
    <cdr:sp macro="" textlink="">
      <cdr:nvSpPr>
        <cdr:cNvPr id="7" name="TextBox 6"/>
        <cdr:cNvSpPr txBox="1"/>
      </cdr:nvSpPr>
      <cdr:spPr>
        <a:xfrm xmlns:a="http://schemas.openxmlformats.org/drawingml/2006/main">
          <a:off x="7028761" y="1752600"/>
          <a:ext cx="1981200" cy="2667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b="1" dirty="0" smtClean="0">
              <a:solidFill>
                <a:srgbClr val="C00000"/>
              </a:solidFill>
            </a:rPr>
            <a:t>Turbidity (sediment), number one impairment in Minnesota streams</a:t>
          </a:r>
          <a:endParaRPr lang="en-US" sz="2400" b="1" dirty="0">
            <a:solidFill>
              <a:srgbClr val="C0000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EB73312-A9F0-49BC-9A5B-E1C704ED3CA5}" type="datetimeFigureOut">
              <a:rPr lang="en-US" smtClean="0"/>
              <a:t>4/25/2015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DFCBC7D-3E66-4FDD-8A32-3D4F1D9F456A}" type="slidenum">
              <a:rPr lang="en-US" smtClean="0"/>
              <a:t>‹#›</a:t>
            </a:fld>
            <a:endParaRPr lang="en-US"/>
          </a:p>
        </p:txBody>
      </p:sp>
    </p:spTree>
    <p:extLst>
      <p:ext uri="{BB962C8B-B14F-4D97-AF65-F5344CB8AC3E}">
        <p14:creationId xmlns:p14="http://schemas.microsoft.com/office/powerpoint/2010/main" val="946196048"/>
      </p:ext>
    </p:extLst>
  </p:cSld>
  <p:clrMap bg1="lt1" tx1="dk1" bg2="lt2" tx2="dk2" accent1="accent1" accent2="accent2" accent3="accent3" accent4="accent4" accent5="accent5" accent6="accent6" hlink="hlink" folHlink="folHlink"/>
  <p:notesStyle>
    <a:lvl1pPr marL="0" algn="l" defTabSz="910522" rtl="0" eaLnBrk="1" latinLnBrk="0" hangingPunct="1">
      <a:defRPr sz="1200" kern="1200">
        <a:solidFill>
          <a:schemeClr val="tx1"/>
        </a:solidFill>
        <a:latin typeface="+mn-lt"/>
        <a:ea typeface="+mn-ea"/>
        <a:cs typeface="+mn-cs"/>
      </a:defRPr>
    </a:lvl1pPr>
    <a:lvl2pPr marL="455258" algn="l" defTabSz="910522" rtl="0" eaLnBrk="1" latinLnBrk="0" hangingPunct="1">
      <a:defRPr sz="1200" kern="1200">
        <a:solidFill>
          <a:schemeClr val="tx1"/>
        </a:solidFill>
        <a:latin typeface="+mn-lt"/>
        <a:ea typeface="+mn-ea"/>
        <a:cs typeface="+mn-cs"/>
      </a:defRPr>
    </a:lvl2pPr>
    <a:lvl3pPr marL="910522" algn="l" defTabSz="910522" rtl="0" eaLnBrk="1" latinLnBrk="0" hangingPunct="1">
      <a:defRPr sz="1200" kern="1200">
        <a:solidFill>
          <a:schemeClr val="tx1"/>
        </a:solidFill>
        <a:latin typeface="+mn-lt"/>
        <a:ea typeface="+mn-ea"/>
        <a:cs typeface="+mn-cs"/>
      </a:defRPr>
    </a:lvl3pPr>
    <a:lvl4pPr marL="1365786" algn="l" defTabSz="910522" rtl="0" eaLnBrk="1" latinLnBrk="0" hangingPunct="1">
      <a:defRPr sz="1200" kern="1200">
        <a:solidFill>
          <a:schemeClr val="tx1"/>
        </a:solidFill>
        <a:latin typeface="+mn-lt"/>
        <a:ea typeface="+mn-ea"/>
        <a:cs typeface="+mn-cs"/>
      </a:defRPr>
    </a:lvl4pPr>
    <a:lvl5pPr marL="1821043" algn="l" defTabSz="910522" rtl="0" eaLnBrk="1" latinLnBrk="0" hangingPunct="1">
      <a:defRPr sz="1200" kern="1200">
        <a:solidFill>
          <a:schemeClr val="tx1"/>
        </a:solidFill>
        <a:latin typeface="+mn-lt"/>
        <a:ea typeface="+mn-ea"/>
        <a:cs typeface="+mn-cs"/>
      </a:defRPr>
    </a:lvl5pPr>
    <a:lvl6pPr marL="2276307" algn="l" defTabSz="910522" rtl="0" eaLnBrk="1" latinLnBrk="0" hangingPunct="1">
      <a:defRPr sz="1200" kern="1200">
        <a:solidFill>
          <a:schemeClr val="tx1"/>
        </a:solidFill>
        <a:latin typeface="+mn-lt"/>
        <a:ea typeface="+mn-ea"/>
        <a:cs typeface="+mn-cs"/>
      </a:defRPr>
    </a:lvl6pPr>
    <a:lvl7pPr marL="2731567" algn="l" defTabSz="910522" rtl="0" eaLnBrk="1" latinLnBrk="0" hangingPunct="1">
      <a:defRPr sz="1200" kern="1200">
        <a:solidFill>
          <a:schemeClr val="tx1"/>
        </a:solidFill>
        <a:latin typeface="+mn-lt"/>
        <a:ea typeface="+mn-ea"/>
        <a:cs typeface="+mn-cs"/>
      </a:defRPr>
    </a:lvl7pPr>
    <a:lvl8pPr marL="3186817" algn="l" defTabSz="910522" rtl="0" eaLnBrk="1" latinLnBrk="0" hangingPunct="1">
      <a:defRPr sz="1200" kern="1200">
        <a:solidFill>
          <a:schemeClr val="tx1"/>
        </a:solidFill>
        <a:latin typeface="+mn-lt"/>
        <a:ea typeface="+mn-ea"/>
        <a:cs typeface="+mn-cs"/>
      </a:defRPr>
    </a:lvl8pPr>
    <a:lvl9pPr marL="3642084" algn="l" defTabSz="91052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118C9D-0C4C-4D87-8756-095D77FE2187}" type="slidenum">
              <a:rPr lang="en-US">
                <a:solidFill>
                  <a:prstClr val="black"/>
                </a:solidFill>
              </a:rPr>
              <a:pPr/>
              <a:t>2</a:t>
            </a:fld>
            <a:endParaRPr lang="en-US">
              <a:solidFill>
                <a:prstClr val="black"/>
              </a:solidFill>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West fork of the Trinity River, Archer County, Texas – Photo by Luther Smith</a:t>
            </a:r>
            <a:endParaRPr lang="en-US" dirty="0"/>
          </a:p>
        </p:txBody>
      </p:sp>
      <p:sp>
        <p:nvSpPr>
          <p:cNvPr id="4" name="Slide Number Placeholder 3"/>
          <p:cNvSpPr>
            <a:spLocks noGrp="1"/>
          </p:cNvSpPr>
          <p:nvPr>
            <p:ph type="sldNum" sz="quarter" idx="10"/>
          </p:nvPr>
        </p:nvSpPr>
        <p:spPr/>
        <p:txBody>
          <a:bodyPr/>
          <a:lstStyle/>
          <a:p>
            <a:fld id="{520D185D-6376-447C-9D15-9F21710C466B}" type="slidenum">
              <a:rPr lang="en-US" smtClean="0">
                <a:solidFill>
                  <a:prstClr val="black"/>
                </a:solidFill>
              </a:rPr>
              <a:pPr/>
              <a:t>15</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118C9D-0C4C-4D87-8756-095D77FE2187}" type="slidenum">
              <a:rPr lang="en-US">
                <a:solidFill>
                  <a:prstClr val="black"/>
                </a:solidFill>
              </a:rPr>
              <a:pPr/>
              <a:t>17</a:t>
            </a:fld>
            <a:endParaRPr lang="en-US">
              <a:solidFill>
                <a:prstClr val="black"/>
              </a:solidFill>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118C9D-0C4C-4D87-8756-095D77FE2187}" type="slidenum">
              <a:rPr lang="en-US">
                <a:solidFill>
                  <a:prstClr val="black"/>
                </a:solidFill>
              </a:rPr>
              <a:pPr/>
              <a:t>18</a:t>
            </a:fld>
            <a:endParaRPr lang="en-US">
              <a:solidFill>
                <a:prstClr val="black"/>
              </a:solidFill>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Global hydrological fluxes (1000 km3/year) and storages (1000 km3) with natural and anthropogenic cycles are synthesized from various sources (1, 3–5). Big vertical arrows show total annual precipitation and evapotranspiration over land and ocean (1000 km3/year), which include annual precipitation and evapotranspiration in major landscapes (1000 km3/year) presented by small vertical arrows; parentheses indicate area (million km2). The direct groundwater discharge, which is estimated to be about 10% of total river discharge globally (6), is included in river discharge </a:t>
            </a:r>
            <a:endParaRPr lang="en-US" dirty="0"/>
          </a:p>
        </p:txBody>
      </p:sp>
      <p:sp>
        <p:nvSpPr>
          <p:cNvPr id="4" name="Slide Number Placeholder 3"/>
          <p:cNvSpPr>
            <a:spLocks noGrp="1"/>
          </p:cNvSpPr>
          <p:nvPr>
            <p:ph type="sldNum" sz="quarter" idx="10"/>
          </p:nvPr>
        </p:nvSpPr>
        <p:spPr/>
        <p:txBody>
          <a:bodyPr/>
          <a:lstStyle/>
          <a:p>
            <a:fld id="{BDFCBC7D-3E66-4FDD-8A32-3D4F1D9F456A}" type="slidenum">
              <a:rPr lang="en-US" smtClean="0"/>
              <a:t>22</a:t>
            </a:fld>
            <a:endParaRPr lang="en-US"/>
          </a:p>
        </p:txBody>
      </p:sp>
    </p:spTree>
    <p:extLst>
      <p:ext uri="{BB962C8B-B14F-4D97-AF65-F5344CB8AC3E}">
        <p14:creationId xmlns:p14="http://schemas.microsoft.com/office/powerpoint/2010/main" val="3657241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31864" y="930227"/>
            <a:ext cx="4145243" cy="3186834"/>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617" tIns="41809" rIns="83617" bIns="41809" anchor="ctr"/>
          <a:lstStyle/>
          <a:p>
            <a:pPr defTabSz="418043" fontAlgn="base" hangingPunct="0">
              <a:lnSpc>
                <a:spcPct val="93000"/>
              </a:lnSpc>
              <a:spcBef>
                <a:spcPct val="0"/>
              </a:spcBef>
              <a:spcAft>
                <a:spcPct val="0"/>
              </a:spcAft>
              <a:buClr>
                <a:srgbClr val="000000"/>
              </a:buClr>
              <a:buSzPct val="45000"/>
            </a:pPr>
            <a:endParaRPr lang="en-US" sz="2200">
              <a:solidFill>
                <a:prstClr val="black"/>
              </a:solidFill>
              <a:latin typeface="Times New Roman" pitchFamily="16" charset="0"/>
            </a:endParaRPr>
          </a:p>
        </p:txBody>
      </p:sp>
      <p:sp>
        <p:nvSpPr>
          <p:cNvPr id="4098" name="Text Box 2"/>
          <p:cNvSpPr txBox="1">
            <a:spLocks noGrp="1" noChangeArrowheads="1"/>
          </p:cNvSpPr>
          <p:nvPr>
            <p:ph type="body"/>
          </p:nvPr>
        </p:nvSpPr>
        <p:spPr bwMode="auto">
          <a:xfrm>
            <a:off x="1069602" y="4425181"/>
            <a:ext cx="4876924" cy="35360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8392" indent="-78392">
              <a:lnSpc>
                <a:spcPct val="93000"/>
              </a:lnSpc>
              <a:spcBef>
                <a:spcPct val="0"/>
              </a:spcBef>
              <a:buSzPct val="45000"/>
              <a:tabLst>
                <a:tab pos="661971" algn="l"/>
                <a:tab pos="1323942" algn="l"/>
                <a:tab pos="1985913" algn="l"/>
                <a:tab pos="2647883" algn="l"/>
                <a:tab pos="3309854" algn="l"/>
                <a:tab pos="3971825" algn="l"/>
                <a:tab pos="4633796" algn="l"/>
              </a:tabLst>
            </a:pPr>
            <a:r>
              <a:rPr lang="en-GB" altLang="en-US">
                <a:latin typeface="Arial" charset="0"/>
                <a:ea typeface="msgothic" charset="0"/>
                <a:cs typeface="msgothic" charset="0"/>
              </a:rPr>
              <a:t>Global distribution of (</a:t>
            </a:r>
            <a:r>
              <a:rPr lang="en-GB" altLang="en-US" sz="1300" b="1">
                <a:latin typeface="Arial" charset="0"/>
                <a:ea typeface="msgothic" charset="0"/>
                <a:cs typeface="msgothic" charset="0"/>
              </a:rPr>
              <a:t>A</a:t>
            </a:r>
            <a:r>
              <a:rPr lang="en-GB" altLang="en-US">
                <a:latin typeface="Arial" charset="0"/>
                <a:ea typeface="msgothic" charset="0"/>
                <a:cs typeface="msgothic" charset="0"/>
              </a:rPr>
              <a:t>) mean annual runoff (mm/year), (</a:t>
            </a:r>
            <a:r>
              <a:rPr lang="en-GB" altLang="en-US" sz="1300" b="1">
                <a:latin typeface="Arial" charset="0"/>
                <a:ea typeface="msgothic" charset="0"/>
                <a:cs typeface="msgothic" charset="0"/>
              </a:rPr>
              <a:t>B</a:t>
            </a:r>
            <a:r>
              <a:rPr lang="en-GB" altLang="en-US">
                <a:latin typeface="Arial" charset="0"/>
                <a:ea typeface="msgothic" charset="0"/>
                <a:cs typeface="msgothic" charset="0"/>
              </a:rPr>
              <a:t>) mean annual discharge (million m</a:t>
            </a:r>
            <a:r>
              <a:rPr lang="en-GB" altLang="en-US" baseline="33000">
                <a:latin typeface="Arial" charset="0"/>
                <a:ea typeface="msgothic" charset="0"/>
                <a:cs typeface="msgothic" charset="0"/>
              </a:rPr>
              <a:t>3</a:t>
            </a:r>
            <a:r>
              <a:rPr lang="en-GB" altLang="en-US">
                <a:latin typeface="Arial" charset="0"/>
                <a:ea typeface="msgothic" charset="0"/>
                <a:cs typeface="msgothic" charset="0"/>
              </a:rPr>
              <a:t>/year), and (</a:t>
            </a:r>
            <a:r>
              <a:rPr lang="en-GB" altLang="en-US" sz="1300" b="1">
                <a:latin typeface="Arial" charset="0"/>
                <a:ea typeface="msgothic" charset="0"/>
                <a:cs typeface="msgothic" charset="0"/>
              </a:rPr>
              <a:t>C</a:t>
            </a:r>
            <a:r>
              <a:rPr lang="en-GB" altLang="en-US">
                <a:latin typeface="Arial" charset="0"/>
                <a:ea typeface="msgothic" charset="0"/>
                <a:cs typeface="msgothic" charset="0"/>
              </a:rPr>
              <a:t>) water scarcity index </a:t>
            </a:r>
            <a:r>
              <a:rPr lang="en-GB" altLang="en-US" i="1">
                <a:latin typeface="Arial" charset="0"/>
                <a:ea typeface="msgothic" charset="0"/>
                <a:cs typeface="msgothic" charset="0"/>
              </a:rPr>
              <a:t>Rws</a:t>
            </a:r>
            <a:r>
              <a:rPr lang="en-GB" altLang="en-US">
                <a:latin typeface="Arial" charset="0"/>
                <a:ea typeface="msgothic" charset="0"/>
                <a:cs typeface="msgothic" charset="0"/>
              </a:rPr>
              <a:t> (</a:t>
            </a:r>
            <a:r>
              <a:rPr lang="en-GB" altLang="en-US" i="1">
                <a:latin typeface="Arial" charset="0"/>
                <a:ea typeface="msgothic" charset="0"/>
                <a:cs typeface="msgothic" charset="0"/>
              </a:rPr>
              <a:t>3</a:t>
            </a:r>
            <a:r>
              <a:rPr lang="en-GB" altLang="en-US">
                <a:latin typeface="Arial" charset="0"/>
                <a:ea typeface="msgothic" charset="0"/>
                <a:cs typeface="msgothic" charset="0"/>
              </a:rPr>
              <a:t>, </a:t>
            </a:r>
            <a:r>
              <a:rPr lang="en-GB" altLang="en-US" i="1">
                <a:latin typeface="Arial" charset="0"/>
                <a:ea typeface="msgothic" charset="0"/>
                <a:cs typeface="msgothic" charset="0"/>
              </a:rPr>
              <a:t>11</a:t>
            </a:r>
            <a:r>
              <a:rPr lang="en-GB" altLang="en-US">
                <a:latin typeface="Arial" charset="0"/>
                <a:ea typeface="msgothic" charset="0"/>
                <a:cs typeface="msgothic" charset="0"/>
              </a:rPr>
              <a:t>). Water stress is higher for regions with larger </a:t>
            </a:r>
            <a:r>
              <a:rPr lang="en-GB" altLang="en-US" i="1">
                <a:latin typeface="Arial" charset="0"/>
                <a:ea typeface="msgothic" charset="0"/>
                <a:cs typeface="msgothic" charset="0"/>
              </a:rPr>
              <a:t>Rws</a:t>
            </a:r>
            <a:r>
              <a:rPr lang="en-GB" altLang="en-US">
                <a:latin typeface="Arial" charset="0"/>
                <a:ea typeface="msgothic" charset="0"/>
                <a:cs typeface="msgothic" charset="0"/>
              </a:rPr>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31864" y="930227"/>
            <a:ext cx="4145243" cy="3186834"/>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617" tIns="41809" rIns="83617" bIns="41809" anchor="ctr"/>
          <a:lstStyle/>
          <a:p>
            <a:pPr defTabSz="418043" fontAlgn="base" hangingPunct="0">
              <a:lnSpc>
                <a:spcPct val="93000"/>
              </a:lnSpc>
              <a:spcBef>
                <a:spcPct val="0"/>
              </a:spcBef>
              <a:spcAft>
                <a:spcPct val="0"/>
              </a:spcAft>
              <a:buClr>
                <a:srgbClr val="000000"/>
              </a:buClr>
              <a:buSzPct val="45000"/>
            </a:pPr>
            <a:endParaRPr lang="en-US" sz="2200">
              <a:solidFill>
                <a:prstClr val="black"/>
              </a:solidFill>
              <a:latin typeface="Times New Roman" pitchFamily="16" charset="0"/>
            </a:endParaRPr>
          </a:p>
        </p:txBody>
      </p:sp>
      <p:sp>
        <p:nvSpPr>
          <p:cNvPr id="4098" name="Text Box 2"/>
          <p:cNvSpPr txBox="1">
            <a:spLocks noGrp="1" noChangeArrowheads="1"/>
          </p:cNvSpPr>
          <p:nvPr>
            <p:ph type="body"/>
          </p:nvPr>
        </p:nvSpPr>
        <p:spPr bwMode="auto">
          <a:xfrm>
            <a:off x="1069602" y="4425181"/>
            <a:ext cx="4876924" cy="35360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8392" indent="-78392">
              <a:lnSpc>
                <a:spcPct val="93000"/>
              </a:lnSpc>
              <a:spcBef>
                <a:spcPct val="0"/>
              </a:spcBef>
              <a:buSzPct val="45000"/>
              <a:tabLst>
                <a:tab pos="661971" algn="l"/>
                <a:tab pos="1323942" algn="l"/>
                <a:tab pos="1985913" algn="l"/>
                <a:tab pos="2647883" algn="l"/>
                <a:tab pos="3309854" algn="l"/>
                <a:tab pos="3971825" algn="l"/>
                <a:tab pos="4633796" algn="l"/>
              </a:tabLst>
            </a:pPr>
            <a:r>
              <a:rPr lang="en-GB" altLang="en-US">
                <a:latin typeface="Arial" charset="0"/>
                <a:ea typeface="msgothic" charset="0"/>
                <a:cs typeface="msgothic" charset="0"/>
              </a:rPr>
              <a:t>Global distribution of (</a:t>
            </a:r>
            <a:r>
              <a:rPr lang="en-GB" altLang="en-US" sz="1300" b="1">
                <a:latin typeface="Arial" charset="0"/>
                <a:ea typeface="msgothic" charset="0"/>
                <a:cs typeface="msgothic" charset="0"/>
              </a:rPr>
              <a:t>A</a:t>
            </a:r>
            <a:r>
              <a:rPr lang="en-GB" altLang="en-US">
                <a:latin typeface="Arial" charset="0"/>
                <a:ea typeface="msgothic" charset="0"/>
                <a:cs typeface="msgothic" charset="0"/>
              </a:rPr>
              <a:t>) mean annual runoff (mm/year), (</a:t>
            </a:r>
            <a:r>
              <a:rPr lang="en-GB" altLang="en-US" sz="1300" b="1">
                <a:latin typeface="Arial" charset="0"/>
                <a:ea typeface="msgothic" charset="0"/>
                <a:cs typeface="msgothic" charset="0"/>
              </a:rPr>
              <a:t>B</a:t>
            </a:r>
            <a:r>
              <a:rPr lang="en-GB" altLang="en-US">
                <a:latin typeface="Arial" charset="0"/>
                <a:ea typeface="msgothic" charset="0"/>
                <a:cs typeface="msgothic" charset="0"/>
              </a:rPr>
              <a:t>) mean annual discharge (million m</a:t>
            </a:r>
            <a:r>
              <a:rPr lang="en-GB" altLang="en-US" baseline="33000">
                <a:latin typeface="Arial" charset="0"/>
                <a:ea typeface="msgothic" charset="0"/>
                <a:cs typeface="msgothic" charset="0"/>
              </a:rPr>
              <a:t>3</a:t>
            </a:r>
            <a:r>
              <a:rPr lang="en-GB" altLang="en-US">
                <a:latin typeface="Arial" charset="0"/>
                <a:ea typeface="msgothic" charset="0"/>
                <a:cs typeface="msgothic" charset="0"/>
              </a:rPr>
              <a:t>/year), and (</a:t>
            </a:r>
            <a:r>
              <a:rPr lang="en-GB" altLang="en-US" sz="1300" b="1">
                <a:latin typeface="Arial" charset="0"/>
                <a:ea typeface="msgothic" charset="0"/>
                <a:cs typeface="msgothic" charset="0"/>
              </a:rPr>
              <a:t>C</a:t>
            </a:r>
            <a:r>
              <a:rPr lang="en-GB" altLang="en-US">
                <a:latin typeface="Arial" charset="0"/>
                <a:ea typeface="msgothic" charset="0"/>
                <a:cs typeface="msgothic" charset="0"/>
              </a:rPr>
              <a:t>) water scarcity index </a:t>
            </a:r>
            <a:r>
              <a:rPr lang="en-GB" altLang="en-US" i="1">
                <a:latin typeface="Arial" charset="0"/>
                <a:ea typeface="msgothic" charset="0"/>
                <a:cs typeface="msgothic" charset="0"/>
              </a:rPr>
              <a:t>Rws</a:t>
            </a:r>
            <a:r>
              <a:rPr lang="en-GB" altLang="en-US">
                <a:latin typeface="Arial" charset="0"/>
                <a:ea typeface="msgothic" charset="0"/>
                <a:cs typeface="msgothic" charset="0"/>
              </a:rPr>
              <a:t> (</a:t>
            </a:r>
            <a:r>
              <a:rPr lang="en-GB" altLang="en-US" i="1">
                <a:latin typeface="Arial" charset="0"/>
                <a:ea typeface="msgothic" charset="0"/>
                <a:cs typeface="msgothic" charset="0"/>
              </a:rPr>
              <a:t>3</a:t>
            </a:r>
            <a:r>
              <a:rPr lang="en-GB" altLang="en-US">
                <a:latin typeface="Arial" charset="0"/>
                <a:ea typeface="msgothic" charset="0"/>
                <a:cs typeface="msgothic" charset="0"/>
              </a:rPr>
              <a:t>, </a:t>
            </a:r>
            <a:r>
              <a:rPr lang="en-GB" altLang="en-US" i="1">
                <a:latin typeface="Arial" charset="0"/>
                <a:ea typeface="msgothic" charset="0"/>
                <a:cs typeface="msgothic" charset="0"/>
              </a:rPr>
              <a:t>11</a:t>
            </a:r>
            <a:r>
              <a:rPr lang="en-GB" altLang="en-US">
                <a:latin typeface="Arial" charset="0"/>
                <a:ea typeface="msgothic" charset="0"/>
                <a:cs typeface="msgothic" charset="0"/>
              </a:rPr>
              <a:t>). Water stress is higher for regions with larger </a:t>
            </a:r>
            <a:r>
              <a:rPr lang="en-GB" altLang="en-US" i="1">
                <a:latin typeface="Arial" charset="0"/>
                <a:ea typeface="msgothic" charset="0"/>
                <a:cs typeface="msgothic" charset="0"/>
              </a:rPr>
              <a:t>Rws</a:t>
            </a:r>
            <a:r>
              <a:rPr lang="en-GB" altLang="en-US">
                <a:latin typeface="Arial" charset="0"/>
                <a:ea typeface="msgothic" charset="0"/>
                <a:cs typeface="msgothic" charset="0"/>
              </a:rPr>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31864" y="930227"/>
            <a:ext cx="4145243" cy="3186834"/>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617" tIns="41809" rIns="83617" bIns="41809" anchor="ctr"/>
          <a:lstStyle/>
          <a:p>
            <a:pPr defTabSz="418043" fontAlgn="base" hangingPunct="0">
              <a:lnSpc>
                <a:spcPct val="93000"/>
              </a:lnSpc>
              <a:spcBef>
                <a:spcPct val="0"/>
              </a:spcBef>
              <a:spcAft>
                <a:spcPct val="0"/>
              </a:spcAft>
              <a:buClr>
                <a:srgbClr val="000000"/>
              </a:buClr>
              <a:buSzPct val="45000"/>
            </a:pPr>
            <a:endParaRPr lang="en-US" sz="2200">
              <a:solidFill>
                <a:prstClr val="black"/>
              </a:solidFill>
              <a:latin typeface="Times New Roman" pitchFamily="16" charset="0"/>
            </a:endParaRPr>
          </a:p>
        </p:txBody>
      </p:sp>
      <p:sp>
        <p:nvSpPr>
          <p:cNvPr id="4098" name="Text Box 2"/>
          <p:cNvSpPr txBox="1">
            <a:spLocks noGrp="1" noChangeArrowheads="1"/>
          </p:cNvSpPr>
          <p:nvPr>
            <p:ph type="body"/>
          </p:nvPr>
        </p:nvSpPr>
        <p:spPr bwMode="auto">
          <a:xfrm>
            <a:off x="1069602" y="4425181"/>
            <a:ext cx="4876924" cy="35360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8392" indent="-78392">
              <a:lnSpc>
                <a:spcPct val="93000"/>
              </a:lnSpc>
              <a:spcBef>
                <a:spcPct val="0"/>
              </a:spcBef>
              <a:buSzPct val="45000"/>
              <a:tabLst>
                <a:tab pos="661971" algn="l"/>
                <a:tab pos="1323942" algn="l"/>
                <a:tab pos="1985913" algn="l"/>
                <a:tab pos="2647883" algn="l"/>
                <a:tab pos="3309854" algn="l"/>
                <a:tab pos="3971825" algn="l"/>
                <a:tab pos="4633796" algn="l"/>
              </a:tabLst>
            </a:pPr>
            <a:r>
              <a:rPr lang="en-GB" altLang="en-US">
                <a:latin typeface="Arial" charset="0"/>
                <a:ea typeface="msgothic" charset="0"/>
                <a:cs typeface="msgothic" charset="0"/>
              </a:rPr>
              <a:t>Global distribution of (</a:t>
            </a:r>
            <a:r>
              <a:rPr lang="en-GB" altLang="en-US" sz="1300" b="1">
                <a:latin typeface="Arial" charset="0"/>
                <a:ea typeface="msgothic" charset="0"/>
                <a:cs typeface="msgothic" charset="0"/>
              </a:rPr>
              <a:t>A</a:t>
            </a:r>
            <a:r>
              <a:rPr lang="en-GB" altLang="en-US">
                <a:latin typeface="Arial" charset="0"/>
                <a:ea typeface="msgothic" charset="0"/>
                <a:cs typeface="msgothic" charset="0"/>
              </a:rPr>
              <a:t>) mean annual runoff (mm/year), (</a:t>
            </a:r>
            <a:r>
              <a:rPr lang="en-GB" altLang="en-US" sz="1300" b="1">
                <a:latin typeface="Arial" charset="0"/>
                <a:ea typeface="msgothic" charset="0"/>
                <a:cs typeface="msgothic" charset="0"/>
              </a:rPr>
              <a:t>B</a:t>
            </a:r>
            <a:r>
              <a:rPr lang="en-GB" altLang="en-US">
                <a:latin typeface="Arial" charset="0"/>
                <a:ea typeface="msgothic" charset="0"/>
                <a:cs typeface="msgothic" charset="0"/>
              </a:rPr>
              <a:t>) mean annual discharge (million m</a:t>
            </a:r>
            <a:r>
              <a:rPr lang="en-GB" altLang="en-US" baseline="33000">
                <a:latin typeface="Arial" charset="0"/>
                <a:ea typeface="msgothic" charset="0"/>
                <a:cs typeface="msgothic" charset="0"/>
              </a:rPr>
              <a:t>3</a:t>
            </a:r>
            <a:r>
              <a:rPr lang="en-GB" altLang="en-US">
                <a:latin typeface="Arial" charset="0"/>
                <a:ea typeface="msgothic" charset="0"/>
                <a:cs typeface="msgothic" charset="0"/>
              </a:rPr>
              <a:t>/year), and (</a:t>
            </a:r>
            <a:r>
              <a:rPr lang="en-GB" altLang="en-US" sz="1300" b="1">
                <a:latin typeface="Arial" charset="0"/>
                <a:ea typeface="msgothic" charset="0"/>
                <a:cs typeface="msgothic" charset="0"/>
              </a:rPr>
              <a:t>C</a:t>
            </a:r>
            <a:r>
              <a:rPr lang="en-GB" altLang="en-US">
                <a:latin typeface="Arial" charset="0"/>
                <a:ea typeface="msgothic" charset="0"/>
                <a:cs typeface="msgothic" charset="0"/>
              </a:rPr>
              <a:t>) water scarcity index </a:t>
            </a:r>
            <a:r>
              <a:rPr lang="en-GB" altLang="en-US" i="1">
                <a:latin typeface="Arial" charset="0"/>
                <a:ea typeface="msgothic" charset="0"/>
                <a:cs typeface="msgothic" charset="0"/>
              </a:rPr>
              <a:t>Rws</a:t>
            </a:r>
            <a:r>
              <a:rPr lang="en-GB" altLang="en-US">
                <a:latin typeface="Arial" charset="0"/>
                <a:ea typeface="msgothic" charset="0"/>
                <a:cs typeface="msgothic" charset="0"/>
              </a:rPr>
              <a:t> (</a:t>
            </a:r>
            <a:r>
              <a:rPr lang="en-GB" altLang="en-US" i="1">
                <a:latin typeface="Arial" charset="0"/>
                <a:ea typeface="msgothic" charset="0"/>
                <a:cs typeface="msgothic" charset="0"/>
              </a:rPr>
              <a:t>3</a:t>
            </a:r>
            <a:r>
              <a:rPr lang="en-GB" altLang="en-US">
                <a:latin typeface="Arial" charset="0"/>
                <a:ea typeface="msgothic" charset="0"/>
                <a:cs typeface="msgothic" charset="0"/>
              </a:rPr>
              <a:t>, </a:t>
            </a:r>
            <a:r>
              <a:rPr lang="en-GB" altLang="en-US" i="1">
                <a:latin typeface="Arial" charset="0"/>
                <a:ea typeface="msgothic" charset="0"/>
                <a:cs typeface="msgothic" charset="0"/>
              </a:rPr>
              <a:t>11</a:t>
            </a:r>
            <a:r>
              <a:rPr lang="en-GB" altLang="en-US">
                <a:latin typeface="Arial" charset="0"/>
                <a:ea typeface="msgothic" charset="0"/>
                <a:cs typeface="msgothic" charset="0"/>
              </a:rPr>
              <a:t>). Water stress is higher for regions with larger </a:t>
            </a:r>
            <a:r>
              <a:rPr lang="en-GB" altLang="en-US" i="1">
                <a:latin typeface="Arial" charset="0"/>
                <a:ea typeface="msgothic" charset="0"/>
                <a:cs typeface="msgothic" charset="0"/>
              </a:rPr>
              <a:t>Rws</a:t>
            </a:r>
            <a:r>
              <a:rPr lang="en-GB" altLang="en-US">
                <a:latin typeface="Arial" charset="0"/>
                <a:ea typeface="msgothic" charset="0"/>
                <a:cs typeface="msgothic" charset="0"/>
              </a:rPr>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Between 1998-2005, the global water footprint (consumptive use) was about</a:t>
            </a:r>
            <a:r>
              <a:rPr lang="en-US" baseline="0" dirty="0" smtClean="0"/>
              <a:t> 9.1 trillion cubic meters (around 7.4 billion acre-feet) per year.  That is about 500 times the average annual flow of the Colorado River in its natural state (Cohen et al. 2001, cited from The World’s Water, Volume 8, 2014, Peter </a:t>
            </a:r>
            <a:r>
              <a:rPr lang="en-US" baseline="0" dirty="0" err="1" smtClean="0"/>
              <a:t>Gleick</a:t>
            </a:r>
            <a:r>
              <a:rPr lang="en-US" baseline="0" dirty="0" smtClean="0"/>
              <a:t>). About 75% of the world’s water is green water (rainfall), 11 percent is blue water (surface and ground water), and 15 percent is grey water (water required to assimilate pollutant load, based on existing ambient water quality standards).  Ninety-two percent is associated with consumption of agricultural products, while industrial products make up 5 percent, and direct water consumption makes up just 4 percent. Twenty-two percent of the global water footprint is “external”, meaning that it pertains to internationally traded products (cited from The World’s Water, Volume 8, 2014, Peter </a:t>
            </a:r>
            <a:r>
              <a:rPr lang="en-US" baseline="0" dirty="0" err="1" smtClean="0"/>
              <a:t>Gleick</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BDFCBC7D-3E66-4FDD-8A32-3D4F1D9F456A}" type="slidenum">
              <a:rPr lang="en-US" smtClean="0"/>
              <a:t>28</a:t>
            </a:fld>
            <a:endParaRPr lang="en-US"/>
          </a:p>
        </p:txBody>
      </p:sp>
    </p:spTree>
    <p:extLst>
      <p:ext uri="{BB962C8B-B14F-4D97-AF65-F5344CB8AC3E}">
        <p14:creationId xmlns:p14="http://schemas.microsoft.com/office/powerpoint/2010/main" val="2321175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Twelve</a:t>
            </a:r>
            <a:r>
              <a:rPr lang="en-US" baseline="0" dirty="0" smtClean="0"/>
              <a:t> Leading Irrigation States (10 from the West, and Arkansas and Florida from the East), accounted for 77.3% of US Irrigated Acres, including harvested cropland, pasture and other lands.</a:t>
            </a:r>
            <a:endParaRPr lang="en-US" dirty="0"/>
          </a:p>
        </p:txBody>
      </p:sp>
      <p:sp>
        <p:nvSpPr>
          <p:cNvPr id="4" name="Slide Number Placeholder 3"/>
          <p:cNvSpPr>
            <a:spLocks noGrp="1"/>
          </p:cNvSpPr>
          <p:nvPr>
            <p:ph type="sldNum" sz="quarter" idx="10"/>
          </p:nvPr>
        </p:nvSpPr>
        <p:spPr/>
        <p:txBody>
          <a:bodyPr/>
          <a:lstStyle/>
          <a:p>
            <a:fld id="{BDFCBC7D-3E66-4FDD-8A32-3D4F1D9F456A}"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99968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16F4EB-8BA9-4157-805A-7EB90EF27CA3}" type="slidenum">
              <a:rPr lang="en-US">
                <a:solidFill>
                  <a:prstClr val="black"/>
                </a:solidFill>
              </a:rPr>
              <a:pPr/>
              <a:t>32</a:t>
            </a:fld>
            <a:endParaRPr lang="en-US">
              <a:solidFill>
                <a:prstClr val="black"/>
              </a:solidFill>
            </a:endParaRPr>
          </a:p>
        </p:txBody>
      </p:sp>
      <p:sp>
        <p:nvSpPr>
          <p:cNvPr id="90114" name="Rectangle 2"/>
          <p:cNvSpPr>
            <a:spLocks noGrp="1" noRot="1" noChangeAspect="1" noChangeArrowheads="1" noTextEdit="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0115" name="Rectangle 3"/>
          <p:cNvSpPr>
            <a:spLocks noGrp="1" noChangeArrowheads="1"/>
          </p:cNvSpPr>
          <p:nvPr>
            <p:ph type="body" idx="1"/>
          </p:nvPr>
        </p:nvSpPr>
        <p:spPr bwMode="auto">
          <a:xfrm>
            <a:off x="934721" y="4415790"/>
            <a:ext cx="5140960" cy="4183380"/>
          </a:xfrm>
          <a:prstGeom prst="rect">
            <a:avLst/>
          </a:prstGeom>
          <a:solidFill>
            <a:srgbClr val="FFFFFF"/>
          </a:solidFill>
          <a:ln>
            <a:solidFill>
              <a:srgbClr val="000000"/>
            </a:solidFill>
            <a:miter lim="800000"/>
            <a:headEnd/>
            <a:tailEnd/>
          </a:ln>
        </p:spPr>
        <p:txBody>
          <a:bodyPr/>
          <a:lstStyle/>
          <a:p>
            <a:r>
              <a:rPr lang="en-US"/>
              <a:t>What healthy rivers give us: Clean water, Habitat for plants, wildlife, and fish--many of direct benefit to humans, Storage of floodwaters in the floodplain and wetlands, reducing the magnitude and destructiveness of flooding, Transportation, from light canoes to fleets of barges, Power for mills and power plants, Removal of effluent, heat, and other waste, Beauty, spiritual significance, and even national identity. </a:t>
            </a:r>
          </a:p>
          <a:p>
            <a:pPr>
              <a:buFontTx/>
              <a:buChar char="•"/>
            </a:pPr>
            <a:endParaRPr lang="en-US"/>
          </a:p>
          <a:p>
            <a:r>
              <a:rPr lang="en-US"/>
              <a:t>New York city gets its drinking water from the Catskill Mountains.  In the past, the relatively undisturbed watershed provided clean drinking water with no need to run it through a filtration plant.  However, as the population in the mountains increased the water became less clean.  NYC was left with the option of operating a filtration plant (3-8 billion) or protecting the watershed at a cheaper cost  (Bill Moyer Report).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118C9D-0C4C-4D87-8756-095D77FE2187}" type="slidenum">
              <a:rPr lang="en-US">
                <a:solidFill>
                  <a:prstClr val="black"/>
                </a:solidFill>
              </a:rPr>
              <a:pPr/>
              <a:t>3</a:t>
            </a:fld>
            <a:endParaRPr lang="en-US">
              <a:solidFill>
                <a:prstClr val="black"/>
              </a:solidFill>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All parts of hydrograph important – there is no excess water</a:t>
            </a:r>
          </a:p>
          <a:p>
            <a:endParaRPr lang="en-US" dirty="0" smtClean="0"/>
          </a:p>
          <a:p>
            <a:r>
              <a:rPr lang="en-US" dirty="0" smtClean="0"/>
              <a:t>At low flows impact water quality</a:t>
            </a:r>
          </a:p>
          <a:p>
            <a:r>
              <a:rPr lang="en-US" dirty="0" smtClean="0"/>
              <a:t>At mid flows impact biological </a:t>
            </a:r>
            <a:r>
              <a:rPr lang="en-US" dirty="0" err="1" smtClean="0"/>
              <a:t>instream</a:t>
            </a:r>
            <a:r>
              <a:rPr lang="en-US" dirty="0" smtClean="0"/>
              <a:t> habitat</a:t>
            </a:r>
          </a:p>
          <a:p>
            <a:r>
              <a:rPr lang="en-US" dirty="0" smtClean="0"/>
              <a:t>At high flows can impact biological</a:t>
            </a:r>
            <a:r>
              <a:rPr lang="en-US" baseline="0" dirty="0" smtClean="0"/>
              <a:t> conditions in the riparian zone, and channel forming and maintenance is of concern</a:t>
            </a:r>
            <a:endParaRPr lang="en-US" dirty="0"/>
          </a:p>
        </p:txBody>
      </p:sp>
      <p:sp>
        <p:nvSpPr>
          <p:cNvPr id="4" name="Slide Number Placeholder 3"/>
          <p:cNvSpPr>
            <a:spLocks noGrp="1"/>
          </p:cNvSpPr>
          <p:nvPr>
            <p:ph type="sldNum" sz="quarter" idx="10"/>
          </p:nvPr>
        </p:nvSpPr>
        <p:spPr/>
        <p:txBody>
          <a:bodyPr/>
          <a:lstStyle/>
          <a:p>
            <a:fld id="{EBFAA136-FD2A-4936-8BD7-7DDB062D1A90}" type="slidenum">
              <a:rPr lang="en-US" smtClean="0">
                <a:solidFill>
                  <a:prstClr val="black"/>
                </a:solidFill>
              </a:rPr>
              <a:pPr/>
              <a:t>35</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452">
              <a:defRPr/>
            </a:pPr>
            <a:r>
              <a:rPr lang="en-US" altLang="en-US" b="1" i="1" dirty="0">
                <a:solidFill>
                  <a:srgbClr val="000000"/>
                </a:solidFill>
                <a:latin typeface="Candara" pitchFamily="34" charset="0"/>
                <a:cs typeface="Arial" pitchFamily="34" charset="0"/>
              </a:rPr>
              <a:t>Figure X.</a:t>
            </a:r>
            <a:r>
              <a:rPr lang="en-US" altLang="en-US" i="1" dirty="0">
                <a:solidFill>
                  <a:srgbClr val="000000"/>
                </a:solidFill>
                <a:latin typeface="Candara" pitchFamily="34" charset="0"/>
                <a:cs typeface="Arial" pitchFamily="34" charset="0"/>
              </a:rPr>
              <a:t>  The natural flow  regime influences aquatic biodiversity via several interrelated mechanisms operating over different spatial and temporal scales.  The relationship between biodiversity and the physical nature of the aquatic habitat is likely to be driven primarily by large events that influence channel form and shape (principle 1).  However, droughts and low-flow events are also likely to play a role by limiting overall habitat availability.  Many features of the flow regime influence life history patterns, especially seasonality and predictability of the overall pattern, but also the timing of particular flow events (principle 2).  Some flow events trigger longitudinal dispersal of migratory aquatic organisms and other large events allow access to otherwise disconnected floodplain habitats (principle 3). The native biota have evolved in response to the overall flow regime. Catchment </a:t>
            </a:r>
            <a:r>
              <a:rPr lang="en-US" altLang="en-US" i="1" dirty="0" err="1">
                <a:solidFill>
                  <a:srgbClr val="000000"/>
                </a:solidFill>
                <a:latin typeface="Candara" pitchFamily="34" charset="0"/>
                <a:cs typeface="Arial" pitchFamily="34" charset="0"/>
              </a:rPr>
              <a:t>landuse</a:t>
            </a:r>
            <a:r>
              <a:rPr lang="en-US" altLang="en-US" i="1" dirty="0">
                <a:solidFill>
                  <a:srgbClr val="000000"/>
                </a:solidFill>
                <a:latin typeface="Candara" pitchFamily="34" charset="0"/>
                <a:cs typeface="Arial" pitchFamily="34" charset="0"/>
              </a:rPr>
              <a:t> change and associated water resource development inevitably lead to changes in one or more aspects of the flow regime resulting in declines in aquatic biodiversity via these mechanisms. Invasions by introduced or exotic species are more likely to succeed at the expense of native biota if the former are adapted to the modified flow regime.  Bunn and </a:t>
            </a:r>
            <a:r>
              <a:rPr lang="en-US" altLang="en-US" i="1" dirty="0" err="1">
                <a:solidFill>
                  <a:srgbClr val="000000"/>
                </a:solidFill>
                <a:latin typeface="Candara" pitchFamily="34" charset="0"/>
                <a:cs typeface="Arial" pitchFamily="34" charset="0"/>
              </a:rPr>
              <a:t>Arthington</a:t>
            </a:r>
            <a:r>
              <a:rPr lang="en-US" altLang="en-US" i="1" dirty="0">
                <a:solidFill>
                  <a:srgbClr val="000000"/>
                </a:solidFill>
                <a:latin typeface="Candara" pitchFamily="34" charset="0"/>
                <a:cs typeface="Arial" pitchFamily="34" charset="0"/>
              </a:rPr>
              <a:t> 2002).</a:t>
            </a:r>
            <a:r>
              <a:rPr lang="en-US" altLang="en-US" dirty="0">
                <a:solidFill>
                  <a:srgbClr val="000000"/>
                </a:solidFill>
                <a:latin typeface="Candara" pitchFamily="34" charset="0"/>
                <a:cs typeface="Arial" pitchFamily="34" charset="0"/>
              </a:rPr>
              <a:t> </a:t>
            </a:r>
            <a:r>
              <a:rPr lang="en-US" altLang="en-US" i="1" dirty="0">
                <a:solidFill>
                  <a:srgbClr val="000000"/>
                </a:solidFill>
                <a:latin typeface="Candara" pitchFamily="34" charset="0"/>
                <a:cs typeface="Arial" pitchFamily="34" charset="0"/>
              </a:rPr>
              <a:t>  </a:t>
            </a:r>
            <a:endParaRPr lang="en-US" altLang="en-US" sz="2800" dirty="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EBFAA136-FD2A-4936-8BD7-7DDB062D1A90}"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234673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dirty="0" smtClean="0"/>
              <a:t>The result is what</a:t>
            </a:r>
            <a:r>
              <a:rPr lang="en-US" baseline="0" dirty="0" smtClean="0"/>
              <a:t> we see out there:  freshwater organisms are the most imperiled group in the world</a:t>
            </a:r>
            <a:endParaRPr lang="en-US" dirty="0"/>
          </a:p>
        </p:txBody>
      </p:sp>
      <p:sp>
        <p:nvSpPr>
          <p:cNvPr id="4" name="Slide Number Placeholder 3"/>
          <p:cNvSpPr>
            <a:spLocks noGrp="1"/>
          </p:cNvSpPr>
          <p:nvPr>
            <p:ph type="sldNum" sz="quarter" idx="10"/>
          </p:nvPr>
        </p:nvSpPr>
        <p:spPr/>
        <p:txBody>
          <a:bodyPr/>
          <a:lstStyle/>
          <a:p>
            <a:pPr>
              <a:defRPr/>
            </a:pPr>
            <a:fld id="{AC296873-C1C1-486A-9217-2A15FE40C810}" type="slidenum">
              <a:rPr lang="en-US" smtClean="0">
                <a:solidFill>
                  <a:prstClr val="black"/>
                </a:solidFill>
              </a:rPr>
              <a:pPr>
                <a:defRPr/>
              </a:pPr>
              <a:t>38</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Organisation</a:t>
            </a:r>
            <a:r>
              <a:rPr lang="en-US" dirty="0" smtClean="0"/>
              <a:t> for Economic Co-operation and Development (OECD) (French: </a:t>
            </a:r>
            <a:r>
              <a:rPr lang="en-US" dirty="0" err="1" smtClean="0"/>
              <a:t>Organisation</a:t>
            </a:r>
            <a:r>
              <a:rPr lang="en-US" dirty="0" smtClean="0"/>
              <a:t> de </a:t>
            </a:r>
            <a:r>
              <a:rPr lang="en-US" dirty="0" err="1" smtClean="0"/>
              <a:t>coopération</a:t>
            </a:r>
            <a:r>
              <a:rPr lang="en-US" dirty="0" smtClean="0"/>
              <a:t> et de </a:t>
            </a:r>
            <a:r>
              <a:rPr lang="en-US" dirty="0" err="1" smtClean="0"/>
              <a:t>développement</a:t>
            </a:r>
            <a:r>
              <a:rPr lang="en-US" dirty="0" smtClean="0"/>
              <a:t> </a:t>
            </a:r>
            <a:r>
              <a:rPr lang="en-US" dirty="0" err="1" smtClean="0"/>
              <a:t>économiques</a:t>
            </a:r>
            <a:r>
              <a:rPr lang="en-US" dirty="0" smtClean="0"/>
              <a:t>, OCDE) is an international economic </a:t>
            </a:r>
            <a:r>
              <a:rPr lang="en-US" dirty="0" err="1" smtClean="0"/>
              <a:t>organisation</a:t>
            </a:r>
            <a:r>
              <a:rPr lang="en-US" dirty="0" smtClean="0"/>
              <a:t> of 34 countries founded in 1961 to stimulate economic progress and world trade</a:t>
            </a:r>
            <a:endParaRPr lang="en-US" dirty="0"/>
          </a:p>
        </p:txBody>
      </p:sp>
      <p:sp>
        <p:nvSpPr>
          <p:cNvPr id="4" name="Slide Number Placeholder 3"/>
          <p:cNvSpPr>
            <a:spLocks noGrp="1"/>
          </p:cNvSpPr>
          <p:nvPr>
            <p:ph type="sldNum" sz="quarter" idx="10"/>
          </p:nvPr>
        </p:nvSpPr>
        <p:spPr/>
        <p:txBody>
          <a:bodyPr/>
          <a:lstStyle/>
          <a:p>
            <a:fld id="{BDFCBC7D-3E66-4FDD-8A32-3D4F1D9F456A}"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4867666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3554DB7A-ABA5-42D9-8147-4D33803AB775}" type="slidenum">
              <a:rPr lang="en-US">
                <a:solidFill>
                  <a:prstClr val="black"/>
                </a:solidFill>
              </a:rPr>
              <a:pPr/>
              <a:t>46</a:t>
            </a:fld>
            <a:endParaRPr lang="en-US">
              <a:solidFill>
                <a:prstClr val="black"/>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FCBC7D-3E66-4FDD-8A32-3D4F1D9F456A}"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16034093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Thermoelectric</a:t>
            </a:r>
            <a:r>
              <a:rPr lang="en-US" baseline="0" dirty="0" smtClean="0"/>
              <a:t> generating technologies require the most water, photovoltaics and wind the least, when viewed at the life cycle level.  this means they can be vulnerable to constraints caused by drought conditions or other changes in water resources directly (for operations), but also indirectly, due to water required throughout fuel supply chains and power plant equipment life cycles.  For example, the 2011 drought in Texas not only impacted actual and expected statewide generation (</a:t>
            </a:r>
            <a:r>
              <a:rPr lang="en-US" baseline="0" dirty="0" err="1" smtClean="0"/>
              <a:t>Saathoff</a:t>
            </a:r>
            <a:r>
              <a:rPr lang="en-US" baseline="0" dirty="0" smtClean="0"/>
              <a:t> 2011) but also led to temporary shutdowns of hydraulic fracturing and other natural gas extraction operations (Carroll 2011, </a:t>
            </a:r>
            <a:r>
              <a:rPr lang="en-US" baseline="0" dirty="0" err="1" smtClean="0"/>
              <a:t>Passwaters</a:t>
            </a:r>
            <a:r>
              <a:rPr lang="en-US" baseline="0" dirty="0" smtClean="0"/>
              <a:t> 2011). Despite relatively low operational water demands</a:t>
            </a:r>
          </a:p>
          <a:p>
            <a:r>
              <a:rPr lang="en-US" baseline="0" dirty="0" smtClean="0"/>
              <a:t>compared to other generation technologies, photovoltaic and wind generation technologies also require water during manufacturing and construction.</a:t>
            </a:r>
            <a:endParaRPr lang="en-US" dirty="0"/>
          </a:p>
        </p:txBody>
      </p:sp>
      <p:sp>
        <p:nvSpPr>
          <p:cNvPr id="4" name="Slide Number Placeholder 3"/>
          <p:cNvSpPr>
            <a:spLocks noGrp="1"/>
          </p:cNvSpPr>
          <p:nvPr>
            <p:ph type="sldNum" sz="quarter" idx="10"/>
          </p:nvPr>
        </p:nvSpPr>
        <p:spPr/>
        <p:txBody>
          <a:bodyPr/>
          <a:lstStyle/>
          <a:p>
            <a:fld id="{BDFCBC7D-3E66-4FDD-8A32-3D4F1D9F456A}"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30253870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from McMahon and Price  (2011): </a:t>
            </a:r>
          </a:p>
          <a:p>
            <a:endParaRPr lang="en-US" dirty="0" smtClean="0"/>
          </a:p>
          <a:p>
            <a:r>
              <a:rPr lang="en-US" dirty="0" smtClean="0"/>
              <a:t>Summary Points</a:t>
            </a:r>
          </a:p>
          <a:p>
            <a:r>
              <a:rPr lang="en-US" dirty="0" smtClean="0"/>
              <a:t>1. Water and energy are strongly dependent on one another.</a:t>
            </a:r>
          </a:p>
          <a:p>
            <a:r>
              <a:rPr lang="en-US" dirty="0" smtClean="0"/>
              <a:t>2. Development of bioenergy increases water and energy interdependence.</a:t>
            </a:r>
          </a:p>
          <a:p>
            <a:r>
              <a:rPr lang="en-US" dirty="0" smtClean="0"/>
              <a:t>3. Most thermoelectric plants require water for cooling.</a:t>
            </a:r>
          </a:p>
          <a:p>
            <a:r>
              <a:rPr lang="en-US" dirty="0" smtClean="0"/>
              <a:t>4. Closed-loop, dry, and hybrid cooling systems are replacing more water-intensive once-through</a:t>
            </a:r>
          </a:p>
          <a:p>
            <a:r>
              <a:rPr lang="en-US" dirty="0" smtClean="0"/>
              <a:t>systems, reducing water withdrawals, and—except for dry cooling—increasing water</a:t>
            </a:r>
          </a:p>
          <a:p>
            <a:r>
              <a:rPr lang="en-US" dirty="0" smtClean="0"/>
              <a:t>consumption.</a:t>
            </a:r>
          </a:p>
          <a:p>
            <a:r>
              <a:rPr lang="en-US" dirty="0" smtClean="0"/>
              <a:t>5. Water requirements are minimal for electricity from wind and solar photovoltaic technologies.</a:t>
            </a:r>
          </a:p>
          <a:p>
            <a:r>
              <a:rPr lang="en-US" dirty="0" smtClean="0"/>
              <a:t>6. Energy is used for pumping, treating, and desalinating water.</a:t>
            </a:r>
          </a:p>
          <a:p>
            <a:r>
              <a:rPr lang="en-US" dirty="0" smtClean="0"/>
              <a:t>7. Significant energy and water savings are possible for industrial, commercial, and residential end</a:t>
            </a:r>
          </a:p>
          <a:p>
            <a:r>
              <a:rPr lang="en-US" dirty="0" smtClean="0"/>
              <a:t>uses from efficient technologies and behaviors.</a:t>
            </a:r>
          </a:p>
          <a:p>
            <a:r>
              <a:rPr lang="en-US" dirty="0" smtClean="0"/>
              <a:t>8. Addressing the interdependence of water and energy requires increased integrated resource</a:t>
            </a:r>
          </a:p>
          <a:p>
            <a:r>
              <a:rPr lang="en-US" dirty="0" smtClean="0"/>
              <a:t>planning, collocation of water and energy facilities, and systems thinking at multiple scales.</a:t>
            </a:r>
            <a:endParaRPr lang="en-US" dirty="0"/>
          </a:p>
        </p:txBody>
      </p:sp>
      <p:sp>
        <p:nvSpPr>
          <p:cNvPr id="4" name="Slide Number Placeholder 3"/>
          <p:cNvSpPr>
            <a:spLocks noGrp="1"/>
          </p:cNvSpPr>
          <p:nvPr>
            <p:ph type="sldNum" sz="quarter" idx="10"/>
          </p:nvPr>
        </p:nvSpPr>
        <p:spPr/>
        <p:txBody>
          <a:bodyPr/>
          <a:lstStyle/>
          <a:p>
            <a:fld id="{BDFCBC7D-3E66-4FDD-8A32-3D4F1D9F456A}" type="slidenum">
              <a:rPr lang="en-US" smtClean="0"/>
              <a:t>51</a:t>
            </a:fld>
            <a:endParaRPr lang="en-US"/>
          </a:p>
        </p:txBody>
      </p:sp>
    </p:spTree>
    <p:extLst>
      <p:ext uri="{BB962C8B-B14F-4D97-AF65-F5344CB8AC3E}">
        <p14:creationId xmlns:p14="http://schemas.microsoft.com/office/powerpoint/2010/main" val="23281364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agriculture dominates water demand in many regions of the world, the energy sector has become a major competitor. In the United States, there is a relatively even split between water withdrawals for irrigating crops (40% of total) and for cooling thermoelectric power plants (39%). Despite the potential impact of energy policy decisions on regional water security, few metrics are available to help us assess the water burden of national energy portfolios. To address this knowledge gap, CWEE researchers developed a global distribution of water consumption by national-level energy portfolio, calculating a water consumption for energy production (WCEP) indicator to compare 158 national energy systems’ water use across all energy categories, including fossil, nuclear, and biofuels, as well as electricity production. Just as monitoring greenhouse gas emissions is the first step to transforming energy portfolios to mitigate climate change, improved indicators for water consumption are required to balance the water impacts of long-term energy planning.  </a:t>
            </a:r>
            <a:r>
              <a:rPr lang="en-US" dirty="0" err="1" smtClean="0"/>
              <a:t>Spang</a:t>
            </a:r>
            <a:r>
              <a:rPr lang="en-US" dirty="0" smtClean="0"/>
              <a:t> 2015</a:t>
            </a:r>
            <a:endParaRPr lang="en-US" dirty="0"/>
          </a:p>
        </p:txBody>
      </p:sp>
      <p:sp>
        <p:nvSpPr>
          <p:cNvPr id="4" name="Slide Number Placeholder 3"/>
          <p:cNvSpPr>
            <a:spLocks noGrp="1"/>
          </p:cNvSpPr>
          <p:nvPr>
            <p:ph type="sldNum" sz="quarter" idx="10"/>
          </p:nvPr>
        </p:nvSpPr>
        <p:spPr/>
        <p:txBody>
          <a:bodyPr/>
          <a:lstStyle/>
          <a:p>
            <a:fld id="{BDFCBC7D-3E66-4FDD-8A32-3D4F1D9F456A}"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34292192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Relationship between Energy Consumption and Human Development Index. Data from [106,107].   from </a:t>
            </a:r>
            <a:r>
              <a:rPr lang="en-US" dirty="0" err="1" smtClean="0"/>
              <a:t>Slaus</a:t>
            </a:r>
            <a:r>
              <a:rPr lang="en-US" dirty="0" smtClean="0"/>
              <a:t> and Jacobs 2011. </a:t>
            </a:r>
          </a:p>
          <a:p>
            <a:endParaRPr lang="en-US" dirty="0" smtClean="0"/>
          </a:p>
          <a:p>
            <a:r>
              <a:rPr lang="en-US" dirty="0" smtClean="0"/>
              <a:t>106. US Energy Information Administration, EIA. International Total Primary Energy Consumption and Energy Intensity. Available online: http://www.eia.doe.gov/emeu/international/ energyconsumption.html (accessed on 22 May 2010).</a:t>
            </a:r>
          </a:p>
          <a:p>
            <a:r>
              <a:rPr lang="en-US" dirty="0" smtClean="0"/>
              <a:t>107. Human Development Report 2010; Palgrave Macmillan: Hampshire, UK, 2010.</a:t>
            </a:r>
            <a:endParaRPr lang="en-US" dirty="0"/>
          </a:p>
        </p:txBody>
      </p:sp>
      <p:sp>
        <p:nvSpPr>
          <p:cNvPr id="4" name="Slide Number Placeholder 3"/>
          <p:cNvSpPr>
            <a:spLocks noGrp="1"/>
          </p:cNvSpPr>
          <p:nvPr>
            <p:ph type="sldNum" sz="quarter" idx="10"/>
          </p:nvPr>
        </p:nvSpPr>
        <p:spPr/>
        <p:txBody>
          <a:bodyPr/>
          <a:lstStyle/>
          <a:p>
            <a:fld id="{BDFCBC7D-3E66-4FDD-8A32-3D4F1D9F456A}" type="slidenum">
              <a:rPr lang="en-US" smtClean="0"/>
              <a:t>53</a:t>
            </a:fld>
            <a:endParaRPr lang="en-US"/>
          </a:p>
        </p:txBody>
      </p:sp>
    </p:spTree>
    <p:extLst>
      <p:ext uri="{BB962C8B-B14F-4D97-AF65-F5344CB8AC3E}">
        <p14:creationId xmlns:p14="http://schemas.microsoft.com/office/powerpoint/2010/main" val="796232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118C9D-0C4C-4D87-8756-095D77FE2187}" type="slidenum">
              <a:rPr lang="en-US">
                <a:solidFill>
                  <a:prstClr val="black"/>
                </a:solidFill>
              </a:rPr>
              <a:pPr/>
              <a:t>5</a:t>
            </a:fld>
            <a:endParaRPr lang="en-US">
              <a:solidFill>
                <a:prstClr val="black"/>
              </a:solidFill>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FCBC7D-3E66-4FDD-8A32-3D4F1D9F456A}" type="slidenum">
              <a:rPr lang="en-US" smtClean="0"/>
              <a:t>55</a:t>
            </a:fld>
            <a:endParaRPr lang="en-US"/>
          </a:p>
        </p:txBody>
      </p:sp>
    </p:spTree>
    <p:extLst>
      <p:ext uri="{BB962C8B-B14F-4D97-AF65-F5344CB8AC3E}">
        <p14:creationId xmlns:p14="http://schemas.microsoft.com/office/powerpoint/2010/main" val="15259584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FCBC7D-3E66-4FDD-8A32-3D4F1D9F456A}" type="slidenum">
              <a:rPr lang="en-US" smtClean="0"/>
              <a:t>61</a:t>
            </a:fld>
            <a:endParaRPr lang="en-US"/>
          </a:p>
        </p:txBody>
      </p:sp>
    </p:spTree>
    <p:extLst>
      <p:ext uri="{BB962C8B-B14F-4D97-AF65-F5344CB8AC3E}">
        <p14:creationId xmlns:p14="http://schemas.microsoft.com/office/powerpoint/2010/main" val="10022835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31863" y="930227"/>
            <a:ext cx="4145243" cy="3186834"/>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622" tIns="41811" rIns="83622" bIns="41811" anchor="ctr"/>
          <a:lstStyle/>
          <a:p>
            <a:pPr defTabSz="418066" fontAlgn="base" hangingPunct="0">
              <a:lnSpc>
                <a:spcPct val="93000"/>
              </a:lnSpc>
              <a:spcBef>
                <a:spcPct val="0"/>
              </a:spcBef>
              <a:spcAft>
                <a:spcPct val="0"/>
              </a:spcAft>
              <a:buClr>
                <a:srgbClr val="000000"/>
              </a:buClr>
              <a:buSzPct val="45000"/>
            </a:pPr>
            <a:endParaRPr lang="en-US" sz="2200">
              <a:solidFill>
                <a:prstClr val="black"/>
              </a:solidFill>
              <a:latin typeface="Times New Roman" pitchFamily="16" charset="0"/>
            </a:endParaRPr>
          </a:p>
        </p:txBody>
      </p:sp>
      <p:sp>
        <p:nvSpPr>
          <p:cNvPr id="4098" name="Text Box 2"/>
          <p:cNvSpPr txBox="1">
            <a:spLocks noGrp="1" noChangeArrowheads="1"/>
          </p:cNvSpPr>
          <p:nvPr>
            <p:ph type="body"/>
          </p:nvPr>
        </p:nvSpPr>
        <p:spPr bwMode="auto">
          <a:xfrm>
            <a:off x="1069602" y="4425181"/>
            <a:ext cx="4876925" cy="35360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8396" indent="-78396">
              <a:lnSpc>
                <a:spcPct val="93000"/>
              </a:lnSpc>
              <a:spcBef>
                <a:spcPct val="0"/>
              </a:spcBef>
              <a:buSzPct val="45000"/>
              <a:tabLst>
                <a:tab pos="662007" algn="l"/>
                <a:tab pos="1324013" algn="l"/>
                <a:tab pos="1986020" algn="l"/>
                <a:tab pos="2648026" algn="l"/>
                <a:tab pos="3310033" algn="l"/>
                <a:tab pos="3972039" algn="l"/>
                <a:tab pos="4634046" algn="l"/>
              </a:tabLst>
            </a:pPr>
            <a:r>
              <a:rPr lang="en-GB" altLang="en-US">
                <a:latin typeface="Arial" charset="0"/>
                <a:ea typeface="msgothic" charset="0"/>
                <a:cs typeface="msgothic" charset="0"/>
              </a:rPr>
              <a:t>The Mississippi River carries some 550 million metric tons of sediment into the Gulf of Mexico each year. This true-color image, acquired from the moderate resolution imaging spectroradiometer (MODIS) aboard NASA's Terra satellite, shows the murky brown water of the Mississippi mixing with the dark blue water of the gulf two days after a rainstorm. The river brings enough sediment from its 3,250,000-square-kilometer basin to extend the coast of Louisiana 91 meters each year. Image courtesy of Liam Gumley, Space Science and Engineering Center, University of Wisconsin-Madison, and the MODIS science team.</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Percentage of stream nutrient load delivered to the Gulf of Mexico from the incremental drainage of MARB reaches: (a)</a:t>
            </a:r>
          </a:p>
          <a:p>
            <a:r>
              <a:rPr lang="en-US" dirty="0" smtClean="0"/>
              <a:t>total nitrogen; (b) total phosphorus.</a:t>
            </a:r>
            <a:endParaRPr lang="en-US" dirty="0"/>
          </a:p>
        </p:txBody>
      </p:sp>
      <p:sp>
        <p:nvSpPr>
          <p:cNvPr id="4" name="Slide Number Placeholder 3"/>
          <p:cNvSpPr>
            <a:spLocks noGrp="1"/>
          </p:cNvSpPr>
          <p:nvPr>
            <p:ph type="sldNum" sz="quarter" idx="10"/>
          </p:nvPr>
        </p:nvSpPr>
        <p:spPr/>
        <p:txBody>
          <a:bodyPr/>
          <a:lstStyle/>
          <a:p>
            <a:fld id="{BDFCBC7D-3E66-4FDD-8A32-3D4F1D9F456A}" type="slidenum">
              <a:rPr lang="en-US" smtClean="0"/>
              <a:t>66</a:t>
            </a:fld>
            <a:endParaRPr lang="en-US"/>
          </a:p>
        </p:txBody>
      </p:sp>
    </p:spTree>
    <p:extLst>
      <p:ext uri="{BB962C8B-B14F-4D97-AF65-F5344CB8AC3E}">
        <p14:creationId xmlns:p14="http://schemas.microsoft.com/office/powerpoint/2010/main" val="11114574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31863" y="930227"/>
            <a:ext cx="4145243" cy="3186834"/>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622" tIns="41811" rIns="83622" bIns="41811" anchor="ctr"/>
          <a:lstStyle/>
          <a:p>
            <a:pPr defTabSz="418066" fontAlgn="base" hangingPunct="0">
              <a:lnSpc>
                <a:spcPct val="93000"/>
              </a:lnSpc>
              <a:spcBef>
                <a:spcPct val="0"/>
              </a:spcBef>
              <a:spcAft>
                <a:spcPct val="0"/>
              </a:spcAft>
              <a:buClr>
                <a:srgbClr val="000000"/>
              </a:buClr>
              <a:buSzPct val="45000"/>
            </a:pPr>
            <a:endParaRPr lang="en-US" sz="2200">
              <a:solidFill>
                <a:prstClr val="black"/>
              </a:solidFill>
              <a:latin typeface="Times New Roman" pitchFamily="18" charset="0"/>
            </a:endParaRPr>
          </a:p>
        </p:txBody>
      </p:sp>
      <p:sp>
        <p:nvSpPr>
          <p:cNvPr id="4098" name="Text Box 2"/>
          <p:cNvSpPr txBox="1">
            <a:spLocks noGrp="1" noChangeArrowheads="1"/>
          </p:cNvSpPr>
          <p:nvPr>
            <p:ph type="body"/>
          </p:nvPr>
        </p:nvSpPr>
        <p:spPr bwMode="auto">
          <a:xfrm>
            <a:off x="1069602" y="4425181"/>
            <a:ext cx="4876925" cy="35360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8396" indent="-78396">
              <a:lnSpc>
                <a:spcPct val="93000"/>
              </a:lnSpc>
              <a:spcBef>
                <a:spcPct val="0"/>
              </a:spcBef>
              <a:buSzPct val="45000"/>
              <a:tabLst>
                <a:tab pos="662007" algn="l"/>
                <a:tab pos="1324013" algn="l"/>
                <a:tab pos="1986020" algn="l"/>
                <a:tab pos="2648026" algn="l"/>
                <a:tab pos="3310033" algn="l"/>
                <a:tab pos="3972039" algn="l"/>
                <a:tab pos="4634046" algn="l"/>
              </a:tabLst>
            </a:pPr>
            <a:r>
              <a:rPr lang="en-GB" altLang="en-US">
                <a:latin typeface="Arial" pitchFamily="34" charset="0"/>
                <a:ea typeface="msgothic" charset="0"/>
                <a:cs typeface="msgothic" charset="0"/>
              </a:rPr>
              <a:t>Low-oxygen water in the summer of 1990 killed fish and other marine life near the beach at Grand Isle, Louisiana. The fish were bottom dwellers like red drum, black drum, croaker, sea catfish, skate, and flounder. Brown shrimp, which also live on the bottom, were killed along with the many fish species. Photograph: Kerry M. St. Pé, Barataria Terrebonne National Estuary Program.</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amount of water flowing in streams and rivers has been significantly altered in nearly 90 percent of waters that were assessed in a new nationwide USGS study. Flow alterations are a primary contributor to degraded river ecosystems and loss of native species. </a:t>
            </a:r>
          </a:p>
          <a:p>
            <a:endParaRPr lang="en-US" dirty="0" smtClean="0"/>
          </a:p>
          <a:p>
            <a:r>
              <a:rPr lang="en-US" dirty="0" smtClean="0"/>
              <a:t>The full study and findings can be accessed at: http://water.ugs.gov/nawqa/pubs/Carlisleetal_FLowAlterationUS.pdf</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DFCBC7D-3E66-4FDD-8A32-3D4F1D9F456A}" type="slidenum">
              <a:rPr lang="en-US" smtClean="0"/>
              <a:t>74</a:t>
            </a:fld>
            <a:endParaRPr lang="en-US"/>
          </a:p>
        </p:txBody>
      </p:sp>
    </p:spTree>
    <p:extLst>
      <p:ext uri="{BB962C8B-B14F-4D97-AF65-F5344CB8AC3E}">
        <p14:creationId xmlns:p14="http://schemas.microsoft.com/office/powerpoint/2010/main" val="8095749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FCBC7D-3E66-4FDD-8A32-3D4F1D9F456A}" type="slidenum">
              <a:rPr lang="en-US" smtClean="0"/>
              <a:t>77</a:t>
            </a:fld>
            <a:endParaRPr lang="en-US"/>
          </a:p>
        </p:txBody>
      </p:sp>
    </p:spTree>
    <p:extLst>
      <p:ext uri="{BB962C8B-B14F-4D97-AF65-F5344CB8AC3E}">
        <p14:creationId xmlns:p14="http://schemas.microsoft.com/office/powerpoint/2010/main" val="30561981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529980-BA2E-4BDD-AD7C-A38C56BB6DBA}" type="slidenum">
              <a:rPr lang="en-US">
                <a:solidFill>
                  <a:prstClr val="black"/>
                </a:solidFill>
              </a:rPr>
              <a:pPr/>
              <a:t>79</a:t>
            </a:fld>
            <a:endParaRPr lang="en-US">
              <a:solidFill>
                <a:prstClr val="black"/>
              </a:solidFill>
            </a:endParaRPr>
          </a:p>
        </p:txBody>
      </p:sp>
      <p:sp>
        <p:nvSpPr>
          <p:cNvPr id="80898" name="Rectangle 2"/>
          <p:cNvSpPr>
            <a:spLocks noGrp="1" noRot="1" noChangeAspect="1" noChangeArrowheads="1" noTextEdit="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80899"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p:spPr>
        <p:txBody>
          <a:bodyPr/>
          <a:lstStyle/>
          <a:p>
            <a:r>
              <a:rPr lang="en-US" dirty="0"/>
              <a:t>The Turning of the Screw;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529980-BA2E-4BDD-AD7C-A38C56BB6DBA}" type="slidenum">
              <a:rPr lang="en-US">
                <a:solidFill>
                  <a:prstClr val="black"/>
                </a:solidFill>
              </a:rPr>
              <a:pPr/>
              <a:t>80</a:t>
            </a:fld>
            <a:endParaRPr lang="en-US">
              <a:solidFill>
                <a:prstClr val="black"/>
              </a:solidFill>
            </a:endParaRPr>
          </a:p>
        </p:txBody>
      </p:sp>
      <p:sp>
        <p:nvSpPr>
          <p:cNvPr id="80898" name="Rectangle 2"/>
          <p:cNvSpPr>
            <a:spLocks noGrp="1" noRot="1" noChangeAspect="1" noChangeArrowheads="1" noTextEdit="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80899"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p:spPr>
        <p:txBody>
          <a:bodyPr/>
          <a:lstStyle/>
          <a:p>
            <a:r>
              <a:rPr lang="en-US" dirty="0"/>
              <a:t>The Turning of the Screw;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529980-BA2E-4BDD-AD7C-A38C56BB6DBA}" type="slidenum">
              <a:rPr lang="en-US">
                <a:solidFill>
                  <a:prstClr val="black"/>
                </a:solidFill>
              </a:rPr>
              <a:pPr/>
              <a:t>81</a:t>
            </a:fld>
            <a:endParaRPr lang="en-US">
              <a:solidFill>
                <a:prstClr val="black"/>
              </a:solidFill>
            </a:endParaRPr>
          </a:p>
        </p:txBody>
      </p:sp>
      <p:sp>
        <p:nvSpPr>
          <p:cNvPr id="80898" name="Rectangle 2"/>
          <p:cNvSpPr>
            <a:spLocks noGrp="1" noRot="1" noChangeAspect="1" noChangeArrowheads="1" noTextEdit="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80899"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p:spPr>
        <p:txBody>
          <a:bodyPr/>
          <a:lstStyle/>
          <a:p>
            <a:r>
              <a:rPr lang="en-US"/>
              <a:t>The Turning of the Screw;  Social resource scarcity as a bottle-neck in adaptation to water scarcity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118C9D-0C4C-4D87-8756-095D77FE2187}" type="slidenum">
              <a:rPr lang="en-US">
                <a:solidFill>
                  <a:prstClr val="black"/>
                </a:solidFill>
              </a:rPr>
              <a:pPr/>
              <a:t>6</a:t>
            </a:fld>
            <a:endParaRPr lang="en-US">
              <a:solidFill>
                <a:prstClr val="black"/>
              </a:solidFill>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1.10 | Comparison of observed and simulated change in continental surface temperatures on land (yellow panels), Arctic and Antarctic September sea ice extent (white panels), and upper ocean heat content in the major ocean basins (blue panels). Global average changes are also given. Anomalies are given relative to 1880–1919 for surface temperatures, to 1960–1980 for ocean heat content, and to 1979–1999 for sea ice. All time series are decadal averages, plotted at the </a:t>
            </a:r>
            <a:r>
              <a:rPr lang="en-US" dirty="0" err="1" smtClean="0"/>
              <a:t>centre</a:t>
            </a:r>
            <a:r>
              <a:rPr lang="en-US" dirty="0" smtClean="0"/>
              <a:t> of the decade. For temperature panels, observations are dashed lines if the spatial coverage of areas being examined is below 50%. For ocean heat content and sea ice panels, the solid lines are where the coverage of data is good and higher in quality, and the dashed lines are where the data coverage is only adequate, and, thus, uncertainty is larger (note that different lines indicate different data sets; for details, see WGI Figure SPM.6). Model results shown are Coupled Model </a:t>
            </a:r>
            <a:r>
              <a:rPr lang="en-US" dirty="0" err="1" smtClean="0"/>
              <a:t>Intercomparison</a:t>
            </a:r>
            <a:r>
              <a:rPr lang="en-US" dirty="0" smtClean="0"/>
              <a:t> Project Phase 5 (CMIP5) multi-model ensemble ranges, with shaded bands indicating the 5 to 95% confidence intervals. {WGI Figure SPM 6; for detail, see WGI Figure TS.12}</a:t>
            </a:r>
          </a:p>
          <a:p>
            <a:endParaRPr lang="en-US" dirty="0" smtClean="0"/>
          </a:p>
          <a:p>
            <a:r>
              <a:rPr lang="en-US" dirty="0" smtClean="0"/>
              <a:t>IPCC, 2014: Climate Change 2014: Synthesis Report. Contribution of Working Groups I, II and III to the Fifth Assessment Report of the Intergovernmental Panel on Climate Change [Core Writing Team, R.K. Pachauri and L.A. Meyer (eds.)]. IPCC, Geneva, Switzerland, 151 p</a:t>
            </a:r>
            <a:endParaRPr lang="en-US" dirty="0"/>
          </a:p>
        </p:txBody>
      </p:sp>
      <p:sp>
        <p:nvSpPr>
          <p:cNvPr id="4" name="Slide Number Placeholder 3"/>
          <p:cNvSpPr>
            <a:spLocks noGrp="1"/>
          </p:cNvSpPr>
          <p:nvPr>
            <p:ph type="sldNum" sz="quarter" idx="10"/>
          </p:nvPr>
        </p:nvSpPr>
        <p:spPr/>
        <p:txBody>
          <a:bodyPr/>
          <a:lstStyle/>
          <a:p>
            <a:fld id="{BDFCBC7D-3E66-4FDD-8A32-3D4F1D9F456A}" type="slidenum">
              <a:rPr lang="en-US" smtClean="0"/>
              <a:t>86</a:t>
            </a:fld>
            <a:endParaRPr lang="en-US"/>
          </a:p>
        </p:txBody>
      </p:sp>
    </p:spTree>
    <p:extLst>
      <p:ext uri="{BB962C8B-B14F-4D97-AF65-F5344CB8AC3E}">
        <p14:creationId xmlns:p14="http://schemas.microsoft.com/office/powerpoint/2010/main" val="25846187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1.9 | Assessed likely ranges (whiskers) and their mid-points (bars) for warming trends over the 1951–2010 period from well-mixed greenhouse gases, other anthropogenic </a:t>
            </a:r>
            <a:r>
              <a:rPr lang="en-US" dirty="0" err="1" smtClean="0"/>
              <a:t>forcings</a:t>
            </a:r>
            <a:r>
              <a:rPr lang="en-US" dirty="0" smtClean="0"/>
              <a:t> (including the cooling effect of aerosols and the effect of land use change), combined anthropogenic </a:t>
            </a:r>
            <a:r>
              <a:rPr lang="en-US" dirty="0" err="1" smtClean="0"/>
              <a:t>forcings</a:t>
            </a:r>
            <a:r>
              <a:rPr lang="en-US" dirty="0" smtClean="0"/>
              <a:t>, natural </a:t>
            </a:r>
            <a:r>
              <a:rPr lang="en-US" dirty="0" err="1" smtClean="0"/>
              <a:t>forcings</a:t>
            </a:r>
            <a:r>
              <a:rPr lang="en-US" dirty="0" smtClean="0"/>
              <a:t>, and natural internal climate variability (which is the element of climate variability that arises spontaneously within the climate system, even in the absence of </a:t>
            </a:r>
            <a:r>
              <a:rPr lang="en-US" dirty="0" err="1" smtClean="0"/>
              <a:t>forcings</a:t>
            </a:r>
            <a:r>
              <a:rPr lang="en-US" dirty="0" smtClean="0"/>
              <a:t>). The observed surface temperature change is shown in black, with the 5 to 95% uncertainty range due to observational uncertainty. The attributed warming ranges (</a:t>
            </a:r>
            <a:r>
              <a:rPr lang="en-US" dirty="0" err="1" smtClean="0"/>
              <a:t>colours</a:t>
            </a:r>
            <a:r>
              <a:rPr lang="en-US" dirty="0" smtClean="0"/>
              <a:t>) are based on observations combined with climate model simulations, in order to estimate the contribution by an individual external forcing to the observed warming. The contribution from the combined anthropogenic </a:t>
            </a:r>
            <a:r>
              <a:rPr lang="en-US" dirty="0" err="1" smtClean="0"/>
              <a:t>forcings</a:t>
            </a:r>
            <a:r>
              <a:rPr lang="en-US" dirty="0" smtClean="0"/>
              <a:t> can be estimated with less uncertainty than the separate contributions from greenhouse gases and other anthropogenic </a:t>
            </a:r>
            <a:r>
              <a:rPr lang="en-US" dirty="0" err="1" smtClean="0"/>
              <a:t>forcings</a:t>
            </a:r>
            <a:r>
              <a:rPr lang="en-US" dirty="0" smtClean="0"/>
              <a:t> separately. This is because these two contributions partially compensate, resulting in a signal that is better constrained by observations. {Based on Figure WGI TS.10 }</a:t>
            </a:r>
          </a:p>
          <a:p>
            <a:endParaRPr lang="en-US" dirty="0" smtClean="0"/>
          </a:p>
          <a:p>
            <a:r>
              <a:rPr lang="en-US" dirty="0" smtClean="0"/>
              <a:t>IPCC, 2014: Climate Change 2014: Synthesis Report. Contribution of Working Groups I, II and III to the Fifth Assessment Report of the Intergovernmental Panel on Climate Change [Core Writing Team, R.K. Pachauri and L.A. Meyer (eds.)]. IPCC, Geneva, Switzerland, 151 p</a:t>
            </a:r>
            <a:endParaRPr lang="en-US" dirty="0"/>
          </a:p>
        </p:txBody>
      </p:sp>
      <p:sp>
        <p:nvSpPr>
          <p:cNvPr id="4" name="Slide Number Placeholder 3"/>
          <p:cNvSpPr>
            <a:spLocks noGrp="1"/>
          </p:cNvSpPr>
          <p:nvPr>
            <p:ph type="sldNum" sz="quarter" idx="10"/>
          </p:nvPr>
        </p:nvSpPr>
        <p:spPr/>
        <p:txBody>
          <a:bodyPr/>
          <a:lstStyle/>
          <a:p>
            <a:fld id="{BDFCBC7D-3E66-4FDD-8A32-3D4F1D9F456A}" type="slidenum">
              <a:rPr lang="en-US" smtClean="0"/>
              <a:t>87</a:t>
            </a:fld>
            <a:endParaRPr lang="en-US"/>
          </a:p>
        </p:txBody>
      </p:sp>
    </p:spTree>
    <p:extLst>
      <p:ext uri="{BB962C8B-B14F-4D97-AF65-F5344CB8AC3E}">
        <p14:creationId xmlns:p14="http://schemas.microsoft.com/office/powerpoint/2010/main" val="25846187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2.1 | (a) Time series of global annual change in mean surface temperature for the 1900–2300 period (relative to 1986–2005) from Coupled Model </a:t>
            </a:r>
            <a:r>
              <a:rPr lang="en-US" dirty="0" err="1" smtClean="0"/>
              <a:t>Intercomparison</a:t>
            </a:r>
            <a:r>
              <a:rPr lang="en-US" dirty="0" smtClean="0"/>
              <a:t> Project Phase 5 (CMIP5) concentration-driven experiments. Projections are shown for the multi-model mean (solid lines) and the 5 to 95% range across the distribution of individual models (shading). Grey lines and shading represent the CMIP5 historical simulations. Discontinuities at 2100 are due to different numbers of models performing the extension runs beyond the 21st century and have no physical meaning. (b) Same as (a) but for the 2006–2100 period (relative to 1986–2005). (c) Change in Northern Hemisphere September sea-ice extent (5 year running mean). The dashed line represents nearly ice-free conditions (i.e., when September sea-ice extent is less than 106 km2 for at least five consecutive years). (d) Change in global mean sea level. (e) Change in ocean surface </a:t>
            </a:r>
            <a:r>
              <a:rPr lang="en-US" dirty="0" err="1" smtClean="0"/>
              <a:t>pH.</a:t>
            </a:r>
            <a:r>
              <a:rPr lang="en-US" dirty="0" smtClean="0"/>
              <a:t> For all panels, time series of projections and a measure of uncertainty (shading) are shown for scenarios RCP2.6 (blue) and RCP8.5 (red). The number of CMIP5 models used to calculate the multi-model mean is indicated. The mean and associated uncertainties averaged over the 2081–2100 period are given for all RCP scenarios as </a:t>
            </a:r>
            <a:r>
              <a:rPr lang="en-US" dirty="0" err="1" smtClean="0"/>
              <a:t>coloured</a:t>
            </a:r>
            <a:r>
              <a:rPr lang="en-US" dirty="0" smtClean="0"/>
              <a:t> vertical bars on the right hand side of panels (b) to (e). For sea-ice extent (c), the projected mean and uncertainty (minimum–maximum range) is only given for the subset of models that most closely reproduce the climatological mean state and the 1979–2012 trend in the Arctic sea ice. For sea level (d), based on current understanding (from observations, physical understanding and modelling), only the collapse of marine-based sectors of the Antarctic ice sheet, if initiated, could cause global mean sea level to rise substantially above the likely range during the 21st century. However, there is medium confidence that this additional contribution would not exceed several tenths of a meter of sea level rise during the 21st century. {WGI Figure SPM.7, Figure SPM.9, Figure 12.5, 6.4.4, 12.4.1, 13.4.4, 13.5.1}</a:t>
            </a:r>
          </a:p>
          <a:p>
            <a:endParaRPr lang="en-US" dirty="0" smtClean="0"/>
          </a:p>
          <a:p>
            <a:r>
              <a:rPr lang="en-US" dirty="0" smtClean="0"/>
              <a:t>IPCC, 2014: Climate Change 2014: Synthesis Report. Contribution of Working Groups I, II and III to the Fifth Assessment Report of the Intergovernmental Panel on Climate Change [Core Writing Team, R.K. Pachauri and L.A. Meyer (eds.)]. IPCC, Geneva, Switzerland, 151 p</a:t>
            </a:r>
            <a:endParaRPr lang="en-US" dirty="0"/>
          </a:p>
        </p:txBody>
      </p:sp>
      <p:sp>
        <p:nvSpPr>
          <p:cNvPr id="4" name="Slide Number Placeholder 3"/>
          <p:cNvSpPr>
            <a:spLocks noGrp="1"/>
          </p:cNvSpPr>
          <p:nvPr>
            <p:ph type="sldNum" sz="quarter" idx="10"/>
          </p:nvPr>
        </p:nvSpPr>
        <p:spPr/>
        <p:txBody>
          <a:bodyPr/>
          <a:lstStyle/>
          <a:p>
            <a:fld id="{BDFCBC7D-3E66-4FDD-8A32-3D4F1D9F456A}" type="slidenum">
              <a:rPr lang="en-US" smtClean="0"/>
              <a:t>88</a:t>
            </a:fld>
            <a:endParaRPr lang="en-US"/>
          </a:p>
        </p:txBody>
      </p:sp>
    </p:spTree>
    <p:extLst>
      <p:ext uri="{BB962C8B-B14F-4D97-AF65-F5344CB8AC3E}">
        <p14:creationId xmlns:p14="http://schemas.microsoft.com/office/powerpoint/2010/main" val="25846187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2.2 | Coupled Model </a:t>
            </a:r>
            <a:r>
              <a:rPr lang="en-US" dirty="0" err="1" smtClean="0"/>
              <a:t>Intercomparison</a:t>
            </a:r>
            <a:r>
              <a:rPr lang="en-US" dirty="0" smtClean="0"/>
              <a:t> Project Phase 5 (CMIP5) multi-model mean projections (i.e., the average of the model projections available) for the 2081–2100</a:t>
            </a:r>
          </a:p>
          <a:p>
            <a:r>
              <a:rPr lang="en-US" dirty="0" smtClean="0"/>
              <a:t>period under the RCP2.6 (left) and RCP8.5 (right) scenarios for (a) change in annual mean surface temperature and (b) change in annual mean precipitation, in percentages, and</a:t>
            </a:r>
          </a:p>
          <a:p>
            <a:r>
              <a:rPr lang="en-US" dirty="0" smtClean="0"/>
              <a:t>(c) change in average sea level. Changes are shown relative to the 1986–2005 period. The number of CMIP5 models used to calculate the multi-model mean is indicated in the</a:t>
            </a:r>
          </a:p>
          <a:p>
            <a:r>
              <a:rPr lang="en-US" dirty="0" smtClean="0"/>
              <a:t>upper right corner of each panel. </a:t>
            </a:r>
            <a:r>
              <a:rPr lang="en-US" b="1" dirty="0" smtClean="0"/>
              <a:t>Stippling (dots) on (a) and (b) indicates regions where the projected change is large compared to natural internal variability (i.e., greater than two</a:t>
            </a:r>
          </a:p>
          <a:p>
            <a:r>
              <a:rPr lang="en-US" b="1" dirty="0" smtClean="0"/>
              <a:t>standard deviations of internal variability in 20-year means) and where 90% of the models agree on the sign of change. Hatching (diagonal lines) on (a) and (b) shows regions</a:t>
            </a:r>
          </a:p>
          <a:p>
            <a:r>
              <a:rPr lang="en-US" b="1" dirty="0" smtClean="0"/>
              <a:t>where the projected change is less than one standard deviation of natural internal variability in 20-year means.</a:t>
            </a:r>
            <a:r>
              <a:rPr lang="en-US" dirty="0" smtClean="0"/>
              <a:t> {WGI Figure SPM.8, Figure 13.20, Box 12.1}</a:t>
            </a:r>
          </a:p>
          <a:p>
            <a:endParaRPr lang="en-US" dirty="0" smtClean="0"/>
          </a:p>
          <a:p>
            <a:r>
              <a:rPr lang="en-US" dirty="0" smtClean="0"/>
              <a:t>IPCC, 2014: Climate Change 2014: Synthesis Report. Contribution of Working Groups I, II and III to the Fifth Assessment Report of the Intergovernmental Panel on Climate Change [Core Writing Team, R.K. Pachauri and L.A. Meyer (eds.)]. IPCC, Geneva, Switzerland, 151 p</a:t>
            </a:r>
            <a:endParaRPr lang="en-US" dirty="0"/>
          </a:p>
        </p:txBody>
      </p:sp>
      <p:sp>
        <p:nvSpPr>
          <p:cNvPr id="4" name="Slide Number Placeholder 3"/>
          <p:cNvSpPr>
            <a:spLocks noGrp="1"/>
          </p:cNvSpPr>
          <p:nvPr>
            <p:ph type="sldNum" sz="quarter" idx="10"/>
          </p:nvPr>
        </p:nvSpPr>
        <p:spPr/>
        <p:txBody>
          <a:bodyPr/>
          <a:lstStyle/>
          <a:p>
            <a:fld id="{BDFCBC7D-3E66-4FDD-8A32-3D4F1D9F456A}" type="slidenum">
              <a:rPr lang="en-US" smtClean="0"/>
              <a:t>89</a:t>
            </a:fld>
            <a:endParaRPr lang="en-US"/>
          </a:p>
        </p:txBody>
      </p:sp>
    </p:spTree>
    <p:extLst>
      <p:ext uri="{BB962C8B-B14F-4D97-AF65-F5344CB8AC3E}">
        <p14:creationId xmlns:p14="http://schemas.microsoft.com/office/powerpoint/2010/main" val="25846187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a strong negative trend in Mesoamerica at the 3 C global meaning warming. We show that climate change is likely to exacerbate regional and global water scarcity considerably. In particular, the ensemble average projects that a global warming of 2 °C above present (approximately 2.7 °C above preindustrial) will confront an additional approximate 15% of the global population with a severe decrease in water resources and will increase the number of people living under absolute water scarcity (&lt;500 m3 per capita per year) by another 40% (according to some models, more than 100%) compared with the effect of population growth alone. </a:t>
            </a:r>
          </a:p>
          <a:p>
            <a:endParaRPr lang="en-US" baseline="0" dirty="0" smtClean="0"/>
          </a:p>
          <a:p>
            <a:r>
              <a:rPr lang="en-US" dirty="0" smtClean="0"/>
              <a:t>In the framework of the Inter-</a:t>
            </a:r>
            <a:r>
              <a:rPr lang="en-US" dirty="0" err="1" smtClean="0"/>
              <a:t>Sectoral</a:t>
            </a:r>
            <a:r>
              <a:rPr lang="en-US" dirty="0" smtClean="0"/>
              <a:t> Impact Model </a:t>
            </a:r>
            <a:r>
              <a:rPr lang="en-US" dirty="0" err="1" smtClean="0"/>
              <a:t>Intercomparison</a:t>
            </a:r>
            <a:r>
              <a:rPr lang="en-US" dirty="0" smtClean="0"/>
              <a:t> Project [ISI-MIP; </a:t>
            </a:r>
            <a:r>
              <a:rPr lang="en-US" dirty="0" err="1" smtClean="0"/>
              <a:t>Warszawski</a:t>
            </a:r>
            <a:r>
              <a:rPr lang="en-US" dirty="0" smtClean="0"/>
              <a:t> et al. (14) in this issue of PNAS] a set of nine global hydrological models, one global land-surface model, and one dynamic global vegetation model [here summarized as global hydrological models (GHMs); Materials and Methods ] has been applied using bias-corrected forcing from five different global climate models (GCMs) under the newly developed </a:t>
            </a:r>
            <a:r>
              <a:rPr lang="en-US" b="1" dirty="0" smtClean="0"/>
              <a:t>Representative Concentration Pathways </a:t>
            </a:r>
            <a:r>
              <a:rPr lang="en-US" dirty="0" smtClean="0"/>
              <a:t>(RCPs).</a:t>
            </a:r>
            <a:endParaRPr lang="en-US" dirty="0"/>
          </a:p>
        </p:txBody>
      </p:sp>
      <p:sp>
        <p:nvSpPr>
          <p:cNvPr id="4" name="Slide Number Placeholder 3"/>
          <p:cNvSpPr>
            <a:spLocks noGrp="1"/>
          </p:cNvSpPr>
          <p:nvPr>
            <p:ph type="sldNum" sz="quarter" idx="10"/>
          </p:nvPr>
        </p:nvSpPr>
        <p:spPr/>
        <p:txBody>
          <a:bodyPr/>
          <a:lstStyle/>
          <a:p>
            <a:fld id="{BDFCBC7D-3E66-4FDD-8A32-3D4F1D9F456A}" type="slidenum">
              <a:rPr lang="en-US" smtClean="0"/>
              <a:t>90</a:t>
            </a:fld>
            <a:endParaRPr lang="en-US"/>
          </a:p>
        </p:txBody>
      </p:sp>
    </p:spTree>
    <p:extLst>
      <p:ext uri="{BB962C8B-B14F-4D97-AF65-F5344CB8AC3E}">
        <p14:creationId xmlns:p14="http://schemas.microsoft.com/office/powerpoint/2010/main" val="3466588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the available scientific literature since the IPCC Fourth Assessment Report (AR4), there are substantially more impacts in recent decades now attributed to climate change. Attribution requires defined scientific evidence on the role of climate change. Absence from the map of additional impacts attributed to climate change does not imply that such impacts have not occurred. The publications supporting attributed impacts reflect a</a:t>
            </a:r>
          </a:p>
          <a:p>
            <a:r>
              <a:rPr lang="en-US" dirty="0" smtClean="0"/>
              <a:t>growing knowledge base, but publications are still limited for many regions, systems and processes, highlighting gaps in data and studies. Symbols indicate categories of attributed impacts, the relative contribution of climate change (major or minor) to the observed impact and confidence in attribution. Each symbol refers to one or more entries in WGII Table SPM.A1, grouping related regional-scale impacts. Numbers in ovals indicate regional totals of climate change publications from 2001 to 2010, based on the Scopus bibliographic database for publications in English with individual countries mentioned in title, abstract or key words (as of July 2011). These numbers provide an overall measure of the available scientific literature on climate change across regions; they do not indicate the number of publications supporting attribution of climate change impacts in each region. Studies for polar regions and small islands are grouped with </a:t>
            </a:r>
            <a:r>
              <a:rPr lang="en-US" dirty="0" err="1" smtClean="0"/>
              <a:t>neighbouring</a:t>
            </a:r>
            <a:r>
              <a:rPr lang="en-US" dirty="0" smtClean="0"/>
              <a:t> continental regions. The inclusion of publications for assessment of attribution followed IPCC scientific evidence criteria defined in WGII Chapter 18. Publications considered in the attribution analyses come from a broader range of literature assessed in the WGII AR5. See WGII Table SPM.A1 for descriptions of the attributed impacts. {Figure 1.11} </a:t>
            </a:r>
          </a:p>
          <a:p>
            <a:endParaRPr lang="en-US" dirty="0" smtClean="0"/>
          </a:p>
          <a:p>
            <a:r>
              <a:rPr lang="en-US" dirty="0" smtClean="0"/>
              <a:t>IPCC, 2014: Climate Change 2014: Synthesis Report. Contribution of Working Groups I, II and III to the Fifth Assessment Report of the Intergovernmental Panel on Climate Change [Core Writing Team, R.K. Pachauri and L.A. Meyer (eds.)]. IPCC, Geneva, Switzerland, 151 p</a:t>
            </a:r>
            <a:endParaRPr lang="en-US" dirty="0"/>
          </a:p>
        </p:txBody>
      </p:sp>
      <p:sp>
        <p:nvSpPr>
          <p:cNvPr id="4" name="Slide Number Placeholder 3"/>
          <p:cNvSpPr>
            <a:spLocks noGrp="1"/>
          </p:cNvSpPr>
          <p:nvPr>
            <p:ph type="sldNum" sz="quarter" idx="10"/>
          </p:nvPr>
        </p:nvSpPr>
        <p:spPr/>
        <p:txBody>
          <a:bodyPr/>
          <a:lstStyle/>
          <a:p>
            <a:fld id="{BDFCBC7D-3E66-4FDD-8A32-3D4F1D9F456A}" type="slidenum">
              <a:rPr lang="en-US" smtClean="0"/>
              <a:t>91</a:t>
            </a:fld>
            <a:endParaRPr lang="en-US"/>
          </a:p>
        </p:txBody>
      </p:sp>
    </p:spTree>
    <p:extLst>
      <p:ext uri="{BB962C8B-B14F-4D97-AF65-F5344CB8AC3E}">
        <p14:creationId xmlns:p14="http://schemas.microsoft.com/office/powerpoint/2010/main" val="25846187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2.7 | Summary of projected changes in crop yields (mostly wheat, maize, rice and soy) due to climate change over the 21st century. The figure combines 1090 data points</a:t>
            </a:r>
          </a:p>
          <a:p>
            <a:r>
              <a:rPr lang="en-US" dirty="0" smtClean="0"/>
              <a:t>from crop model projections, covering different emission scenarios, tropical and temperate regions and adaptation and no-adaptation cases. The projections are sorted into the</a:t>
            </a:r>
          </a:p>
          <a:p>
            <a:r>
              <a:rPr lang="en-US" dirty="0" smtClean="0"/>
              <a:t>20-year periods (horizontal axis) during which their midpoint occurs. Changes in crop yields are relative to late 20th century levels and data for each time period sum to 100%.</a:t>
            </a:r>
          </a:p>
          <a:p>
            <a:r>
              <a:rPr lang="en-US" dirty="0" smtClean="0"/>
              <a:t>Relatively few studies have considered impacts on cropping systems for scenarios where global mean temperatures increase by 4°C or more. {WGII Figure SPM.7}</a:t>
            </a:r>
          </a:p>
          <a:p>
            <a:endParaRPr lang="en-US" dirty="0" smtClean="0"/>
          </a:p>
          <a:p>
            <a:r>
              <a:rPr lang="en-US" dirty="0" smtClean="0"/>
              <a:t>IPCC, 2014: Climate Change 2014: Synthesis Report. Contribution of Working Groups I, II and III to the Fifth Assessment Report of the Intergovernmental Panel on Climate Change [Core Writing Team, R.K. Pachauri and L.A. Meyer (eds.)]. IPCC, Geneva, Switzerland, 151 p</a:t>
            </a:r>
            <a:endParaRPr lang="en-US" dirty="0"/>
          </a:p>
        </p:txBody>
      </p:sp>
      <p:sp>
        <p:nvSpPr>
          <p:cNvPr id="4" name="Slide Number Placeholder 3"/>
          <p:cNvSpPr>
            <a:spLocks noGrp="1"/>
          </p:cNvSpPr>
          <p:nvPr>
            <p:ph type="sldNum" sz="quarter" idx="10"/>
          </p:nvPr>
        </p:nvSpPr>
        <p:spPr/>
        <p:txBody>
          <a:bodyPr/>
          <a:lstStyle/>
          <a:p>
            <a:fld id="{BDFCBC7D-3E66-4FDD-8A32-3D4F1D9F456A}" type="slidenum">
              <a:rPr lang="en-US" smtClean="0"/>
              <a:t>92</a:t>
            </a:fld>
            <a:endParaRPr lang="en-US"/>
          </a:p>
        </p:txBody>
      </p:sp>
    </p:spTree>
    <p:extLst>
      <p:ext uri="{BB962C8B-B14F-4D97-AF65-F5344CB8AC3E}">
        <p14:creationId xmlns:p14="http://schemas.microsoft.com/office/powerpoint/2010/main" val="25846187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2.6 | Climate change risks for fisheries. (a) Projected global redistribution of maximum catch potential of ~1000 species of exploited fishes and invertebrates, comparing the 10-year averages over 2001–2010 and 2051–2060, using ocean conditions based on a single climate model under a moderate to high warming scenario (2°C warming relative to pre-industrial temperatures), without analysis of potential impacts of overfishing or ocean acidification. (b) Marine </a:t>
            </a:r>
            <a:r>
              <a:rPr lang="en-US" dirty="0" err="1" smtClean="0"/>
              <a:t>mollusc</a:t>
            </a:r>
            <a:r>
              <a:rPr lang="en-US" dirty="0" smtClean="0"/>
              <a:t> and crustacean fisheries (present-day estimated annual catch rates ≥0.005 </a:t>
            </a:r>
            <a:r>
              <a:rPr lang="en-US" dirty="0" err="1" smtClean="0"/>
              <a:t>tonnes</a:t>
            </a:r>
            <a:r>
              <a:rPr lang="en-US" dirty="0" smtClean="0"/>
              <a:t>/km2) and known locations of cold- and warm-water corals, depicted on a global map showing the projected distribution of surface ocean acidification by 2100 under RCP8.5. The bottom panel compares the percentage of species sensitive to ocean acidification for corals, </a:t>
            </a:r>
            <a:r>
              <a:rPr lang="en-US" dirty="0" err="1" smtClean="0"/>
              <a:t>molluscs</a:t>
            </a:r>
            <a:r>
              <a:rPr lang="en-US" dirty="0" smtClean="0"/>
              <a:t> and crustaceans, vulnerable animal phyla with socio-economic relevance (e.g., for coastal protection and fisheries). The number of species </a:t>
            </a:r>
            <a:r>
              <a:rPr lang="en-US" dirty="0" err="1" smtClean="0"/>
              <a:t>analysed</a:t>
            </a:r>
            <a:r>
              <a:rPr lang="en-US" dirty="0" smtClean="0"/>
              <a:t> across studies is given on top of the bars for each category of elevated CO2. For 2100, RCP scenarios falling within each pCO2 category are as follows: RCP4.5 for 500 to 650 </a:t>
            </a:r>
            <a:r>
              <a:rPr lang="en-US" dirty="0" err="1" smtClean="0"/>
              <a:t>μatm</a:t>
            </a:r>
            <a:r>
              <a:rPr lang="en-US" dirty="0" smtClean="0"/>
              <a:t>, RCP6.0 for 651 to 850 </a:t>
            </a:r>
            <a:r>
              <a:rPr lang="en-US" dirty="0" err="1" smtClean="0"/>
              <a:t>μatm</a:t>
            </a:r>
            <a:r>
              <a:rPr lang="en-US" dirty="0" smtClean="0"/>
              <a:t> and RCP8.5 for 851 to 1370 </a:t>
            </a:r>
            <a:r>
              <a:rPr lang="en-US" dirty="0" err="1" smtClean="0"/>
              <a:t>μatm</a:t>
            </a:r>
            <a:r>
              <a:rPr lang="en-US" dirty="0" smtClean="0"/>
              <a:t>. By 2150, RCP8.5 falls within the 1371 to 2900 </a:t>
            </a:r>
            <a:r>
              <a:rPr lang="en-US" dirty="0" err="1" smtClean="0"/>
              <a:t>μatm</a:t>
            </a:r>
            <a:r>
              <a:rPr lang="en-US" dirty="0" smtClean="0"/>
              <a:t> category. The control category corresponds to 380 </a:t>
            </a:r>
            <a:r>
              <a:rPr lang="en-US" dirty="0" err="1" smtClean="0"/>
              <a:t>μatm</a:t>
            </a:r>
            <a:r>
              <a:rPr lang="en-US" dirty="0" smtClean="0"/>
              <a:t> (The unit </a:t>
            </a:r>
            <a:r>
              <a:rPr lang="en-US" dirty="0" err="1" smtClean="0"/>
              <a:t>μatm</a:t>
            </a:r>
            <a:r>
              <a:rPr lang="en-US" dirty="0" smtClean="0"/>
              <a:t> is approximately equivalent to ppm in the atmosphere). {WGI Figure SPM.8, Box SPM.1, WGII SPM B-2, Figure SPM.6, 6.1, 6.3, 30.5, Figure 6-10 , Figure 6-14}</a:t>
            </a:r>
          </a:p>
          <a:p>
            <a:endParaRPr lang="en-US" dirty="0" smtClean="0"/>
          </a:p>
          <a:p>
            <a:r>
              <a:rPr lang="en-US" dirty="0" smtClean="0"/>
              <a:t>IPCC, 2014: Climate Change 2014: Synthesis Report. Contribution of Working Groups I, II and III to the Fifth Assessment Report of the Intergovernmental Panel on Climate Change [Core Writing Team, R.K. Pachauri and L.A. Meyer (eds.)]. IPCC, Geneva, Switzerland, 151 p</a:t>
            </a:r>
            <a:endParaRPr lang="en-US" dirty="0"/>
          </a:p>
        </p:txBody>
      </p:sp>
      <p:sp>
        <p:nvSpPr>
          <p:cNvPr id="4" name="Slide Number Placeholder 3"/>
          <p:cNvSpPr>
            <a:spLocks noGrp="1"/>
          </p:cNvSpPr>
          <p:nvPr>
            <p:ph type="sldNum" sz="quarter" idx="10"/>
          </p:nvPr>
        </p:nvSpPr>
        <p:spPr/>
        <p:txBody>
          <a:bodyPr/>
          <a:lstStyle/>
          <a:p>
            <a:fld id="{BDFCBC7D-3E66-4FDD-8A32-3D4F1D9F456A}" type="slidenum">
              <a:rPr lang="en-US" smtClean="0"/>
              <a:t>93</a:t>
            </a:fld>
            <a:endParaRPr lang="en-US"/>
          </a:p>
        </p:txBody>
      </p:sp>
    </p:spTree>
    <p:extLst>
      <p:ext uri="{BB962C8B-B14F-4D97-AF65-F5344CB8AC3E}">
        <p14:creationId xmlns:p14="http://schemas.microsoft.com/office/powerpoint/2010/main" val="25846187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Climate-impact cascades across sectors. Each arrow, overlain on the standard impact table from the 4th IPCC assessment report (Parry et al., 2007), illustrates an exemplary inter-</a:t>
            </a:r>
            <a:r>
              <a:rPr lang="en-US" dirty="0" err="1" smtClean="0"/>
              <a:t>sectoral</a:t>
            </a:r>
            <a:r>
              <a:rPr lang="en-US" dirty="0" smtClean="0"/>
              <a:t> feedback. Whereas previous studies have commonly focused on individual sectors in isolation (along the horizontal dimension), integrative efforts – such as ISI-MIP and </a:t>
            </a:r>
            <a:r>
              <a:rPr lang="en-US" dirty="0" err="1" smtClean="0"/>
              <a:t>AgMIP</a:t>
            </a:r>
            <a:r>
              <a:rPr lang="en-US" dirty="0" smtClean="0"/>
              <a:t> – now also allow for the analysis of feedbacks and interactions across sectors (along the vertical dimension). *Feedbacks recently studied in the context of ISI-MIP (Davie et al., 2013; Wada et al., 2013; Elliott et al., 2014; </a:t>
            </a:r>
            <a:r>
              <a:rPr lang="en-US" dirty="0" err="1" smtClean="0"/>
              <a:t>Frieler</a:t>
            </a:r>
            <a:r>
              <a:rPr lang="en-US" dirty="0" smtClean="0"/>
              <a:t> et al., 2014).  FROM Huber et al 2014</a:t>
            </a:r>
            <a:endParaRPr lang="en-US" dirty="0"/>
          </a:p>
        </p:txBody>
      </p:sp>
      <p:sp>
        <p:nvSpPr>
          <p:cNvPr id="4" name="Slide Number Placeholder 3"/>
          <p:cNvSpPr>
            <a:spLocks noGrp="1"/>
          </p:cNvSpPr>
          <p:nvPr>
            <p:ph type="sldNum" sz="quarter" idx="10"/>
          </p:nvPr>
        </p:nvSpPr>
        <p:spPr/>
        <p:txBody>
          <a:bodyPr/>
          <a:lstStyle/>
          <a:p>
            <a:fld id="{BDFCBC7D-3E66-4FDD-8A32-3D4F1D9F456A}" type="slidenum">
              <a:rPr lang="en-US" smtClean="0"/>
              <a:t>95</a:t>
            </a:fld>
            <a:endParaRPr lang="en-US"/>
          </a:p>
        </p:txBody>
      </p:sp>
    </p:spTree>
    <p:extLst>
      <p:ext uri="{BB962C8B-B14F-4D97-AF65-F5344CB8AC3E}">
        <p14:creationId xmlns:p14="http://schemas.microsoft.com/office/powerpoint/2010/main" val="30509699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FCBC7D-3E66-4FDD-8A32-3D4F1D9F456A}" type="slidenum">
              <a:rPr lang="en-US" smtClean="0"/>
              <a:t>97</a:t>
            </a:fld>
            <a:endParaRPr lang="en-US"/>
          </a:p>
        </p:txBody>
      </p:sp>
    </p:spTree>
    <p:extLst>
      <p:ext uri="{BB962C8B-B14F-4D97-AF65-F5344CB8AC3E}">
        <p14:creationId xmlns:p14="http://schemas.microsoft.com/office/powerpoint/2010/main" val="1337749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DEFINING</a:t>
            </a:r>
            <a:r>
              <a:rPr lang="en-US" b="1" baseline="0" dirty="0" smtClean="0"/>
              <a:t> HEALTH</a:t>
            </a:r>
            <a:endParaRPr lang="en-US" b="1" dirty="0" smtClean="0"/>
          </a:p>
          <a:p>
            <a:r>
              <a:rPr lang="en-US" dirty="0" smtClean="0"/>
              <a:t>SO WHAT DO WE INCLUDE WHEN</a:t>
            </a:r>
            <a:r>
              <a:rPr lang="en-US" baseline="0" dirty="0" smtClean="0"/>
              <a:t> WE TALK ABOUT HEALTH?   Just like when we discuss human health, the health of the human body… we know that that looks like  - and we know it is a connected system…</a:t>
            </a:r>
          </a:p>
          <a:p>
            <a:endParaRPr lang="en-US" dirty="0" smtClean="0"/>
          </a:p>
          <a:p>
            <a:r>
              <a:rPr lang="en-US" dirty="0" smtClean="0"/>
              <a:t>We know what healthy looks like, and we know</a:t>
            </a:r>
            <a:r>
              <a:rPr lang="en-US" baseline="0" dirty="0" smtClean="0"/>
              <a:t> what unhealthy looks like – it can be the current status (running a fever), unhealthy exposures and unhealthy behaviors that lead to impaired health, genetic predisposition, or location / context.</a:t>
            </a:r>
          </a:p>
          <a:p>
            <a:endParaRPr lang="en-US" baseline="0" dirty="0" smtClean="0"/>
          </a:p>
          <a:p>
            <a:r>
              <a:rPr lang="en-US" baseline="0" dirty="0" smtClean="0"/>
              <a:t>CONTEXT …… CONDITION</a:t>
            </a:r>
            <a:endParaRPr lang="en-US" dirty="0"/>
          </a:p>
        </p:txBody>
      </p:sp>
      <p:sp>
        <p:nvSpPr>
          <p:cNvPr id="4" name="Slide Number Placeholder 3"/>
          <p:cNvSpPr>
            <a:spLocks noGrp="1"/>
          </p:cNvSpPr>
          <p:nvPr>
            <p:ph type="sldNum" sz="quarter" idx="10"/>
          </p:nvPr>
        </p:nvSpPr>
        <p:spPr/>
        <p:txBody>
          <a:bodyPr/>
          <a:lstStyle/>
          <a:p>
            <a:fld id="{F936827E-463F-4EEB-A01F-25B87D0C77EE}" type="slidenum">
              <a:rPr lang="en-US" smtClean="0">
                <a:solidFill>
                  <a:prstClr val="black"/>
                </a:solidFill>
              </a:rPr>
              <a:pPr/>
              <a:t>7</a:t>
            </a:fld>
            <a:endParaRPr lang="en-US"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118C9D-0C4C-4D87-8756-095D77FE2187}" type="slidenum">
              <a:rPr lang="en-US">
                <a:solidFill>
                  <a:prstClr val="black"/>
                </a:solidFill>
              </a:rPr>
              <a:pPr/>
              <a:t>9</a:t>
            </a:fld>
            <a:endParaRPr lang="en-US">
              <a:solidFill>
                <a:prstClr val="black"/>
              </a:solidFill>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FCBC7D-3E66-4FDD-8A32-3D4F1D9F456A}" type="slidenum">
              <a:rPr lang="en-US" smtClean="0"/>
              <a:t>10</a:t>
            </a:fld>
            <a:endParaRPr lang="en-US"/>
          </a:p>
        </p:txBody>
      </p:sp>
    </p:spTree>
    <p:extLst>
      <p:ext uri="{BB962C8B-B14F-4D97-AF65-F5344CB8AC3E}">
        <p14:creationId xmlns:p14="http://schemas.microsoft.com/office/powerpoint/2010/main" val="2183653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francis</a:t>
            </a:r>
            <a:r>
              <a:rPr lang="en-US" dirty="0" smtClean="0"/>
              <a:t> bacon, </a:t>
            </a:r>
            <a:r>
              <a:rPr lang="en-US" dirty="0" err="1" smtClean="0"/>
              <a:t>william</a:t>
            </a:r>
            <a:r>
              <a:rPr lang="en-US" dirty="0" smtClean="0"/>
              <a:t> </a:t>
            </a:r>
            <a:r>
              <a:rPr lang="en-US" dirty="0" err="1" smtClean="0"/>
              <a:t>shakespeare</a:t>
            </a:r>
            <a:r>
              <a:rPr lang="en-US" dirty="0" smtClean="0"/>
              <a:t>, </a:t>
            </a:r>
            <a:r>
              <a:rPr lang="en-US" dirty="0" err="1" smtClean="0"/>
              <a:t>galileo</a:t>
            </a:r>
            <a:r>
              <a:rPr lang="en-US" dirty="0" smtClean="0"/>
              <a:t>, </a:t>
            </a:r>
            <a:r>
              <a:rPr lang="en-US" dirty="0" err="1" smtClean="0"/>
              <a:t>chien-shiung-wu</a:t>
            </a:r>
            <a:r>
              <a:rPr lang="en-US" dirty="0" smtClean="0"/>
              <a:t>, </a:t>
            </a:r>
            <a:r>
              <a:rPr lang="en-US" dirty="0" err="1" smtClean="0"/>
              <a:t>fredrick</a:t>
            </a:r>
            <a:r>
              <a:rPr lang="en-US" dirty="0" smtClean="0"/>
              <a:t> </a:t>
            </a:r>
            <a:r>
              <a:rPr lang="en-US" dirty="0" err="1" smtClean="0"/>
              <a:t>douglass</a:t>
            </a:r>
            <a:r>
              <a:rPr lang="en-US" dirty="0" smtClean="0"/>
              <a:t>, </a:t>
            </a:r>
            <a:r>
              <a:rPr lang="en-US" dirty="0" err="1" smtClean="0"/>
              <a:t>lise</a:t>
            </a:r>
            <a:r>
              <a:rPr lang="en-US" baseline="0" dirty="0" smtClean="0"/>
              <a:t> </a:t>
            </a:r>
            <a:r>
              <a:rPr lang="en-US" baseline="0" dirty="0" err="1" smtClean="0"/>
              <a:t>meitner</a:t>
            </a:r>
            <a:r>
              <a:rPr lang="en-US" baseline="0" dirty="0" smtClean="0"/>
              <a:t>, </a:t>
            </a:r>
            <a:r>
              <a:rPr lang="en-US" baseline="0" dirty="0" err="1" smtClean="0"/>
              <a:t>gordan</a:t>
            </a:r>
            <a:r>
              <a:rPr lang="en-US" baseline="0" dirty="0" smtClean="0"/>
              <a:t> parks, </a:t>
            </a:r>
            <a:r>
              <a:rPr lang="en-US" baseline="0" dirty="0" err="1" smtClean="0"/>
              <a:t>george</a:t>
            </a:r>
            <a:r>
              <a:rPr lang="en-US" baseline="0" dirty="0" smtClean="0"/>
              <a:t> </a:t>
            </a:r>
            <a:r>
              <a:rPr lang="en-US" baseline="0" dirty="0" err="1" smtClean="0"/>
              <a:t>washington</a:t>
            </a:r>
            <a:r>
              <a:rPr lang="en-US" baseline="0" dirty="0" smtClean="0"/>
              <a:t> carver, albert </a:t>
            </a:r>
            <a:r>
              <a:rPr lang="en-US" baseline="0" dirty="0" err="1" smtClean="0"/>
              <a:t>einstein</a:t>
            </a:r>
            <a:r>
              <a:rPr lang="en-US" baseline="0" dirty="0" smtClean="0"/>
              <a:t>, </a:t>
            </a:r>
            <a:r>
              <a:rPr lang="en-US" baseline="0" dirty="0" err="1" smtClean="0"/>
              <a:t>herbert</a:t>
            </a:r>
            <a:r>
              <a:rPr lang="en-US" baseline="0" dirty="0" smtClean="0"/>
              <a:t> </a:t>
            </a:r>
            <a:r>
              <a:rPr lang="en-US" dirty="0" smtClean="0"/>
              <a:t> </a:t>
            </a:r>
            <a:r>
              <a:rPr lang="en-US" dirty="0" err="1" smtClean="0"/>
              <a:t>simon</a:t>
            </a:r>
            <a:r>
              <a:rPr lang="en-US" dirty="0" smtClean="0"/>
              <a:t>, </a:t>
            </a:r>
            <a:r>
              <a:rPr lang="en-US" dirty="0" err="1" smtClean="0"/>
              <a:t>salvador</a:t>
            </a:r>
            <a:r>
              <a:rPr lang="en-US" dirty="0" smtClean="0"/>
              <a:t> </a:t>
            </a:r>
            <a:r>
              <a:rPr lang="en-US" dirty="0" err="1" smtClean="0"/>
              <a:t>dali</a:t>
            </a:r>
            <a:r>
              <a:rPr lang="en-US" dirty="0" smtClean="0"/>
              <a:t>, </a:t>
            </a:r>
            <a:r>
              <a:rPr lang="en-US" dirty="0" err="1" smtClean="0"/>
              <a:t>samuel</a:t>
            </a:r>
            <a:r>
              <a:rPr lang="en-US" dirty="0" smtClean="0"/>
              <a:t> </a:t>
            </a:r>
            <a:r>
              <a:rPr lang="en-US" dirty="0" err="1" smtClean="0"/>
              <a:t>clemens</a:t>
            </a:r>
            <a:r>
              <a:rPr lang="en-US" dirty="0" smtClean="0"/>
              <a:t>, </a:t>
            </a:r>
            <a:r>
              <a:rPr lang="en-US" dirty="0" err="1" smtClean="0"/>
              <a:t>rosalind</a:t>
            </a:r>
            <a:r>
              <a:rPr lang="en-US" dirty="0" smtClean="0"/>
              <a:t> franklin, </a:t>
            </a:r>
            <a:r>
              <a:rPr lang="en-US" dirty="0" err="1" smtClean="0"/>
              <a:t>rachel</a:t>
            </a:r>
            <a:r>
              <a:rPr lang="en-US" dirty="0" smtClean="0"/>
              <a:t> </a:t>
            </a:r>
            <a:r>
              <a:rPr lang="en-US" dirty="0" err="1" smtClean="0"/>
              <a:t>carson</a:t>
            </a:r>
            <a:r>
              <a:rPr lang="en-US" dirty="0" smtClean="0"/>
              <a:t>, </a:t>
            </a:r>
            <a:r>
              <a:rPr lang="en-US" dirty="0" err="1" smtClean="0"/>
              <a:t>amelia</a:t>
            </a:r>
            <a:r>
              <a:rPr lang="en-US" dirty="0" smtClean="0"/>
              <a:t> </a:t>
            </a:r>
            <a:r>
              <a:rPr lang="en-US" dirty="0" err="1" smtClean="0"/>
              <a:t>earhart</a:t>
            </a:r>
            <a:r>
              <a:rPr lang="en-US" dirty="0" smtClean="0"/>
              <a:t>, </a:t>
            </a:r>
            <a:r>
              <a:rPr lang="en-US" dirty="0" err="1" smtClean="0"/>
              <a:t>richard</a:t>
            </a:r>
            <a:r>
              <a:rPr lang="en-US" dirty="0" smtClean="0"/>
              <a:t> </a:t>
            </a:r>
            <a:r>
              <a:rPr lang="en-US" dirty="0" err="1" smtClean="0"/>
              <a:t>feyman</a:t>
            </a:r>
            <a:r>
              <a:rPr lang="en-US" dirty="0" smtClean="0"/>
              <a:t>,</a:t>
            </a:r>
            <a:r>
              <a:rPr lang="en-US" baseline="0" dirty="0" smtClean="0"/>
              <a:t> </a:t>
            </a:r>
            <a:r>
              <a:rPr lang="en-US" baseline="0" dirty="0" err="1" smtClean="0"/>
              <a:t>maya</a:t>
            </a:r>
            <a:r>
              <a:rPr lang="en-US" baseline="0" dirty="0" smtClean="0"/>
              <a:t> </a:t>
            </a:r>
            <a:r>
              <a:rPr lang="en-US" baseline="0" dirty="0" err="1" smtClean="0"/>
              <a:t>angelou</a:t>
            </a:r>
            <a:r>
              <a:rPr lang="en-US" baseline="0" dirty="0" smtClean="0"/>
              <a:t>,</a:t>
            </a:r>
            <a:r>
              <a:rPr lang="en-US" dirty="0" smtClean="0"/>
              <a:t> nelson </a:t>
            </a:r>
            <a:r>
              <a:rPr lang="en-US" dirty="0" err="1" smtClean="0"/>
              <a:t>mandela</a:t>
            </a:r>
            <a:r>
              <a:rPr lang="en-US" dirty="0" smtClean="0"/>
              <a:t>, </a:t>
            </a:r>
            <a:r>
              <a:rPr lang="en-US" dirty="0" err="1" smtClean="0"/>
              <a:t>jimi</a:t>
            </a:r>
            <a:r>
              <a:rPr lang="en-US" dirty="0" smtClean="0"/>
              <a:t> </a:t>
            </a:r>
            <a:r>
              <a:rPr lang="en-US" dirty="0" err="1" smtClean="0"/>
              <a:t>hendricks</a:t>
            </a:r>
            <a:r>
              <a:rPr lang="en-US" dirty="0" smtClean="0"/>
              <a:t>, </a:t>
            </a:r>
            <a:r>
              <a:rPr lang="en-US" dirty="0" err="1" smtClean="0"/>
              <a:t>steven</a:t>
            </a:r>
            <a:r>
              <a:rPr lang="en-US" dirty="0" smtClean="0"/>
              <a:t> hawking, mother </a:t>
            </a:r>
            <a:r>
              <a:rPr lang="en-US" dirty="0" err="1" smtClean="0"/>
              <a:t>teresa</a:t>
            </a:r>
            <a:r>
              <a:rPr lang="en-US" dirty="0" smtClean="0"/>
              <a:t>, </a:t>
            </a:r>
            <a:r>
              <a:rPr lang="en-US" dirty="0" err="1" smtClean="0"/>
              <a:t>howard</a:t>
            </a:r>
            <a:r>
              <a:rPr lang="en-US" dirty="0" smtClean="0"/>
              <a:t> </a:t>
            </a:r>
            <a:r>
              <a:rPr lang="en-US" dirty="0" err="1" smtClean="0"/>
              <a:t>zinn</a:t>
            </a:r>
            <a:r>
              <a:rPr lang="en-US" dirty="0" smtClean="0"/>
              <a:t>, </a:t>
            </a:r>
            <a:r>
              <a:rPr lang="en-US" dirty="0" err="1" smtClean="0"/>
              <a:t>luna</a:t>
            </a:r>
            <a:r>
              <a:rPr lang="en-US" dirty="0" smtClean="0"/>
              <a:t> </a:t>
            </a:r>
            <a:r>
              <a:rPr lang="en-US" dirty="0" err="1" smtClean="0"/>
              <a:t>leopold</a:t>
            </a:r>
            <a:r>
              <a:rPr lang="en-US" dirty="0" smtClean="0"/>
              <a:t>, </a:t>
            </a:r>
            <a:r>
              <a:rPr lang="en-US" dirty="0" err="1" smtClean="0"/>
              <a:t>mae</a:t>
            </a:r>
            <a:r>
              <a:rPr lang="en-US" dirty="0" smtClean="0"/>
              <a:t> c. </a:t>
            </a:r>
            <a:r>
              <a:rPr lang="en-US" dirty="0" err="1" smtClean="0"/>
              <a:t>jemison</a:t>
            </a:r>
            <a:r>
              <a:rPr lang="en-US" dirty="0" smtClean="0"/>
              <a:t>, dick </a:t>
            </a:r>
            <a:r>
              <a:rPr lang="en-US" dirty="0" err="1" smtClean="0"/>
              <a:t>gregory</a:t>
            </a:r>
            <a:endParaRPr lang="en-US" dirty="0"/>
          </a:p>
        </p:txBody>
      </p:sp>
      <p:sp>
        <p:nvSpPr>
          <p:cNvPr id="4" name="Slide Number Placeholder 3"/>
          <p:cNvSpPr>
            <a:spLocks noGrp="1"/>
          </p:cNvSpPr>
          <p:nvPr>
            <p:ph type="sldNum" sz="quarter" idx="10"/>
          </p:nvPr>
        </p:nvSpPr>
        <p:spPr/>
        <p:txBody>
          <a:bodyPr/>
          <a:lstStyle/>
          <a:p>
            <a:fld id="{BDFCBC7D-3E66-4FDD-8A32-3D4F1D9F456A}" type="slidenum">
              <a:rPr lang="en-US" smtClean="0"/>
              <a:t>11</a:t>
            </a:fld>
            <a:endParaRPr lang="en-US"/>
          </a:p>
        </p:txBody>
      </p:sp>
    </p:spTree>
    <p:extLst>
      <p:ext uri="{BB962C8B-B14F-4D97-AF65-F5344CB8AC3E}">
        <p14:creationId xmlns:p14="http://schemas.microsoft.com/office/powerpoint/2010/main" val="2085715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Page106  bounded rationality means that people make quite reasonable decisions based on the information they have.  But they don’t have perfect information, especially about more distant parts of the system.  Fisherman don’t know how many fish there are, much less how many fish will be caught by other fisherman that same day.  Businessmen don’t know for sure what other businessmen are planning to invest . . .</a:t>
            </a:r>
          </a:p>
          <a:p>
            <a:r>
              <a:rPr lang="en-US" baseline="0" dirty="0" smtClean="0"/>
              <a:t>We are not omniscient, rational optimizers, says Herbert Simon (Nobel prize winning economist who coined the term). Rather, we are blundering “</a:t>
            </a:r>
            <a:r>
              <a:rPr lang="en-US" baseline="0" dirty="0" err="1" smtClean="0"/>
              <a:t>satisficers</a:t>
            </a:r>
            <a:r>
              <a:rPr lang="en-US" baseline="0" dirty="0" smtClean="0"/>
              <a:t>” attempting to meet (satisfy) our needs well enough (sufficiently) before moving on to the next decision.  We do our best to further our own interests in a rational way, but we can take into account only what we know.  We don’t know what others are planning to do, until they do it.  We rarely see the full range of possibilities before us.  We often don’t foresee (or choose to ignore) the impacts of our actions on the whole system.  So instead of finding a long-term optimum, we discover within our limited purview a choice we can live with for now, and we stick to it, changing our behavior only when forced to. . . .  We live in an exaggerated present – we pay too much attention to recent experience and too little attention to the past, focusing on current events rather than long-term behavior. </a:t>
            </a:r>
            <a:endParaRPr lang="en-US" dirty="0"/>
          </a:p>
        </p:txBody>
      </p:sp>
      <p:sp>
        <p:nvSpPr>
          <p:cNvPr id="4" name="Slide Number Placeholder 3"/>
          <p:cNvSpPr>
            <a:spLocks noGrp="1"/>
          </p:cNvSpPr>
          <p:nvPr>
            <p:ph type="sldNum" sz="quarter" idx="10"/>
          </p:nvPr>
        </p:nvSpPr>
        <p:spPr/>
        <p:txBody>
          <a:bodyPr/>
          <a:lstStyle/>
          <a:p>
            <a:fld id="{520D185D-6376-447C-9D15-9F21710C466B}" type="slidenum">
              <a:rPr lang="en-US" smtClean="0">
                <a:solidFill>
                  <a:prstClr val="black"/>
                </a:solidFill>
              </a:rPr>
              <a:pPr/>
              <a:t>14</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5258" indent="0" algn="ctr">
              <a:buNone/>
              <a:defRPr>
                <a:solidFill>
                  <a:schemeClr val="tx1">
                    <a:tint val="75000"/>
                  </a:schemeClr>
                </a:solidFill>
              </a:defRPr>
            </a:lvl2pPr>
            <a:lvl3pPr marL="910522" indent="0" algn="ctr">
              <a:buNone/>
              <a:defRPr>
                <a:solidFill>
                  <a:schemeClr val="tx1">
                    <a:tint val="75000"/>
                  </a:schemeClr>
                </a:solidFill>
              </a:defRPr>
            </a:lvl3pPr>
            <a:lvl4pPr marL="1365786" indent="0" algn="ctr">
              <a:buNone/>
              <a:defRPr>
                <a:solidFill>
                  <a:schemeClr val="tx1">
                    <a:tint val="75000"/>
                  </a:schemeClr>
                </a:solidFill>
              </a:defRPr>
            </a:lvl4pPr>
            <a:lvl5pPr marL="1821043" indent="0" algn="ctr">
              <a:buNone/>
              <a:defRPr>
                <a:solidFill>
                  <a:schemeClr val="tx1">
                    <a:tint val="75000"/>
                  </a:schemeClr>
                </a:solidFill>
              </a:defRPr>
            </a:lvl5pPr>
            <a:lvl6pPr marL="2276307" indent="0" algn="ctr">
              <a:buNone/>
              <a:defRPr>
                <a:solidFill>
                  <a:schemeClr val="tx1">
                    <a:tint val="75000"/>
                  </a:schemeClr>
                </a:solidFill>
              </a:defRPr>
            </a:lvl6pPr>
            <a:lvl7pPr marL="2731567" indent="0" algn="ctr">
              <a:buNone/>
              <a:defRPr>
                <a:solidFill>
                  <a:schemeClr val="tx1">
                    <a:tint val="75000"/>
                  </a:schemeClr>
                </a:solidFill>
              </a:defRPr>
            </a:lvl7pPr>
            <a:lvl8pPr marL="3186817" indent="0" algn="ctr">
              <a:buNone/>
              <a:defRPr>
                <a:solidFill>
                  <a:schemeClr val="tx1">
                    <a:tint val="75000"/>
                  </a:schemeClr>
                </a:solidFill>
              </a:defRPr>
            </a:lvl8pPr>
            <a:lvl9pPr marL="364208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9CCBB8-8A11-4A2A-8C50-396E7FEDBB22}" type="datetimeFigureOut">
              <a:rPr lang="en-US" smtClean="0"/>
              <a:t>4/25/2015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7C6E39-7F70-4883-9E0C-15E0C29C1FF3}" type="slidenum">
              <a:rPr lang="en-US" smtClean="0"/>
              <a:t>‹#›</a:t>
            </a:fld>
            <a:endParaRPr lang="en-US"/>
          </a:p>
        </p:txBody>
      </p:sp>
    </p:spTree>
    <p:extLst>
      <p:ext uri="{BB962C8B-B14F-4D97-AF65-F5344CB8AC3E}">
        <p14:creationId xmlns:p14="http://schemas.microsoft.com/office/powerpoint/2010/main" val="3312243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9CCBB8-8A11-4A2A-8C50-396E7FEDBB22}" type="datetimeFigureOut">
              <a:rPr lang="en-US" smtClean="0"/>
              <a:t>4/25/2015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7C6E39-7F70-4883-9E0C-15E0C29C1FF3}" type="slidenum">
              <a:rPr lang="en-US" smtClean="0"/>
              <a:t>‹#›</a:t>
            </a:fld>
            <a:endParaRPr lang="en-US"/>
          </a:p>
        </p:txBody>
      </p:sp>
    </p:spTree>
    <p:extLst>
      <p:ext uri="{BB962C8B-B14F-4D97-AF65-F5344CB8AC3E}">
        <p14:creationId xmlns:p14="http://schemas.microsoft.com/office/powerpoint/2010/main" val="6586455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9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5258" indent="0">
              <a:buNone/>
              <a:defRPr sz="1200"/>
            </a:lvl2pPr>
            <a:lvl3pPr marL="910522" indent="0">
              <a:buNone/>
              <a:defRPr sz="1000"/>
            </a:lvl3pPr>
            <a:lvl4pPr marL="1365786" indent="0">
              <a:buNone/>
              <a:defRPr sz="900"/>
            </a:lvl4pPr>
            <a:lvl5pPr marL="1821043" indent="0">
              <a:buNone/>
              <a:defRPr sz="900"/>
            </a:lvl5pPr>
            <a:lvl6pPr marL="2276307" indent="0">
              <a:buNone/>
              <a:defRPr sz="900"/>
            </a:lvl6pPr>
            <a:lvl7pPr marL="2731567" indent="0">
              <a:buNone/>
              <a:defRPr sz="900"/>
            </a:lvl7pPr>
            <a:lvl8pPr marL="3186817" indent="0">
              <a:buNone/>
              <a:defRPr sz="900"/>
            </a:lvl8pPr>
            <a:lvl9pPr marL="364208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9CCBB8-8A11-4A2A-8C50-396E7FEDBB22}" type="datetimeFigureOut">
              <a:rPr lang="en-US" smtClean="0">
                <a:solidFill>
                  <a:prstClr val="black">
                    <a:tint val="75000"/>
                  </a:prstClr>
                </a:solidFill>
              </a:rPr>
              <a:pPr/>
              <a:t>4/25/2015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D7C6E39-7F70-4883-9E0C-15E0C29C1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96920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258" indent="0">
              <a:buNone/>
              <a:defRPr sz="2800"/>
            </a:lvl2pPr>
            <a:lvl3pPr marL="910522" indent="0">
              <a:buNone/>
              <a:defRPr sz="2400"/>
            </a:lvl3pPr>
            <a:lvl4pPr marL="1365786" indent="0">
              <a:buNone/>
              <a:defRPr sz="2000"/>
            </a:lvl4pPr>
            <a:lvl5pPr marL="1821043" indent="0">
              <a:buNone/>
              <a:defRPr sz="2000"/>
            </a:lvl5pPr>
            <a:lvl6pPr marL="2276307" indent="0">
              <a:buNone/>
              <a:defRPr sz="2000"/>
            </a:lvl6pPr>
            <a:lvl7pPr marL="2731567" indent="0">
              <a:buNone/>
              <a:defRPr sz="2000"/>
            </a:lvl7pPr>
            <a:lvl8pPr marL="3186817" indent="0">
              <a:buNone/>
              <a:defRPr sz="2000"/>
            </a:lvl8pPr>
            <a:lvl9pPr marL="3642084"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258" indent="0">
              <a:buNone/>
              <a:defRPr sz="1200"/>
            </a:lvl2pPr>
            <a:lvl3pPr marL="910522" indent="0">
              <a:buNone/>
              <a:defRPr sz="1000"/>
            </a:lvl3pPr>
            <a:lvl4pPr marL="1365786" indent="0">
              <a:buNone/>
              <a:defRPr sz="900"/>
            </a:lvl4pPr>
            <a:lvl5pPr marL="1821043" indent="0">
              <a:buNone/>
              <a:defRPr sz="900"/>
            </a:lvl5pPr>
            <a:lvl6pPr marL="2276307" indent="0">
              <a:buNone/>
              <a:defRPr sz="900"/>
            </a:lvl6pPr>
            <a:lvl7pPr marL="2731567" indent="0">
              <a:buNone/>
              <a:defRPr sz="900"/>
            </a:lvl7pPr>
            <a:lvl8pPr marL="3186817" indent="0">
              <a:buNone/>
              <a:defRPr sz="900"/>
            </a:lvl8pPr>
            <a:lvl9pPr marL="364208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9CCBB8-8A11-4A2A-8C50-396E7FEDBB22}" type="datetimeFigureOut">
              <a:rPr lang="en-US" smtClean="0">
                <a:solidFill>
                  <a:prstClr val="black">
                    <a:tint val="75000"/>
                  </a:prstClr>
                </a:solidFill>
              </a:rPr>
              <a:pPr/>
              <a:t>4/25/2015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D7C6E39-7F70-4883-9E0C-15E0C29C1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80532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9CCBB8-8A11-4A2A-8C50-396E7FEDBB22}"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D7C6E39-7F70-4883-9E0C-15E0C29C1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244751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7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9CCBB8-8A11-4A2A-8C50-396E7FEDBB22}"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D7C6E39-7F70-4883-9E0C-15E0C29C1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85516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5258" indent="0" algn="ctr">
              <a:buNone/>
              <a:defRPr>
                <a:solidFill>
                  <a:schemeClr val="tx1">
                    <a:tint val="75000"/>
                  </a:schemeClr>
                </a:solidFill>
              </a:defRPr>
            </a:lvl2pPr>
            <a:lvl3pPr marL="910522" indent="0" algn="ctr">
              <a:buNone/>
              <a:defRPr>
                <a:solidFill>
                  <a:schemeClr val="tx1">
                    <a:tint val="75000"/>
                  </a:schemeClr>
                </a:solidFill>
              </a:defRPr>
            </a:lvl3pPr>
            <a:lvl4pPr marL="1365786" indent="0" algn="ctr">
              <a:buNone/>
              <a:defRPr>
                <a:solidFill>
                  <a:schemeClr val="tx1">
                    <a:tint val="75000"/>
                  </a:schemeClr>
                </a:solidFill>
              </a:defRPr>
            </a:lvl4pPr>
            <a:lvl5pPr marL="1821043" indent="0" algn="ctr">
              <a:buNone/>
              <a:defRPr>
                <a:solidFill>
                  <a:schemeClr val="tx1">
                    <a:tint val="75000"/>
                  </a:schemeClr>
                </a:solidFill>
              </a:defRPr>
            </a:lvl5pPr>
            <a:lvl6pPr marL="2276307" indent="0" algn="ctr">
              <a:buNone/>
              <a:defRPr>
                <a:solidFill>
                  <a:schemeClr val="tx1">
                    <a:tint val="75000"/>
                  </a:schemeClr>
                </a:solidFill>
              </a:defRPr>
            </a:lvl6pPr>
            <a:lvl7pPr marL="2731567" indent="0" algn="ctr">
              <a:buNone/>
              <a:defRPr>
                <a:solidFill>
                  <a:schemeClr val="tx1">
                    <a:tint val="75000"/>
                  </a:schemeClr>
                </a:solidFill>
              </a:defRPr>
            </a:lvl7pPr>
            <a:lvl8pPr marL="3186817" indent="0" algn="ctr">
              <a:buNone/>
              <a:defRPr>
                <a:solidFill>
                  <a:schemeClr val="tx1">
                    <a:tint val="75000"/>
                  </a:schemeClr>
                </a:solidFill>
              </a:defRPr>
            </a:lvl8pPr>
            <a:lvl9pPr marL="364208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9CCBB8-8A11-4A2A-8C50-396E7FEDBB22}"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D7C6E39-7F70-4883-9E0C-15E0C29C1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531178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9CCBB8-8A11-4A2A-8C50-396E7FEDBB22}"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D7C6E39-7F70-4883-9E0C-15E0C29C1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63205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5258" indent="0">
              <a:buNone/>
              <a:defRPr sz="1800">
                <a:solidFill>
                  <a:schemeClr val="tx1">
                    <a:tint val="75000"/>
                  </a:schemeClr>
                </a:solidFill>
              </a:defRPr>
            </a:lvl2pPr>
            <a:lvl3pPr marL="910522" indent="0">
              <a:buNone/>
              <a:defRPr sz="1600">
                <a:solidFill>
                  <a:schemeClr val="tx1">
                    <a:tint val="75000"/>
                  </a:schemeClr>
                </a:solidFill>
              </a:defRPr>
            </a:lvl3pPr>
            <a:lvl4pPr marL="1365786" indent="0">
              <a:buNone/>
              <a:defRPr sz="1400">
                <a:solidFill>
                  <a:schemeClr val="tx1">
                    <a:tint val="75000"/>
                  </a:schemeClr>
                </a:solidFill>
              </a:defRPr>
            </a:lvl4pPr>
            <a:lvl5pPr marL="1821043" indent="0">
              <a:buNone/>
              <a:defRPr sz="1400">
                <a:solidFill>
                  <a:schemeClr val="tx1">
                    <a:tint val="75000"/>
                  </a:schemeClr>
                </a:solidFill>
              </a:defRPr>
            </a:lvl5pPr>
            <a:lvl6pPr marL="2276307" indent="0">
              <a:buNone/>
              <a:defRPr sz="1400">
                <a:solidFill>
                  <a:schemeClr val="tx1">
                    <a:tint val="75000"/>
                  </a:schemeClr>
                </a:solidFill>
              </a:defRPr>
            </a:lvl6pPr>
            <a:lvl7pPr marL="2731567" indent="0">
              <a:buNone/>
              <a:defRPr sz="1400">
                <a:solidFill>
                  <a:schemeClr val="tx1">
                    <a:tint val="75000"/>
                  </a:schemeClr>
                </a:solidFill>
              </a:defRPr>
            </a:lvl7pPr>
            <a:lvl8pPr marL="3186817" indent="0">
              <a:buNone/>
              <a:defRPr sz="1400">
                <a:solidFill>
                  <a:schemeClr val="tx1">
                    <a:tint val="75000"/>
                  </a:schemeClr>
                </a:solidFill>
              </a:defRPr>
            </a:lvl8pPr>
            <a:lvl9pPr marL="364208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9CCBB8-8A11-4A2A-8C50-396E7FEDBB22}"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D7C6E39-7F70-4883-9E0C-15E0C29C1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051891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9CCBB8-8A11-4A2A-8C50-396E7FEDBB22}" type="datetimeFigureOut">
              <a:rPr lang="en-US" smtClean="0">
                <a:solidFill>
                  <a:prstClr val="black">
                    <a:tint val="75000"/>
                  </a:prstClr>
                </a:solidFill>
              </a:rPr>
              <a:pPr/>
              <a:t>4/25/2015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D7C6E39-7F70-4883-9E0C-15E0C29C1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6162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5258" indent="0">
              <a:buNone/>
              <a:defRPr sz="2000" b="1"/>
            </a:lvl2pPr>
            <a:lvl3pPr marL="910522" indent="0">
              <a:buNone/>
              <a:defRPr sz="1800" b="1"/>
            </a:lvl3pPr>
            <a:lvl4pPr marL="1365786" indent="0">
              <a:buNone/>
              <a:defRPr sz="1600" b="1"/>
            </a:lvl4pPr>
            <a:lvl5pPr marL="1821043" indent="0">
              <a:buNone/>
              <a:defRPr sz="1600" b="1"/>
            </a:lvl5pPr>
            <a:lvl6pPr marL="2276307" indent="0">
              <a:buNone/>
              <a:defRPr sz="1600" b="1"/>
            </a:lvl6pPr>
            <a:lvl7pPr marL="2731567" indent="0">
              <a:buNone/>
              <a:defRPr sz="1600" b="1"/>
            </a:lvl7pPr>
            <a:lvl8pPr marL="3186817" indent="0">
              <a:buNone/>
              <a:defRPr sz="1600" b="1"/>
            </a:lvl8pPr>
            <a:lvl9pPr marL="364208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5258" indent="0">
              <a:buNone/>
              <a:defRPr sz="2000" b="1"/>
            </a:lvl2pPr>
            <a:lvl3pPr marL="910522" indent="0">
              <a:buNone/>
              <a:defRPr sz="1800" b="1"/>
            </a:lvl3pPr>
            <a:lvl4pPr marL="1365786" indent="0">
              <a:buNone/>
              <a:defRPr sz="1600" b="1"/>
            </a:lvl4pPr>
            <a:lvl5pPr marL="1821043" indent="0">
              <a:buNone/>
              <a:defRPr sz="1600" b="1"/>
            </a:lvl5pPr>
            <a:lvl6pPr marL="2276307" indent="0">
              <a:buNone/>
              <a:defRPr sz="1600" b="1"/>
            </a:lvl6pPr>
            <a:lvl7pPr marL="2731567" indent="0">
              <a:buNone/>
              <a:defRPr sz="1600" b="1"/>
            </a:lvl7pPr>
            <a:lvl8pPr marL="3186817" indent="0">
              <a:buNone/>
              <a:defRPr sz="1600" b="1"/>
            </a:lvl8pPr>
            <a:lvl9pPr marL="364208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9CCBB8-8A11-4A2A-8C50-396E7FEDBB22}" type="datetimeFigureOut">
              <a:rPr lang="en-US" smtClean="0">
                <a:solidFill>
                  <a:prstClr val="black">
                    <a:tint val="75000"/>
                  </a:prstClr>
                </a:solidFill>
              </a:rPr>
              <a:pPr/>
              <a:t>4/25/2015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D7C6E39-7F70-4883-9E0C-15E0C29C1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07152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9CCBB8-8A11-4A2A-8C50-396E7FEDBB22}" type="datetimeFigureOut">
              <a:rPr lang="en-US" smtClean="0">
                <a:solidFill>
                  <a:prstClr val="black">
                    <a:tint val="75000"/>
                  </a:prstClr>
                </a:solidFill>
              </a:rPr>
              <a:pPr/>
              <a:t>4/25/2015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D7C6E39-7F70-4883-9E0C-15E0C29C1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903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7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9CCBB8-8A11-4A2A-8C50-396E7FEDBB22}" type="datetimeFigureOut">
              <a:rPr lang="en-US" smtClean="0"/>
              <a:t>4/25/2015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7C6E39-7F70-4883-9E0C-15E0C29C1FF3}" type="slidenum">
              <a:rPr lang="en-US" smtClean="0"/>
              <a:t>‹#›</a:t>
            </a:fld>
            <a:endParaRPr lang="en-US"/>
          </a:p>
        </p:txBody>
      </p:sp>
    </p:spTree>
    <p:extLst>
      <p:ext uri="{BB962C8B-B14F-4D97-AF65-F5344CB8AC3E}">
        <p14:creationId xmlns:p14="http://schemas.microsoft.com/office/powerpoint/2010/main" val="2450411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9CCBB8-8A11-4A2A-8C50-396E7FEDBB22}" type="datetimeFigureOut">
              <a:rPr lang="en-US" smtClean="0">
                <a:solidFill>
                  <a:prstClr val="black">
                    <a:tint val="75000"/>
                  </a:prstClr>
                </a:solidFill>
              </a:rPr>
              <a:pPr/>
              <a:t>4/25/2015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D7C6E39-7F70-4883-9E0C-15E0C29C1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6192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9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5258" indent="0">
              <a:buNone/>
              <a:defRPr sz="1200"/>
            </a:lvl2pPr>
            <a:lvl3pPr marL="910522" indent="0">
              <a:buNone/>
              <a:defRPr sz="1000"/>
            </a:lvl3pPr>
            <a:lvl4pPr marL="1365786" indent="0">
              <a:buNone/>
              <a:defRPr sz="900"/>
            </a:lvl4pPr>
            <a:lvl5pPr marL="1821043" indent="0">
              <a:buNone/>
              <a:defRPr sz="900"/>
            </a:lvl5pPr>
            <a:lvl6pPr marL="2276307" indent="0">
              <a:buNone/>
              <a:defRPr sz="900"/>
            </a:lvl6pPr>
            <a:lvl7pPr marL="2731567" indent="0">
              <a:buNone/>
              <a:defRPr sz="900"/>
            </a:lvl7pPr>
            <a:lvl8pPr marL="3186817" indent="0">
              <a:buNone/>
              <a:defRPr sz="900"/>
            </a:lvl8pPr>
            <a:lvl9pPr marL="364208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9CCBB8-8A11-4A2A-8C50-396E7FEDBB22}" type="datetimeFigureOut">
              <a:rPr lang="en-US" smtClean="0">
                <a:solidFill>
                  <a:prstClr val="black">
                    <a:tint val="75000"/>
                  </a:prstClr>
                </a:solidFill>
              </a:rPr>
              <a:pPr/>
              <a:t>4/25/2015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D7C6E39-7F70-4883-9E0C-15E0C29C1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133021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258" indent="0">
              <a:buNone/>
              <a:defRPr sz="2800"/>
            </a:lvl2pPr>
            <a:lvl3pPr marL="910522" indent="0">
              <a:buNone/>
              <a:defRPr sz="2400"/>
            </a:lvl3pPr>
            <a:lvl4pPr marL="1365786" indent="0">
              <a:buNone/>
              <a:defRPr sz="2000"/>
            </a:lvl4pPr>
            <a:lvl5pPr marL="1821043" indent="0">
              <a:buNone/>
              <a:defRPr sz="2000"/>
            </a:lvl5pPr>
            <a:lvl6pPr marL="2276307" indent="0">
              <a:buNone/>
              <a:defRPr sz="2000"/>
            </a:lvl6pPr>
            <a:lvl7pPr marL="2731567" indent="0">
              <a:buNone/>
              <a:defRPr sz="2000"/>
            </a:lvl7pPr>
            <a:lvl8pPr marL="3186817" indent="0">
              <a:buNone/>
              <a:defRPr sz="2000"/>
            </a:lvl8pPr>
            <a:lvl9pPr marL="3642084"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258" indent="0">
              <a:buNone/>
              <a:defRPr sz="1200"/>
            </a:lvl2pPr>
            <a:lvl3pPr marL="910522" indent="0">
              <a:buNone/>
              <a:defRPr sz="1000"/>
            </a:lvl3pPr>
            <a:lvl4pPr marL="1365786" indent="0">
              <a:buNone/>
              <a:defRPr sz="900"/>
            </a:lvl4pPr>
            <a:lvl5pPr marL="1821043" indent="0">
              <a:buNone/>
              <a:defRPr sz="900"/>
            </a:lvl5pPr>
            <a:lvl6pPr marL="2276307" indent="0">
              <a:buNone/>
              <a:defRPr sz="900"/>
            </a:lvl6pPr>
            <a:lvl7pPr marL="2731567" indent="0">
              <a:buNone/>
              <a:defRPr sz="900"/>
            </a:lvl7pPr>
            <a:lvl8pPr marL="3186817" indent="0">
              <a:buNone/>
              <a:defRPr sz="900"/>
            </a:lvl8pPr>
            <a:lvl9pPr marL="364208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9CCBB8-8A11-4A2A-8C50-396E7FEDBB22}" type="datetimeFigureOut">
              <a:rPr lang="en-US" smtClean="0">
                <a:solidFill>
                  <a:prstClr val="black">
                    <a:tint val="75000"/>
                  </a:prstClr>
                </a:solidFill>
              </a:rPr>
              <a:pPr/>
              <a:t>4/25/2015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D7C6E39-7F70-4883-9E0C-15E0C29C1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09342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9CCBB8-8A11-4A2A-8C50-396E7FEDBB22}"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D7C6E39-7F70-4883-9E0C-15E0C29C1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867018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7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9CCBB8-8A11-4A2A-8C50-396E7FEDBB22}"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D7C6E39-7F70-4883-9E0C-15E0C29C1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42578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5540" indent="0" algn="ctr">
              <a:buNone/>
              <a:defRPr>
                <a:solidFill>
                  <a:schemeClr val="tx1">
                    <a:tint val="75000"/>
                  </a:schemeClr>
                </a:solidFill>
              </a:defRPr>
            </a:lvl2pPr>
            <a:lvl3pPr marL="911089" indent="0" algn="ctr">
              <a:buNone/>
              <a:defRPr>
                <a:solidFill>
                  <a:schemeClr val="tx1">
                    <a:tint val="75000"/>
                  </a:schemeClr>
                </a:solidFill>
              </a:defRPr>
            </a:lvl3pPr>
            <a:lvl4pPr marL="1366635" indent="0" algn="ctr">
              <a:buNone/>
              <a:defRPr>
                <a:solidFill>
                  <a:schemeClr val="tx1">
                    <a:tint val="75000"/>
                  </a:schemeClr>
                </a:solidFill>
              </a:defRPr>
            </a:lvl4pPr>
            <a:lvl5pPr marL="1822176" indent="0" algn="ctr">
              <a:buNone/>
              <a:defRPr>
                <a:solidFill>
                  <a:schemeClr val="tx1">
                    <a:tint val="75000"/>
                  </a:schemeClr>
                </a:solidFill>
              </a:defRPr>
            </a:lvl5pPr>
            <a:lvl6pPr marL="2277723" indent="0" algn="ctr">
              <a:buNone/>
              <a:defRPr>
                <a:solidFill>
                  <a:schemeClr val="tx1">
                    <a:tint val="75000"/>
                  </a:schemeClr>
                </a:solidFill>
              </a:defRPr>
            </a:lvl6pPr>
            <a:lvl7pPr marL="2733266" indent="0" algn="ctr">
              <a:buNone/>
              <a:defRPr>
                <a:solidFill>
                  <a:schemeClr val="tx1">
                    <a:tint val="75000"/>
                  </a:schemeClr>
                </a:solidFill>
              </a:defRPr>
            </a:lvl7pPr>
            <a:lvl8pPr marL="3188800" indent="0" algn="ctr">
              <a:buNone/>
              <a:defRPr>
                <a:solidFill>
                  <a:schemeClr val="tx1">
                    <a:tint val="75000"/>
                  </a:schemeClr>
                </a:solidFill>
              </a:defRPr>
            </a:lvl8pPr>
            <a:lvl9pPr marL="364435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FC89A0-3732-40A9-8529-2FE0AD14CB56}"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FBD18D-F946-4DE6-A3DE-C7E3D0DF7D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931908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FC89A0-3732-40A9-8529-2FE0AD14CB56}"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FBD18D-F946-4DE6-A3DE-C7E3D0DF7D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548571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5540" indent="0">
              <a:buNone/>
              <a:defRPr sz="1800">
                <a:solidFill>
                  <a:schemeClr val="tx1">
                    <a:tint val="75000"/>
                  </a:schemeClr>
                </a:solidFill>
              </a:defRPr>
            </a:lvl2pPr>
            <a:lvl3pPr marL="911089" indent="0">
              <a:buNone/>
              <a:defRPr sz="1600">
                <a:solidFill>
                  <a:schemeClr val="tx1">
                    <a:tint val="75000"/>
                  </a:schemeClr>
                </a:solidFill>
              </a:defRPr>
            </a:lvl3pPr>
            <a:lvl4pPr marL="1366635" indent="0">
              <a:buNone/>
              <a:defRPr sz="1400">
                <a:solidFill>
                  <a:schemeClr val="tx1">
                    <a:tint val="75000"/>
                  </a:schemeClr>
                </a:solidFill>
              </a:defRPr>
            </a:lvl4pPr>
            <a:lvl5pPr marL="1822176" indent="0">
              <a:buNone/>
              <a:defRPr sz="1400">
                <a:solidFill>
                  <a:schemeClr val="tx1">
                    <a:tint val="75000"/>
                  </a:schemeClr>
                </a:solidFill>
              </a:defRPr>
            </a:lvl5pPr>
            <a:lvl6pPr marL="2277723" indent="0">
              <a:buNone/>
              <a:defRPr sz="1400">
                <a:solidFill>
                  <a:schemeClr val="tx1">
                    <a:tint val="75000"/>
                  </a:schemeClr>
                </a:solidFill>
              </a:defRPr>
            </a:lvl6pPr>
            <a:lvl7pPr marL="2733266" indent="0">
              <a:buNone/>
              <a:defRPr sz="1400">
                <a:solidFill>
                  <a:schemeClr val="tx1">
                    <a:tint val="75000"/>
                  </a:schemeClr>
                </a:solidFill>
              </a:defRPr>
            </a:lvl7pPr>
            <a:lvl8pPr marL="3188800" indent="0">
              <a:buNone/>
              <a:defRPr sz="1400">
                <a:solidFill>
                  <a:schemeClr val="tx1">
                    <a:tint val="75000"/>
                  </a:schemeClr>
                </a:solidFill>
              </a:defRPr>
            </a:lvl8pPr>
            <a:lvl9pPr marL="364435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FC89A0-3732-40A9-8529-2FE0AD14CB56}"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FBD18D-F946-4DE6-A3DE-C7E3D0DF7D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483781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FC89A0-3732-40A9-8529-2FE0AD14CB56}" type="datetimeFigureOut">
              <a:rPr lang="en-US" smtClean="0">
                <a:solidFill>
                  <a:prstClr val="black">
                    <a:tint val="75000"/>
                  </a:prstClr>
                </a:solidFill>
              </a:rPr>
              <a:pPr/>
              <a:t>4/25/2015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6FBD18D-F946-4DE6-A3DE-C7E3D0DF7D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092875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5540" indent="0">
              <a:buNone/>
              <a:defRPr sz="2000" b="1"/>
            </a:lvl2pPr>
            <a:lvl3pPr marL="911089" indent="0">
              <a:buNone/>
              <a:defRPr sz="1800" b="1"/>
            </a:lvl3pPr>
            <a:lvl4pPr marL="1366635" indent="0">
              <a:buNone/>
              <a:defRPr sz="1600" b="1"/>
            </a:lvl4pPr>
            <a:lvl5pPr marL="1822176" indent="0">
              <a:buNone/>
              <a:defRPr sz="1600" b="1"/>
            </a:lvl5pPr>
            <a:lvl6pPr marL="2277723" indent="0">
              <a:buNone/>
              <a:defRPr sz="1600" b="1"/>
            </a:lvl6pPr>
            <a:lvl7pPr marL="2733266" indent="0">
              <a:buNone/>
              <a:defRPr sz="1600" b="1"/>
            </a:lvl7pPr>
            <a:lvl8pPr marL="3188800" indent="0">
              <a:buNone/>
              <a:defRPr sz="1600" b="1"/>
            </a:lvl8pPr>
            <a:lvl9pPr marL="364435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5540" indent="0">
              <a:buNone/>
              <a:defRPr sz="2000" b="1"/>
            </a:lvl2pPr>
            <a:lvl3pPr marL="911089" indent="0">
              <a:buNone/>
              <a:defRPr sz="1800" b="1"/>
            </a:lvl3pPr>
            <a:lvl4pPr marL="1366635" indent="0">
              <a:buNone/>
              <a:defRPr sz="1600" b="1"/>
            </a:lvl4pPr>
            <a:lvl5pPr marL="1822176" indent="0">
              <a:buNone/>
              <a:defRPr sz="1600" b="1"/>
            </a:lvl5pPr>
            <a:lvl6pPr marL="2277723" indent="0">
              <a:buNone/>
              <a:defRPr sz="1600" b="1"/>
            </a:lvl6pPr>
            <a:lvl7pPr marL="2733266" indent="0">
              <a:buNone/>
              <a:defRPr sz="1600" b="1"/>
            </a:lvl7pPr>
            <a:lvl8pPr marL="3188800" indent="0">
              <a:buNone/>
              <a:defRPr sz="1600" b="1"/>
            </a:lvl8pPr>
            <a:lvl9pPr marL="364435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FC89A0-3732-40A9-8529-2FE0AD14CB56}" type="datetimeFigureOut">
              <a:rPr lang="en-US" smtClean="0">
                <a:solidFill>
                  <a:prstClr val="black">
                    <a:tint val="75000"/>
                  </a:prstClr>
                </a:solidFill>
              </a:rPr>
              <a:pPr/>
              <a:t>4/25/2015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6FBD18D-F946-4DE6-A3DE-C7E3D0DF7D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3948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2930" indent="0" algn="ctr">
              <a:buNone/>
              <a:defRPr>
                <a:solidFill>
                  <a:schemeClr val="tx1">
                    <a:tint val="75000"/>
                  </a:schemeClr>
                </a:solidFill>
              </a:defRPr>
            </a:lvl2pPr>
            <a:lvl3pPr marL="905849" indent="0" algn="ctr">
              <a:buNone/>
              <a:defRPr>
                <a:solidFill>
                  <a:schemeClr val="tx1">
                    <a:tint val="75000"/>
                  </a:schemeClr>
                </a:solidFill>
              </a:defRPr>
            </a:lvl3pPr>
            <a:lvl4pPr marL="1358773" indent="0" algn="ctr">
              <a:buNone/>
              <a:defRPr>
                <a:solidFill>
                  <a:schemeClr val="tx1">
                    <a:tint val="75000"/>
                  </a:schemeClr>
                </a:solidFill>
              </a:defRPr>
            </a:lvl4pPr>
            <a:lvl5pPr marL="1811698" indent="0" algn="ctr">
              <a:buNone/>
              <a:defRPr>
                <a:solidFill>
                  <a:schemeClr val="tx1">
                    <a:tint val="75000"/>
                  </a:schemeClr>
                </a:solidFill>
              </a:defRPr>
            </a:lvl5pPr>
            <a:lvl6pPr marL="2264625" indent="0" algn="ctr">
              <a:buNone/>
              <a:defRPr>
                <a:solidFill>
                  <a:schemeClr val="tx1">
                    <a:tint val="75000"/>
                  </a:schemeClr>
                </a:solidFill>
              </a:defRPr>
            </a:lvl6pPr>
            <a:lvl7pPr marL="2717539" indent="0" algn="ctr">
              <a:buNone/>
              <a:defRPr>
                <a:solidFill>
                  <a:schemeClr val="tx1">
                    <a:tint val="75000"/>
                  </a:schemeClr>
                </a:solidFill>
              </a:defRPr>
            </a:lvl7pPr>
            <a:lvl8pPr marL="3170471" indent="0" algn="ctr">
              <a:buNone/>
              <a:defRPr>
                <a:solidFill>
                  <a:schemeClr val="tx1">
                    <a:tint val="75000"/>
                  </a:schemeClr>
                </a:solidFill>
              </a:defRPr>
            </a:lvl8pPr>
            <a:lvl9pPr marL="36233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16083FA-FBB6-4AED-A6D5-93B39996A198}"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F7BD26-B94E-4EA4-B448-F1669865A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4208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FC89A0-3732-40A9-8529-2FE0AD14CB56}" type="datetimeFigureOut">
              <a:rPr lang="en-US" smtClean="0">
                <a:solidFill>
                  <a:prstClr val="black">
                    <a:tint val="75000"/>
                  </a:prstClr>
                </a:solidFill>
              </a:rPr>
              <a:pPr/>
              <a:t>4/25/2015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6FBD18D-F946-4DE6-A3DE-C7E3D0DF7D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35641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FC89A0-3732-40A9-8529-2FE0AD14CB56}" type="datetimeFigureOut">
              <a:rPr lang="en-US" smtClean="0">
                <a:solidFill>
                  <a:prstClr val="black">
                    <a:tint val="75000"/>
                  </a:prstClr>
                </a:solidFill>
              </a:rPr>
              <a:pPr/>
              <a:t>4/25/2015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6FBD18D-F946-4DE6-A3DE-C7E3D0DF7D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620304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5540" indent="0">
              <a:buNone/>
              <a:defRPr sz="1200"/>
            </a:lvl2pPr>
            <a:lvl3pPr marL="911089" indent="0">
              <a:buNone/>
              <a:defRPr sz="1000"/>
            </a:lvl3pPr>
            <a:lvl4pPr marL="1366635" indent="0">
              <a:buNone/>
              <a:defRPr sz="900"/>
            </a:lvl4pPr>
            <a:lvl5pPr marL="1822176" indent="0">
              <a:buNone/>
              <a:defRPr sz="900"/>
            </a:lvl5pPr>
            <a:lvl6pPr marL="2277723" indent="0">
              <a:buNone/>
              <a:defRPr sz="900"/>
            </a:lvl6pPr>
            <a:lvl7pPr marL="2733266" indent="0">
              <a:buNone/>
              <a:defRPr sz="900"/>
            </a:lvl7pPr>
            <a:lvl8pPr marL="3188800" indent="0">
              <a:buNone/>
              <a:defRPr sz="900"/>
            </a:lvl8pPr>
            <a:lvl9pPr marL="364435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FC89A0-3732-40A9-8529-2FE0AD14CB56}" type="datetimeFigureOut">
              <a:rPr lang="en-US" smtClean="0">
                <a:solidFill>
                  <a:prstClr val="black">
                    <a:tint val="75000"/>
                  </a:prstClr>
                </a:solidFill>
              </a:rPr>
              <a:pPr/>
              <a:t>4/25/2015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6FBD18D-F946-4DE6-A3DE-C7E3D0DF7D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337012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540" indent="0">
              <a:buNone/>
              <a:defRPr sz="2800"/>
            </a:lvl2pPr>
            <a:lvl3pPr marL="911089" indent="0">
              <a:buNone/>
              <a:defRPr sz="2400"/>
            </a:lvl3pPr>
            <a:lvl4pPr marL="1366635" indent="0">
              <a:buNone/>
              <a:defRPr sz="2000"/>
            </a:lvl4pPr>
            <a:lvl5pPr marL="1822176" indent="0">
              <a:buNone/>
              <a:defRPr sz="2000"/>
            </a:lvl5pPr>
            <a:lvl6pPr marL="2277723" indent="0">
              <a:buNone/>
              <a:defRPr sz="2000"/>
            </a:lvl6pPr>
            <a:lvl7pPr marL="2733266" indent="0">
              <a:buNone/>
              <a:defRPr sz="2000"/>
            </a:lvl7pPr>
            <a:lvl8pPr marL="3188800" indent="0">
              <a:buNone/>
              <a:defRPr sz="2000"/>
            </a:lvl8pPr>
            <a:lvl9pPr marL="364435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540" indent="0">
              <a:buNone/>
              <a:defRPr sz="1200"/>
            </a:lvl2pPr>
            <a:lvl3pPr marL="911089" indent="0">
              <a:buNone/>
              <a:defRPr sz="1000"/>
            </a:lvl3pPr>
            <a:lvl4pPr marL="1366635" indent="0">
              <a:buNone/>
              <a:defRPr sz="900"/>
            </a:lvl4pPr>
            <a:lvl5pPr marL="1822176" indent="0">
              <a:buNone/>
              <a:defRPr sz="900"/>
            </a:lvl5pPr>
            <a:lvl6pPr marL="2277723" indent="0">
              <a:buNone/>
              <a:defRPr sz="900"/>
            </a:lvl6pPr>
            <a:lvl7pPr marL="2733266" indent="0">
              <a:buNone/>
              <a:defRPr sz="900"/>
            </a:lvl7pPr>
            <a:lvl8pPr marL="3188800" indent="0">
              <a:buNone/>
              <a:defRPr sz="900"/>
            </a:lvl8pPr>
            <a:lvl9pPr marL="364435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FC89A0-3732-40A9-8529-2FE0AD14CB56}" type="datetimeFigureOut">
              <a:rPr lang="en-US" smtClean="0">
                <a:solidFill>
                  <a:prstClr val="black">
                    <a:tint val="75000"/>
                  </a:prstClr>
                </a:solidFill>
              </a:rPr>
              <a:pPr/>
              <a:t>4/25/2015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6FBD18D-F946-4DE6-A3DE-C7E3D0DF7D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583517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FC89A0-3732-40A9-8529-2FE0AD14CB56}"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FBD18D-F946-4DE6-A3DE-C7E3D0DF7D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697876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7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FC89A0-3732-40A9-8529-2FE0AD14CB56}"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FBD18D-F946-4DE6-A3DE-C7E3D0DF7D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728376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5540" indent="0" algn="ctr">
              <a:buNone/>
              <a:defRPr>
                <a:solidFill>
                  <a:schemeClr val="tx1">
                    <a:tint val="75000"/>
                  </a:schemeClr>
                </a:solidFill>
              </a:defRPr>
            </a:lvl2pPr>
            <a:lvl3pPr marL="911089" indent="0" algn="ctr">
              <a:buNone/>
              <a:defRPr>
                <a:solidFill>
                  <a:schemeClr val="tx1">
                    <a:tint val="75000"/>
                  </a:schemeClr>
                </a:solidFill>
              </a:defRPr>
            </a:lvl3pPr>
            <a:lvl4pPr marL="1366635" indent="0" algn="ctr">
              <a:buNone/>
              <a:defRPr>
                <a:solidFill>
                  <a:schemeClr val="tx1">
                    <a:tint val="75000"/>
                  </a:schemeClr>
                </a:solidFill>
              </a:defRPr>
            </a:lvl4pPr>
            <a:lvl5pPr marL="1822176" indent="0" algn="ctr">
              <a:buNone/>
              <a:defRPr>
                <a:solidFill>
                  <a:schemeClr val="tx1">
                    <a:tint val="75000"/>
                  </a:schemeClr>
                </a:solidFill>
              </a:defRPr>
            </a:lvl5pPr>
            <a:lvl6pPr marL="2277723" indent="0" algn="ctr">
              <a:buNone/>
              <a:defRPr>
                <a:solidFill>
                  <a:schemeClr val="tx1">
                    <a:tint val="75000"/>
                  </a:schemeClr>
                </a:solidFill>
              </a:defRPr>
            </a:lvl6pPr>
            <a:lvl7pPr marL="2733266" indent="0" algn="ctr">
              <a:buNone/>
              <a:defRPr>
                <a:solidFill>
                  <a:schemeClr val="tx1">
                    <a:tint val="75000"/>
                  </a:schemeClr>
                </a:solidFill>
              </a:defRPr>
            </a:lvl7pPr>
            <a:lvl8pPr marL="3188800" indent="0" algn="ctr">
              <a:buNone/>
              <a:defRPr>
                <a:solidFill>
                  <a:schemeClr val="tx1">
                    <a:tint val="75000"/>
                  </a:schemeClr>
                </a:solidFill>
              </a:defRPr>
            </a:lvl8pPr>
            <a:lvl9pPr marL="364435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DE25137-A8FB-471E-A1C2-03452CC1FB92}"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74E6BD-A3E6-4635-A143-361F934AA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803162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E25137-A8FB-471E-A1C2-03452CC1FB92}"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74E6BD-A3E6-4635-A143-361F934AA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371580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5540" indent="0">
              <a:buNone/>
              <a:defRPr sz="1800">
                <a:solidFill>
                  <a:schemeClr val="tx1">
                    <a:tint val="75000"/>
                  </a:schemeClr>
                </a:solidFill>
              </a:defRPr>
            </a:lvl2pPr>
            <a:lvl3pPr marL="911089" indent="0">
              <a:buNone/>
              <a:defRPr sz="1600">
                <a:solidFill>
                  <a:schemeClr val="tx1">
                    <a:tint val="75000"/>
                  </a:schemeClr>
                </a:solidFill>
              </a:defRPr>
            </a:lvl3pPr>
            <a:lvl4pPr marL="1366635" indent="0">
              <a:buNone/>
              <a:defRPr sz="1400">
                <a:solidFill>
                  <a:schemeClr val="tx1">
                    <a:tint val="75000"/>
                  </a:schemeClr>
                </a:solidFill>
              </a:defRPr>
            </a:lvl4pPr>
            <a:lvl5pPr marL="1822176" indent="0">
              <a:buNone/>
              <a:defRPr sz="1400">
                <a:solidFill>
                  <a:schemeClr val="tx1">
                    <a:tint val="75000"/>
                  </a:schemeClr>
                </a:solidFill>
              </a:defRPr>
            </a:lvl5pPr>
            <a:lvl6pPr marL="2277723" indent="0">
              <a:buNone/>
              <a:defRPr sz="1400">
                <a:solidFill>
                  <a:schemeClr val="tx1">
                    <a:tint val="75000"/>
                  </a:schemeClr>
                </a:solidFill>
              </a:defRPr>
            </a:lvl6pPr>
            <a:lvl7pPr marL="2733266" indent="0">
              <a:buNone/>
              <a:defRPr sz="1400">
                <a:solidFill>
                  <a:schemeClr val="tx1">
                    <a:tint val="75000"/>
                  </a:schemeClr>
                </a:solidFill>
              </a:defRPr>
            </a:lvl7pPr>
            <a:lvl8pPr marL="3188800" indent="0">
              <a:buNone/>
              <a:defRPr sz="1400">
                <a:solidFill>
                  <a:schemeClr val="tx1">
                    <a:tint val="75000"/>
                  </a:schemeClr>
                </a:solidFill>
              </a:defRPr>
            </a:lvl8pPr>
            <a:lvl9pPr marL="364435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E25137-A8FB-471E-A1C2-03452CC1FB92}"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74E6BD-A3E6-4635-A143-361F934AA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604677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DE25137-A8FB-471E-A1C2-03452CC1FB92}" type="datetimeFigureOut">
              <a:rPr lang="en-US" smtClean="0">
                <a:solidFill>
                  <a:prstClr val="black">
                    <a:tint val="75000"/>
                  </a:prstClr>
                </a:solidFill>
              </a:rPr>
              <a:pPr/>
              <a:t>4/25/2015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74E6BD-A3E6-4635-A143-361F934AA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70276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6083FA-FBB6-4AED-A6D5-93B39996A198}"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F7BD26-B94E-4EA4-B448-F1669865A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378129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5540" indent="0">
              <a:buNone/>
              <a:defRPr sz="2000" b="1"/>
            </a:lvl2pPr>
            <a:lvl3pPr marL="911089" indent="0">
              <a:buNone/>
              <a:defRPr sz="1800" b="1"/>
            </a:lvl3pPr>
            <a:lvl4pPr marL="1366635" indent="0">
              <a:buNone/>
              <a:defRPr sz="1600" b="1"/>
            </a:lvl4pPr>
            <a:lvl5pPr marL="1822176" indent="0">
              <a:buNone/>
              <a:defRPr sz="1600" b="1"/>
            </a:lvl5pPr>
            <a:lvl6pPr marL="2277723" indent="0">
              <a:buNone/>
              <a:defRPr sz="1600" b="1"/>
            </a:lvl6pPr>
            <a:lvl7pPr marL="2733266" indent="0">
              <a:buNone/>
              <a:defRPr sz="1600" b="1"/>
            </a:lvl7pPr>
            <a:lvl8pPr marL="3188800" indent="0">
              <a:buNone/>
              <a:defRPr sz="1600" b="1"/>
            </a:lvl8pPr>
            <a:lvl9pPr marL="364435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5540" indent="0">
              <a:buNone/>
              <a:defRPr sz="2000" b="1"/>
            </a:lvl2pPr>
            <a:lvl3pPr marL="911089" indent="0">
              <a:buNone/>
              <a:defRPr sz="1800" b="1"/>
            </a:lvl3pPr>
            <a:lvl4pPr marL="1366635" indent="0">
              <a:buNone/>
              <a:defRPr sz="1600" b="1"/>
            </a:lvl4pPr>
            <a:lvl5pPr marL="1822176" indent="0">
              <a:buNone/>
              <a:defRPr sz="1600" b="1"/>
            </a:lvl5pPr>
            <a:lvl6pPr marL="2277723" indent="0">
              <a:buNone/>
              <a:defRPr sz="1600" b="1"/>
            </a:lvl6pPr>
            <a:lvl7pPr marL="2733266" indent="0">
              <a:buNone/>
              <a:defRPr sz="1600" b="1"/>
            </a:lvl7pPr>
            <a:lvl8pPr marL="3188800" indent="0">
              <a:buNone/>
              <a:defRPr sz="1600" b="1"/>
            </a:lvl8pPr>
            <a:lvl9pPr marL="364435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DE25137-A8FB-471E-A1C2-03452CC1FB92}" type="datetimeFigureOut">
              <a:rPr lang="en-US" smtClean="0">
                <a:solidFill>
                  <a:prstClr val="black">
                    <a:tint val="75000"/>
                  </a:prstClr>
                </a:solidFill>
              </a:rPr>
              <a:pPr/>
              <a:t>4/25/2015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074E6BD-A3E6-4635-A143-361F934AA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26727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DE25137-A8FB-471E-A1C2-03452CC1FB92}" type="datetimeFigureOut">
              <a:rPr lang="en-US" smtClean="0">
                <a:solidFill>
                  <a:prstClr val="black">
                    <a:tint val="75000"/>
                  </a:prstClr>
                </a:solidFill>
              </a:rPr>
              <a:pPr/>
              <a:t>4/25/2015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074E6BD-A3E6-4635-A143-361F934AA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07316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E25137-A8FB-471E-A1C2-03452CC1FB92}" type="datetimeFigureOut">
              <a:rPr lang="en-US" smtClean="0">
                <a:solidFill>
                  <a:prstClr val="black">
                    <a:tint val="75000"/>
                  </a:prstClr>
                </a:solidFill>
              </a:rPr>
              <a:pPr/>
              <a:t>4/25/2015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074E6BD-A3E6-4635-A143-361F934AA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551214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5540" indent="0">
              <a:buNone/>
              <a:defRPr sz="1200"/>
            </a:lvl2pPr>
            <a:lvl3pPr marL="911089" indent="0">
              <a:buNone/>
              <a:defRPr sz="1000"/>
            </a:lvl3pPr>
            <a:lvl4pPr marL="1366635" indent="0">
              <a:buNone/>
              <a:defRPr sz="900"/>
            </a:lvl4pPr>
            <a:lvl5pPr marL="1822176" indent="0">
              <a:buNone/>
              <a:defRPr sz="900"/>
            </a:lvl5pPr>
            <a:lvl6pPr marL="2277723" indent="0">
              <a:buNone/>
              <a:defRPr sz="900"/>
            </a:lvl6pPr>
            <a:lvl7pPr marL="2733266" indent="0">
              <a:buNone/>
              <a:defRPr sz="900"/>
            </a:lvl7pPr>
            <a:lvl8pPr marL="3188800" indent="0">
              <a:buNone/>
              <a:defRPr sz="900"/>
            </a:lvl8pPr>
            <a:lvl9pPr marL="364435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E25137-A8FB-471E-A1C2-03452CC1FB92}" type="datetimeFigureOut">
              <a:rPr lang="en-US" smtClean="0">
                <a:solidFill>
                  <a:prstClr val="black">
                    <a:tint val="75000"/>
                  </a:prstClr>
                </a:solidFill>
              </a:rPr>
              <a:pPr/>
              <a:t>4/25/2015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74E6BD-A3E6-4635-A143-361F934AA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465274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540" indent="0">
              <a:buNone/>
              <a:defRPr sz="2800"/>
            </a:lvl2pPr>
            <a:lvl3pPr marL="911089" indent="0">
              <a:buNone/>
              <a:defRPr sz="2400"/>
            </a:lvl3pPr>
            <a:lvl4pPr marL="1366635" indent="0">
              <a:buNone/>
              <a:defRPr sz="2000"/>
            </a:lvl4pPr>
            <a:lvl5pPr marL="1822176" indent="0">
              <a:buNone/>
              <a:defRPr sz="2000"/>
            </a:lvl5pPr>
            <a:lvl6pPr marL="2277723" indent="0">
              <a:buNone/>
              <a:defRPr sz="2000"/>
            </a:lvl6pPr>
            <a:lvl7pPr marL="2733266" indent="0">
              <a:buNone/>
              <a:defRPr sz="2000"/>
            </a:lvl7pPr>
            <a:lvl8pPr marL="3188800" indent="0">
              <a:buNone/>
              <a:defRPr sz="2000"/>
            </a:lvl8pPr>
            <a:lvl9pPr marL="364435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540" indent="0">
              <a:buNone/>
              <a:defRPr sz="1200"/>
            </a:lvl2pPr>
            <a:lvl3pPr marL="911089" indent="0">
              <a:buNone/>
              <a:defRPr sz="1000"/>
            </a:lvl3pPr>
            <a:lvl4pPr marL="1366635" indent="0">
              <a:buNone/>
              <a:defRPr sz="900"/>
            </a:lvl4pPr>
            <a:lvl5pPr marL="1822176" indent="0">
              <a:buNone/>
              <a:defRPr sz="900"/>
            </a:lvl5pPr>
            <a:lvl6pPr marL="2277723" indent="0">
              <a:buNone/>
              <a:defRPr sz="900"/>
            </a:lvl6pPr>
            <a:lvl7pPr marL="2733266" indent="0">
              <a:buNone/>
              <a:defRPr sz="900"/>
            </a:lvl7pPr>
            <a:lvl8pPr marL="3188800" indent="0">
              <a:buNone/>
              <a:defRPr sz="900"/>
            </a:lvl8pPr>
            <a:lvl9pPr marL="364435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E25137-A8FB-471E-A1C2-03452CC1FB92}" type="datetimeFigureOut">
              <a:rPr lang="en-US" smtClean="0">
                <a:solidFill>
                  <a:prstClr val="black">
                    <a:tint val="75000"/>
                  </a:prstClr>
                </a:solidFill>
              </a:rPr>
              <a:pPr/>
              <a:t>4/25/2015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74E6BD-A3E6-4635-A143-361F934AA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30928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E25137-A8FB-471E-A1C2-03452CC1FB92}"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74E6BD-A3E6-4635-A143-361F934AA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138887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7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E25137-A8FB-471E-A1C2-03452CC1FB92}"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74E6BD-A3E6-4635-A143-361F934AA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35319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a:t>Click to edit Master title style</a:t>
            </a:r>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3952" indent="0" algn="ctr">
              <a:buNone/>
              <a:defRPr/>
            </a:lvl2pPr>
            <a:lvl3pPr marL="827905" indent="0" algn="ctr">
              <a:buNone/>
              <a:defRPr/>
            </a:lvl3pPr>
            <a:lvl4pPr marL="1241858" indent="0" algn="ctr">
              <a:buNone/>
              <a:defRPr/>
            </a:lvl4pPr>
            <a:lvl5pPr marL="1655811" indent="0" algn="ctr">
              <a:buNone/>
              <a:defRPr/>
            </a:lvl5pPr>
            <a:lvl6pPr marL="2069765" indent="0" algn="ctr">
              <a:buNone/>
              <a:defRPr/>
            </a:lvl6pPr>
            <a:lvl7pPr marL="2483718" indent="0" algn="ctr">
              <a:buNone/>
              <a:defRPr/>
            </a:lvl7pPr>
            <a:lvl8pPr marL="2897669" indent="0" algn="ctr">
              <a:buNone/>
              <a:defRPr/>
            </a:lvl8pPr>
            <a:lvl9pPr marL="3311625" indent="0" algn="ctr">
              <a:buNone/>
              <a:defRPr/>
            </a:lvl9pPr>
          </a:lstStyle>
          <a:p>
            <a:r>
              <a:rPr lang="en-US"/>
              <a:t>Click to edit Master subtitle style</a:t>
            </a:r>
          </a:p>
        </p:txBody>
      </p:sp>
    </p:spTree>
    <p:extLst>
      <p:ext uri="{BB962C8B-B14F-4D97-AF65-F5344CB8AC3E}">
        <p14:creationId xmlns:p14="http://schemas.microsoft.com/office/powerpoint/2010/main" val="272635010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856776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81"/>
            <a:ext cx="7771680" cy="1362383"/>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3952" indent="0">
              <a:buNone/>
              <a:defRPr sz="1600"/>
            </a:lvl2pPr>
            <a:lvl3pPr marL="827905" indent="0">
              <a:buNone/>
              <a:defRPr sz="1500"/>
            </a:lvl3pPr>
            <a:lvl4pPr marL="1241858" indent="0">
              <a:buNone/>
              <a:defRPr sz="1300"/>
            </a:lvl4pPr>
            <a:lvl5pPr marL="1655811" indent="0">
              <a:buNone/>
              <a:defRPr sz="1300"/>
            </a:lvl5pPr>
            <a:lvl6pPr marL="2069765" indent="0">
              <a:buNone/>
              <a:defRPr sz="1300"/>
            </a:lvl6pPr>
            <a:lvl7pPr marL="2483718" indent="0">
              <a:buNone/>
              <a:defRPr sz="1300"/>
            </a:lvl7pPr>
            <a:lvl8pPr marL="2897669" indent="0">
              <a:buNone/>
              <a:defRPr sz="1300"/>
            </a:lvl8pPr>
            <a:lvl9pPr marL="3311625" indent="0">
              <a:buNone/>
              <a:defRPr sz="1300"/>
            </a:lvl9pPr>
          </a:lstStyle>
          <a:p>
            <a:pPr lvl="0"/>
            <a:r>
              <a:rPr lang="en-US"/>
              <a:t>Click to edit Master text styles</a:t>
            </a:r>
          </a:p>
        </p:txBody>
      </p:sp>
    </p:spTree>
    <p:extLst>
      <p:ext uri="{BB962C8B-B14F-4D97-AF65-F5344CB8AC3E}">
        <p14:creationId xmlns:p14="http://schemas.microsoft.com/office/powerpoint/2010/main" val="41920729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8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2930" indent="0">
              <a:buNone/>
              <a:defRPr sz="1800">
                <a:solidFill>
                  <a:schemeClr val="tx1">
                    <a:tint val="75000"/>
                  </a:schemeClr>
                </a:solidFill>
              </a:defRPr>
            </a:lvl2pPr>
            <a:lvl3pPr marL="905849" indent="0">
              <a:buNone/>
              <a:defRPr sz="1600">
                <a:solidFill>
                  <a:schemeClr val="tx1">
                    <a:tint val="75000"/>
                  </a:schemeClr>
                </a:solidFill>
              </a:defRPr>
            </a:lvl3pPr>
            <a:lvl4pPr marL="1358773" indent="0">
              <a:buNone/>
              <a:defRPr sz="1400">
                <a:solidFill>
                  <a:schemeClr val="tx1">
                    <a:tint val="75000"/>
                  </a:schemeClr>
                </a:solidFill>
              </a:defRPr>
            </a:lvl4pPr>
            <a:lvl5pPr marL="1811698" indent="0">
              <a:buNone/>
              <a:defRPr sz="1400">
                <a:solidFill>
                  <a:schemeClr val="tx1">
                    <a:tint val="75000"/>
                  </a:schemeClr>
                </a:solidFill>
              </a:defRPr>
            </a:lvl5pPr>
            <a:lvl6pPr marL="2264625" indent="0">
              <a:buNone/>
              <a:defRPr sz="1400">
                <a:solidFill>
                  <a:schemeClr val="tx1">
                    <a:tint val="75000"/>
                  </a:schemeClr>
                </a:solidFill>
              </a:defRPr>
            </a:lvl6pPr>
            <a:lvl7pPr marL="2717539" indent="0">
              <a:buNone/>
              <a:defRPr sz="1400">
                <a:solidFill>
                  <a:schemeClr val="tx1">
                    <a:tint val="75000"/>
                  </a:schemeClr>
                </a:solidFill>
              </a:defRPr>
            </a:lvl7pPr>
            <a:lvl8pPr marL="3170471" indent="0">
              <a:buNone/>
              <a:defRPr sz="1400">
                <a:solidFill>
                  <a:schemeClr val="tx1">
                    <a:tint val="75000"/>
                  </a:schemeClr>
                </a:solidFill>
              </a:defRPr>
            </a:lvl8pPr>
            <a:lvl9pPr marL="362339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6083FA-FBB6-4AED-A6D5-93B39996A198}"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F7BD26-B94E-4EA4-B448-F1669865A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21877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1040" y="1906761"/>
            <a:ext cx="383328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2562" y="1906761"/>
            <a:ext cx="383472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079111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2" y="275088"/>
            <a:ext cx="8229600" cy="1142039"/>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3952" indent="0">
              <a:buNone/>
              <a:defRPr sz="1800" b="1"/>
            </a:lvl2pPr>
            <a:lvl3pPr marL="827905" indent="0">
              <a:buNone/>
              <a:defRPr sz="1600" b="1"/>
            </a:lvl3pPr>
            <a:lvl4pPr marL="1241858" indent="0">
              <a:buNone/>
              <a:defRPr sz="1500" b="1"/>
            </a:lvl4pPr>
            <a:lvl5pPr marL="1655811" indent="0">
              <a:buNone/>
              <a:defRPr sz="1500" b="1"/>
            </a:lvl5pPr>
            <a:lvl6pPr marL="2069765" indent="0">
              <a:buNone/>
              <a:defRPr sz="1500" b="1"/>
            </a:lvl6pPr>
            <a:lvl7pPr marL="2483718" indent="0">
              <a:buNone/>
              <a:defRPr sz="1500" b="1"/>
            </a:lvl7pPr>
            <a:lvl8pPr marL="2897669" indent="0">
              <a:buNone/>
              <a:defRPr sz="1500" b="1"/>
            </a:lvl8pPr>
            <a:lvl9pPr marL="3311625" indent="0">
              <a:buNone/>
              <a:defRPr sz="1500" b="1"/>
            </a:lvl9pPr>
          </a:lstStyle>
          <a:p>
            <a:pPr lvl="0"/>
            <a:r>
              <a:rPr lang="en-US"/>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442" y="1535201"/>
            <a:ext cx="4042080" cy="639427"/>
          </a:xfrm>
        </p:spPr>
        <p:txBody>
          <a:bodyPr anchor="b"/>
          <a:lstStyle>
            <a:lvl1pPr marL="0" indent="0">
              <a:buNone/>
              <a:defRPr sz="2200" b="1"/>
            </a:lvl1pPr>
            <a:lvl2pPr marL="413952" indent="0">
              <a:buNone/>
              <a:defRPr sz="1800" b="1"/>
            </a:lvl2pPr>
            <a:lvl3pPr marL="827905" indent="0">
              <a:buNone/>
              <a:defRPr sz="1600" b="1"/>
            </a:lvl3pPr>
            <a:lvl4pPr marL="1241858" indent="0">
              <a:buNone/>
              <a:defRPr sz="1500" b="1"/>
            </a:lvl4pPr>
            <a:lvl5pPr marL="1655811" indent="0">
              <a:buNone/>
              <a:defRPr sz="1500" b="1"/>
            </a:lvl5pPr>
            <a:lvl6pPr marL="2069765" indent="0">
              <a:buNone/>
              <a:defRPr sz="1500" b="1"/>
            </a:lvl6pPr>
            <a:lvl7pPr marL="2483718" indent="0">
              <a:buNone/>
              <a:defRPr sz="1500" b="1"/>
            </a:lvl7pPr>
            <a:lvl8pPr marL="2897669" indent="0">
              <a:buNone/>
              <a:defRPr sz="1500" b="1"/>
            </a:lvl8pPr>
            <a:lvl9pPr marL="3311625"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462265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5990543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843909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525" y="273633"/>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920" y="1434409"/>
            <a:ext cx="3008160" cy="4692013"/>
          </a:xfrm>
        </p:spPr>
        <p:txBody>
          <a:bodyPr/>
          <a:lstStyle>
            <a:lvl1pPr marL="0" indent="0">
              <a:buNone/>
              <a:defRPr sz="1300"/>
            </a:lvl1pPr>
            <a:lvl2pPr marL="413952" indent="0">
              <a:buNone/>
              <a:defRPr sz="1100"/>
            </a:lvl2pPr>
            <a:lvl3pPr marL="827905" indent="0">
              <a:buNone/>
              <a:defRPr sz="900"/>
            </a:lvl3pPr>
            <a:lvl4pPr marL="1241858" indent="0">
              <a:buNone/>
              <a:defRPr sz="800"/>
            </a:lvl4pPr>
            <a:lvl5pPr marL="1655811" indent="0">
              <a:buNone/>
              <a:defRPr sz="800"/>
            </a:lvl5pPr>
            <a:lvl6pPr marL="2069765" indent="0">
              <a:buNone/>
              <a:defRPr sz="800"/>
            </a:lvl6pPr>
            <a:lvl7pPr marL="2483718" indent="0">
              <a:buNone/>
              <a:defRPr sz="800"/>
            </a:lvl7pPr>
            <a:lvl8pPr marL="2897669" indent="0">
              <a:buNone/>
              <a:defRPr sz="800"/>
            </a:lvl8pPr>
            <a:lvl9pPr marL="3311625" indent="0">
              <a:buNone/>
              <a:defRPr sz="800"/>
            </a:lvl9pPr>
          </a:lstStyle>
          <a:p>
            <a:pPr lvl="0"/>
            <a:r>
              <a:rPr lang="en-US"/>
              <a:t>Click to edit Master text styles</a:t>
            </a:r>
          </a:p>
        </p:txBody>
      </p:sp>
    </p:spTree>
    <p:extLst>
      <p:ext uri="{BB962C8B-B14F-4D97-AF65-F5344CB8AC3E}">
        <p14:creationId xmlns:p14="http://schemas.microsoft.com/office/powerpoint/2010/main" val="150461561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5" y="4800026"/>
            <a:ext cx="5486400" cy="567420"/>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805" y="612065"/>
            <a:ext cx="5486400" cy="4115952"/>
          </a:xfrm>
        </p:spPr>
        <p:txBody>
          <a:bodyPr/>
          <a:lstStyle>
            <a:lvl1pPr marL="0" indent="0">
              <a:buNone/>
              <a:defRPr sz="2900"/>
            </a:lvl1pPr>
            <a:lvl2pPr marL="413952" indent="0">
              <a:buNone/>
              <a:defRPr sz="2500"/>
            </a:lvl2pPr>
            <a:lvl3pPr marL="827905" indent="0">
              <a:buNone/>
              <a:defRPr sz="2200"/>
            </a:lvl3pPr>
            <a:lvl4pPr marL="1241858" indent="0">
              <a:buNone/>
              <a:defRPr sz="1800"/>
            </a:lvl4pPr>
            <a:lvl5pPr marL="1655811" indent="0">
              <a:buNone/>
              <a:defRPr sz="1800"/>
            </a:lvl5pPr>
            <a:lvl6pPr marL="2069765" indent="0">
              <a:buNone/>
              <a:defRPr sz="1800"/>
            </a:lvl6pPr>
            <a:lvl7pPr marL="2483718" indent="0">
              <a:buNone/>
              <a:defRPr sz="1800"/>
            </a:lvl7pPr>
            <a:lvl8pPr marL="2897669" indent="0">
              <a:buNone/>
              <a:defRPr sz="1800"/>
            </a:lvl8pPr>
            <a:lvl9pPr marL="3311625" indent="0">
              <a:buNone/>
              <a:defRPr sz="1800"/>
            </a:lvl9pPr>
          </a:lstStyle>
          <a:p>
            <a:endParaRPr lang="en-US"/>
          </a:p>
        </p:txBody>
      </p:sp>
      <p:sp>
        <p:nvSpPr>
          <p:cNvPr id="4" name="Text Placeholder 3"/>
          <p:cNvSpPr>
            <a:spLocks noGrp="1"/>
          </p:cNvSpPr>
          <p:nvPr>
            <p:ph type="body" sz="half" idx="2"/>
          </p:nvPr>
        </p:nvSpPr>
        <p:spPr>
          <a:xfrm>
            <a:off x="1792805" y="5367444"/>
            <a:ext cx="5486400" cy="805044"/>
          </a:xfrm>
        </p:spPr>
        <p:txBody>
          <a:bodyPr/>
          <a:lstStyle>
            <a:lvl1pPr marL="0" indent="0">
              <a:buNone/>
              <a:defRPr sz="1300"/>
            </a:lvl1pPr>
            <a:lvl2pPr marL="413952" indent="0">
              <a:buNone/>
              <a:defRPr sz="1100"/>
            </a:lvl2pPr>
            <a:lvl3pPr marL="827905" indent="0">
              <a:buNone/>
              <a:defRPr sz="900"/>
            </a:lvl3pPr>
            <a:lvl4pPr marL="1241858" indent="0">
              <a:buNone/>
              <a:defRPr sz="800"/>
            </a:lvl4pPr>
            <a:lvl5pPr marL="1655811" indent="0">
              <a:buNone/>
              <a:defRPr sz="800"/>
            </a:lvl5pPr>
            <a:lvl6pPr marL="2069765" indent="0">
              <a:buNone/>
              <a:defRPr sz="800"/>
            </a:lvl6pPr>
            <a:lvl7pPr marL="2483718" indent="0">
              <a:buNone/>
              <a:defRPr sz="800"/>
            </a:lvl7pPr>
            <a:lvl8pPr marL="2897669" indent="0">
              <a:buNone/>
              <a:defRPr sz="800"/>
            </a:lvl8pPr>
            <a:lvl9pPr marL="3311625" indent="0">
              <a:buNone/>
              <a:defRPr sz="800"/>
            </a:lvl9pPr>
          </a:lstStyle>
          <a:p>
            <a:pPr lvl="0"/>
            <a:r>
              <a:rPr lang="en-US"/>
              <a:t>Click to edit Master text styles</a:t>
            </a:r>
          </a:p>
        </p:txBody>
      </p:sp>
    </p:spTree>
    <p:extLst>
      <p:ext uri="{BB962C8B-B14F-4D97-AF65-F5344CB8AC3E}">
        <p14:creationId xmlns:p14="http://schemas.microsoft.com/office/powerpoint/2010/main" val="56492951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495865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6082" y="568860"/>
            <a:ext cx="1951200" cy="565691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1040" y="568860"/>
            <a:ext cx="5716800" cy="565691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824276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5229025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58880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4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4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16083FA-FBB6-4AED-A6D5-93B39996A198}" type="datetimeFigureOut">
              <a:rPr lang="en-US" smtClean="0">
                <a:solidFill>
                  <a:prstClr val="black">
                    <a:tint val="75000"/>
                  </a:prstClr>
                </a:solidFill>
              </a:rPr>
              <a:pPr/>
              <a:t>4/25/2015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F7BD26-B94E-4EA4-B448-F1669865A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595411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3"/>
            <a:ext cx="7771680" cy="1362383"/>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en-US" smtClean="0"/>
              <a:t>Click to edit Master text styles</a:t>
            </a:r>
          </a:p>
        </p:txBody>
      </p:sp>
    </p:spTree>
    <p:extLst>
      <p:ext uri="{BB962C8B-B14F-4D97-AF65-F5344CB8AC3E}">
        <p14:creationId xmlns:p14="http://schemas.microsoft.com/office/powerpoint/2010/main" val="361195867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71040" y="1906761"/>
            <a:ext cx="383328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2561" y="1906761"/>
            <a:ext cx="383472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4331897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75070"/>
            <a:ext cx="8229600" cy="11420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248149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45128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393537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smtClean="0"/>
              <a:t>Click to edit Master text styles</a:t>
            </a:r>
          </a:p>
        </p:txBody>
      </p:sp>
    </p:spTree>
    <p:extLst>
      <p:ext uri="{BB962C8B-B14F-4D97-AF65-F5344CB8AC3E}">
        <p14:creationId xmlns:p14="http://schemas.microsoft.com/office/powerpoint/2010/main" val="99636157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800025"/>
            <a:ext cx="5486400" cy="56742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endParaRPr lang="en-US"/>
          </a:p>
        </p:txBody>
      </p:sp>
      <p:sp>
        <p:nvSpPr>
          <p:cNvPr id="4" name="Text Placeholder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smtClean="0"/>
              <a:t>Click to edit Master text styles</a:t>
            </a:r>
          </a:p>
        </p:txBody>
      </p:sp>
    </p:spTree>
    <p:extLst>
      <p:ext uri="{BB962C8B-B14F-4D97-AF65-F5344CB8AC3E}">
        <p14:creationId xmlns:p14="http://schemas.microsoft.com/office/powerpoint/2010/main" val="218440283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334537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6081" y="568860"/>
            <a:ext cx="1951200" cy="565691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71040" y="568860"/>
            <a:ext cx="5716800" cy="565691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371275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4298F5E8-CD91-4AE8-B9D0-A106AE966C72}" type="datetimeFigureOut">
              <a:rPr lang="en-US" smtClean="0">
                <a:solidFill>
                  <a:srgbClr val="4E3B30"/>
                </a:solidFill>
              </a:rPr>
              <a:pPr/>
              <a:t>4/25/2015</a:t>
            </a:fld>
            <a:endParaRPr lang="en-US">
              <a:solidFill>
                <a:srgbClr val="4E3B30"/>
              </a:solidFill>
            </a:endParaRPr>
          </a:p>
        </p:txBody>
      </p:sp>
      <p:sp>
        <p:nvSpPr>
          <p:cNvPr id="17" name="Footer Placeholder 16"/>
          <p:cNvSpPr>
            <a:spLocks noGrp="1"/>
          </p:cNvSpPr>
          <p:nvPr>
            <p:ph type="ftr" sz="quarter" idx="11"/>
          </p:nvPr>
        </p:nvSpPr>
        <p:spPr>
          <a:xfrm>
            <a:off x="2898648" y="6355080"/>
            <a:ext cx="3474720" cy="365760"/>
          </a:xfrm>
        </p:spPr>
        <p:txBody>
          <a:bodyPr/>
          <a:lstStyle/>
          <a:p>
            <a:endParaRPr lang="en-US">
              <a:solidFill>
                <a:srgbClr val="4E3B30"/>
              </a:solidFill>
            </a:endParaRPr>
          </a:p>
        </p:txBody>
      </p:sp>
      <p:sp>
        <p:nvSpPr>
          <p:cNvPr id="29" name="Slide Number Placeholder 28"/>
          <p:cNvSpPr>
            <a:spLocks noGrp="1"/>
          </p:cNvSpPr>
          <p:nvPr>
            <p:ph type="sldNum" sz="quarter" idx="12"/>
          </p:nvPr>
        </p:nvSpPr>
        <p:spPr>
          <a:xfrm>
            <a:off x="1216152" y="6355080"/>
            <a:ext cx="1219200" cy="365760"/>
          </a:xfrm>
        </p:spPr>
        <p:txBody>
          <a:bodyPr/>
          <a:lstStyle/>
          <a:p>
            <a:fld id="{377F798C-F176-4869-973D-84C6958BAD0A}" type="slidenum">
              <a:rPr lang="en-US" smtClean="0">
                <a:solidFill>
                  <a:srgbClr val="4E3B30"/>
                </a:solidFill>
              </a:rPr>
              <a:pPr/>
              <a:t>‹#›</a:t>
            </a:fld>
            <a:endParaRPr lang="en-US">
              <a:solidFill>
                <a:srgbClr val="4E3B30"/>
              </a:solidFill>
            </a:endParaRPr>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Tree>
    <p:extLst>
      <p:ext uri="{BB962C8B-B14F-4D97-AF65-F5344CB8AC3E}">
        <p14:creationId xmlns:p14="http://schemas.microsoft.com/office/powerpoint/2010/main" val="540989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2930" indent="0">
              <a:buNone/>
              <a:defRPr sz="2000" b="1"/>
            </a:lvl2pPr>
            <a:lvl3pPr marL="905849" indent="0">
              <a:buNone/>
              <a:defRPr sz="1800" b="1"/>
            </a:lvl3pPr>
            <a:lvl4pPr marL="1358773" indent="0">
              <a:buNone/>
              <a:defRPr sz="1600" b="1"/>
            </a:lvl4pPr>
            <a:lvl5pPr marL="1811698" indent="0">
              <a:buNone/>
              <a:defRPr sz="1600" b="1"/>
            </a:lvl5pPr>
            <a:lvl6pPr marL="2264625" indent="0">
              <a:buNone/>
              <a:defRPr sz="1600" b="1"/>
            </a:lvl6pPr>
            <a:lvl7pPr marL="2717539" indent="0">
              <a:buNone/>
              <a:defRPr sz="1600" b="1"/>
            </a:lvl7pPr>
            <a:lvl8pPr marL="3170471" indent="0">
              <a:buNone/>
              <a:defRPr sz="1600" b="1"/>
            </a:lvl8pPr>
            <a:lvl9pPr marL="3623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73" y="1535114"/>
            <a:ext cx="4041775" cy="639762"/>
          </a:xfrm>
        </p:spPr>
        <p:txBody>
          <a:bodyPr anchor="b"/>
          <a:lstStyle>
            <a:lvl1pPr marL="0" indent="0">
              <a:buNone/>
              <a:defRPr sz="2400" b="1"/>
            </a:lvl1pPr>
            <a:lvl2pPr marL="452930" indent="0">
              <a:buNone/>
              <a:defRPr sz="2000" b="1"/>
            </a:lvl2pPr>
            <a:lvl3pPr marL="905849" indent="0">
              <a:buNone/>
              <a:defRPr sz="1800" b="1"/>
            </a:lvl3pPr>
            <a:lvl4pPr marL="1358773" indent="0">
              <a:buNone/>
              <a:defRPr sz="1600" b="1"/>
            </a:lvl4pPr>
            <a:lvl5pPr marL="1811698" indent="0">
              <a:buNone/>
              <a:defRPr sz="1600" b="1"/>
            </a:lvl5pPr>
            <a:lvl6pPr marL="2264625" indent="0">
              <a:buNone/>
              <a:defRPr sz="1600" b="1"/>
            </a:lvl6pPr>
            <a:lvl7pPr marL="2717539" indent="0">
              <a:buNone/>
              <a:defRPr sz="1600" b="1"/>
            </a:lvl7pPr>
            <a:lvl8pPr marL="3170471" indent="0">
              <a:buNone/>
              <a:defRPr sz="1600" b="1"/>
            </a:lvl8pPr>
            <a:lvl9pPr marL="3623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7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6083FA-FBB6-4AED-A6D5-93B39996A198}" type="datetimeFigureOut">
              <a:rPr lang="en-US" smtClean="0">
                <a:solidFill>
                  <a:prstClr val="black">
                    <a:tint val="75000"/>
                  </a:prstClr>
                </a:solidFill>
              </a:rPr>
              <a:pPr/>
              <a:t>4/25/2015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7F7BD26-B94E-4EA4-B448-F1669865A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354215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4298F5E8-CD91-4AE8-B9D0-A106AE966C72}" type="datetimeFigureOut">
              <a:rPr lang="en-US" smtClean="0">
                <a:solidFill>
                  <a:srgbClr val="4E3B30"/>
                </a:solidFill>
              </a:rPr>
              <a:pPr/>
              <a:t>4/25/2015</a:t>
            </a:fld>
            <a:endParaRPr lang="en-US">
              <a:solidFill>
                <a:srgbClr val="4E3B30"/>
              </a:solidFill>
            </a:endParaRPr>
          </a:p>
        </p:txBody>
      </p:sp>
      <p:sp>
        <p:nvSpPr>
          <p:cNvPr id="5" name="Footer Placeholder 4"/>
          <p:cNvSpPr>
            <a:spLocks noGrp="1"/>
          </p:cNvSpPr>
          <p:nvPr>
            <p:ph type="ftr" sz="quarter" idx="11"/>
          </p:nvPr>
        </p:nvSpPr>
        <p:spPr/>
        <p:txBody>
          <a:bodyPr/>
          <a:lstStyle/>
          <a:p>
            <a:endParaRPr lang="en-US" dirty="0">
              <a:solidFill>
                <a:srgbClr val="4E3B30"/>
              </a:solidFill>
            </a:endParaRPr>
          </a:p>
        </p:txBody>
      </p:sp>
      <p:sp>
        <p:nvSpPr>
          <p:cNvPr id="6" name="Slide Number Placeholder 5"/>
          <p:cNvSpPr>
            <a:spLocks noGrp="1"/>
          </p:cNvSpPr>
          <p:nvPr>
            <p:ph type="sldNum" sz="quarter" idx="12"/>
          </p:nvPr>
        </p:nvSpPr>
        <p:spPr/>
        <p:txBody>
          <a:bodyPr/>
          <a:lstStyle/>
          <a:p>
            <a:fld id="{377F798C-F176-4869-973D-84C6958BAD0A}" type="slidenum">
              <a:rPr lang="en-US" smtClean="0">
                <a:solidFill>
                  <a:srgbClr val="4E3B30"/>
                </a:solidFill>
              </a:rPr>
              <a:pPr/>
              <a:t>‹#›</a:t>
            </a:fld>
            <a:endParaRPr lang="en-US">
              <a:solidFill>
                <a:srgbClr val="4E3B30"/>
              </a:solidFill>
            </a:endParaRP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2714072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4298F5E8-CD91-4AE8-B9D0-A106AE966C72}" type="datetimeFigureOut">
              <a:rPr lang="en-US" smtClean="0">
                <a:solidFill>
                  <a:srgbClr val="4E3B30"/>
                </a:solidFill>
              </a:rPr>
              <a:pPr/>
              <a:t>4/25/2015</a:t>
            </a:fld>
            <a:endParaRPr lang="en-US">
              <a:solidFill>
                <a:srgbClr val="4E3B30"/>
              </a:solidFill>
            </a:endParaRPr>
          </a:p>
        </p:txBody>
      </p:sp>
      <p:sp>
        <p:nvSpPr>
          <p:cNvPr id="5" name="Footer Placeholder 4"/>
          <p:cNvSpPr>
            <a:spLocks noGrp="1"/>
          </p:cNvSpPr>
          <p:nvPr>
            <p:ph type="ftr" sz="quarter" idx="11"/>
          </p:nvPr>
        </p:nvSpPr>
        <p:spPr>
          <a:xfrm>
            <a:off x="2898648" y="6355080"/>
            <a:ext cx="3474720" cy="365760"/>
          </a:xfrm>
        </p:spPr>
        <p:txBody>
          <a:bodyPr/>
          <a:lstStyle/>
          <a:p>
            <a:endParaRPr lang="en-US">
              <a:solidFill>
                <a:srgbClr val="4E3B30"/>
              </a:solidFill>
            </a:endParaRPr>
          </a:p>
        </p:txBody>
      </p:sp>
      <p:sp>
        <p:nvSpPr>
          <p:cNvPr id="6" name="Slide Number Placeholder 5"/>
          <p:cNvSpPr>
            <a:spLocks noGrp="1"/>
          </p:cNvSpPr>
          <p:nvPr>
            <p:ph type="sldNum" sz="quarter" idx="12"/>
          </p:nvPr>
        </p:nvSpPr>
        <p:spPr>
          <a:xfrm>
            <a:off x="1069848" y="6355080"/>
            <a:ext cx="1520952" cy="365760"/>
          </a:xfrm>
        </p:spPr>
        <p:txBody>
          <a:bodyPr/>
          <a:lstStyle/>
          <a:p>
            <a:fld id="{377F798C-F176-4869-973D-84C6958BAD0A}" type="slidenum">
              <a:rPr lang="en-US" smtClean="0">
                <a:solidFill>
                  <a:srgbClr val="4E3B30"/>
                </a:solidFill>
              </a:rPr>
              <a:pPr/>
              <a:t>‹#›</a:t>
            </a:fld>
            <a:endParaRPr lang="en-US">
              <a:solidFill>
                <a:srgbClr val="4E3B30"/>
              </a:solidFill>
            </a:endParaRP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Tree>
    <p:extLst>
      <p:ext uri="{BB962C8B-B14F-4D97-AF65-F5344CB8AC3E}">
        <p14:creationId xmlns:p14="http://schemas.microsoft.com/office/powerpoint/2010/main" val="304617061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4298F5E8-CD91-4AE8-B9D0-A106AE966C72}" type="datetimeFigureOut">
              <a:rPr lang="en-US" smtClean="0">
                <a:solidFill>
                  <a:srgbClr val="4E3B30"/>
                </a:solidFill>
              </a:rPr>
              <a:pPr/>
              <a:t>4/25/2015</a:t>
            </a:fld>
            <a:endParaRPr lang="en-US">
              <a:solidFill>
                <a:srgbClr val="4E3B30"/>
              </a:solidFill>
            </a:endParaRPr>
          </a:p>
        </p:txBody>
      </p:sp>
      <p:sp>
        <p:nvSpPr>
          <p:cNvPr id="6" name="Footer Placeholder 5"/>
          <p:cNvSpPr>
            <a:spLocks noGrp="1"/>
          </p:cNvSpPr>
          <p:nvPr>
            <p:ph type="ftr" sz="quarter" idx="11"/>
          </p:nvPr>
        </p:nvSpPr>
        <p:spPr/>
        <p:txBody>
          <a:bodyPr/>
          <a:lstStyle/>
          <a:p>
            <a:endParaRPr lang="en-US">
              <a:solidFill>
                <a:srgbClr val="4E3B30"/>
              </a:solidFill>
            </a:endParaRPr>
          </a:p>
        </p:txBody>
      </p:sp>
      <p:sp>
        <p:nvSpPr>
          <p:cNvPr id="7" name="Slide Number Placeholder 6"/>
          <p:cNvSpPr>
            <a:spLocks noGrp="1"/>
          </p:cNvSpPr>
          <p:nvPr>
            <p:ph type="sldNum" sz="quarter" idx="12"/>
          </p:nvPr>
        </p:nvSpPr>
        <p:spPr/>
        <p:txBody>
          <a:bodyPr/>
          <a:lstStyle/>
          <a:p>
            <a:fld id="{377F798C-F176-4869-973D-84C6958BAD0A}" type="slidenum">
              <a:rPr lang="en-US" smtClean="0">
                <a:solidFill>
                  <a:srgbClr val="4E3B30"/>
                </a:solidFill>
              </a:rPr>
              <a:pPr/>
              <a:t>‹#›</a:t>
            </a:fld>
            <a:endParaRPr lang="en-US">
              <a:solidFill>
                <a:srgbClr val="4E3B30"/>
              </a:solidFill>
            </a:endParaRP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12715129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4298F5E8-CD91-4AE8-B9D0-A106AE966C72}" type="datetimeFigureOut">
              <a:rPr lang="en-US" smtClean="0">
                <a:solidFill>
                  <a:srgbClr val="4E3B30"/>
                </a:solidFill>
              </a:rPr>
              <a:pPr/>
              <a:t>4/25/2015</a:t>
            </a:fld>
            <a:endParaRPr lang="en-US">
              <a:solidFill>
                <a:srgbClr val="4E3B30"/>
              </a:solidFill>
            </a:endParaRPr>
          </a:p>
        </p:txBody>
      </p:sp>
      <p:sp>
        <p:nvSpPr>
          <p:cNvPr id="8" name="Footer Placeholder 7"/>
          <p:cNvSpPr>
            <a:spLocks noGrp="1"/>
          </p:cNvSpPr>
          <p:nvPr>
            <p:ph type="ftr" sz="quarter" idx="11"/>
          </p:nvPr>
        </p:nvSpPr>
        <p:spPr/>
        <p:txBody>
          <a:bodyPr/>
          <a:lstStyle/>
          <a:p>
            <a:endParaRPr lang="en-US">
              <a:solidFill>
                <a:srgbClr val="4E3B30"/>
              </a:solidFill>
            </a:endParaRPr>
          </a:p>
        </p:txBody>
      </p:sp>
      <p:sp>
        <p:nvSpPr>
          <p:cNvPr id="9" name="Slide Number Placeholder 8"/>
          <p:cNvSpPr>
            <a:spLocks noGrp="1"/>
          </p:cNvSpPr>
          <p:nvPr>
            <p:ph type="sldNum" sz="quarter" idx="12"/>
          </p:nvPr>
        </p:nvSpPr>
        <p:spPr/>
        <p:txBody>
          <a:bodyPr/>
          <a:lstStyle/>
          <a:p>
            <a:fld id="{377F798C-F176-4869-973D-84C6958BAD0A}" type="slidenum">
              <a:rPr lang="en-US" smtClean="0">
                <a:solidFill>
                  <a:srgbClr val="4E3B30"/>
                </a:solidFill>
              </a:rPr>
              <a:pPr/>
              <a:t>‹#›</a:t>
            </a:fld>
            <a:endParaRPr lang="en-US">
              <a:solidFill>
                <a:srgbClr val="4E3B30"/>
              </a:solidFill>
            </a:endParaRP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63794879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298F5E8-CD91-4AE8-B9D0-A106AE966C72}" type="datetimeFigureOut">
              <a:rPr lang="en-US" smtClean="0">
                <a:solidFill>
                  <a:srgbClr val="4E3B30"/>
                </a:solidFill>
              </a:rPr>
              <a:pPr/>
              <a:t>4/25/2015</a:t>
            </a:fld>
            <a:endParaRPr lang="en-US">
              <a:solidFill>
                <a:srgbClr val="4E3B30"/>
              </a:solidFill>
            </a:endParaRPr>
          </a:p>
        </p:txBody>
      </p:sp>
      <p:sp>
        <p:nvSpPr>
          <p:cNvPr id="4" name="Footer Placeholder 3"/>
          <p:cNvSpPr>
            <a:spLocks noGrp="1"/>
          </p:cNvSpPr>
          <p:nvPr>
            <p:ph type="ftr" sz="quarter" idx="11"/>
          </p:nvPr>
        </p:nvSpPr>
        <p:spPr/>
        <p:txBody>
          <a:bodyPr/>
          <a:lstStyle/>
          <a:p>
            <a:endParaRPr lang="en-US">
              <a:solidFill>
                <a:srgbClr val="4E3B30"/>
              </a:solidFill>
            </a:endParaRPr>
          </a:p>
        </p:txBody>
      </p:sp>
      <p:sp>
        <p:nvSpPr>
          <p:cNvPr id="5" name="Slide Number Placeholder 4"/>
          <p:cNvSpPr>
            <a:spLocks noGrp="1"/>
          </p:cNvSpPr>
          <p:nvPr>
            <p:ph type="sldNum" sz="quarter" idx="12"/>
          </p:nvPr>
        </p:nvSpPr>
        <p:spPr/>
        <p:txBody>
          <a:bodyPr/>
          <a:lstStyle/>
          <a:p>
            <a:fld id="{377F798C-F176-4869-973D-84C6958BAD0A}" type="slidenum">
              <a:rPr lang="en-US" smtClean="0">
                <a:solidFill>
                  <a:srgbClr val="4E3B30"/>
                </a:solidFill>
              </a:rPr>
              <a:pPr/>
              <a:t>‹#›</a:t>
            </a:fld>
            <a:endParaRPr lang="en-US">
              <a:solidFill>
                <a:srgbClr val="4E3B30"/>
              </a:solidFill>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Tree>
    <p:extLst>
      <p:ext uri="{BB962C8B-B14F-4D97-AF65-F5344CB8AC3E}">
        <p14:creationId xmlns:p14="http://schemas.microsoft.com/office/powerpoint/2010/main" val="171406258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98F5E8-CD91-4AE8-B9D0-A106AE966C72}" type="datetimeFigureOut">
              <a:rPr lang="en-US" smtClean="0">
                <a:solidFill>
                  <a:srgbClr val="4E3B30"/>
                </a:solidFill>
              </a:rPr>
              <a:pPr/>
              <a:t>4/25/2015</a:t>
            </a:fld>
            <a:endParaRPr lang="en-US">
              <a:solidFill>
                <a:srgbClr val="4E3B30"/>
              </a:solidFill>
            </a:endParaRPr>
          </a:p>
        </p:txBody>
      </p:sp>
      <p:sp>
        <p:nvSpPr>
          <p:cNvPr id="3" name="Footer Placeholder 2"/>
          <p:cNvSpPr>
            <a:spLocks noGrp="1"/>
          </p:cNvSpPr>
          <p:nvPr>
            <p:ph type="ftr" sz="quarter" idx="11"/>
          </p:nvPr>
        </p:nvSpPr>
        <p:spPr/>
        <p:txBody>
          <a:bodyPr/>
          <a:lstStyle/>
          <a:p>
            <a:endParaRPr lang="en-US">
              <a:solidFill>
                <a:srgbClr val="4E3B30"/>
              </a:solidFill>
            </a:endParaRPr>
          </a:p>
        </p:txBody>
      </p:sp>
      <p:sp>
        <p:nvSpPr>
          <p:cNvPr id="4" name="Slide Number Placeholder 3"/>
          <p:cNvSpPr>
            <a:spLocks noGrp="1"/>
          </p:cNvSpPr>
          <p:nvPr>
            <p:ph type="sldNum" sz="quarter" idx="12"/>
          </p:nvPr>
        </p:nvSpPr>
        <p:spPr/>
        <p:txBody>
          <a:bodyPr/>
          <a:lstStyle/>
          <a:p>
            <a:fld id="{377F798C-F176-4869-973D-84C6958BAD0A}" type="slidenum">
              <a:rPr lang="en-US" smtClean="0">
                <a:solidFill>
                  <a:srgbClr val="4E3B30"/>
                </a:solidFill>
              </a:rPr>
              <a:pPr/>
              <a:t>‹#›</a:t>
            </a:fld>
            <a:endParaRPr lang="en-US">
              <a:solidFill>
                <a:srgbClr val="4E3B30"/>
              </a:solidFill>
            </a:endParaRPr>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Tree>
    <p:extLst>
      <p:ext uri="{BB962C8B-B14F-4D97-AF65-F5344CB8AC3E}">
        <p14:creationId xmlns:p14="http://schemas.microsoft.com/office/powerpoint/2010/main" val="40670356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298F5E8-CD91-4AE8-B9D0-A106AE966C72}" type="datetimeFigureOut">
              <a:rPr lang="en-US" smtClean="0">
                <a:solidFill>
                  <a:srgbClr val="4E3B30"/>
                </a:solidFill>
              </a:rPr>
              <a:pPr/>
              <a:t>4/25/2015</a:t>
            </a:fld>
            <a:endParaRPr lang="en-US">
              <a:solidFill>
                <a:srgbClr val="4E3B30"/>
              </a:solidFill>
            </a:endParaRPr>
          </a:p>
        </p:txBody>
      </p:sp>
      <p:sp>
        <p:nvSpPr>
          <p:cNvPr id="6" name="Footer Placeholder 5"/>
          <p:cNvSpPr>
            <a:spLocks noGrp="1"/>
          </p:cNvSpPr>
          <p:nvPr>
            <p:ph type="ftr" sz="quarter" idx="11"/>
          </p:nvPr>
        </p:nvSpPr>
        <p:spPr/>
        <p:txBody>
          <a:bodyPr/>
          <a:lstStyle/>
          <a:p>
            <a:endParaRPr lang="en-US">
              <a:solidFill>
                <a:srgbClr val="4E3B30"/>
              </a:solidFill>
            </a:endParaRPr>
          </a:p>
        </p:txBody>
      </p:sp>
      <p:sp>
        <p:nvSpPr>
          <p:cNvPr id="7" name="Slide Number Placeholder 6"/>
          <p:cNvSpPr>
            <a:spLocks noGrp="1"/>
          </p:cNvSpPr>
          <p:nvPr>
            <p:ph type="sldNum" sz="quarter" idx="12"/>
          </p:nvPr>
        </p:nvSpPr>
        <p:spPr/>
        <p:txBody>
          <a:bodyPr/>
          <a:lstStyle/>
          <a:p>
            <a:fld id="{377F798C-F176-4869-973D-84C6958BAD0A}" type="slidenum">
              <a:rPr lang="en-US" smtClean="0">
                <a:solidFill>
                  <a:srgbClr val="4E3B30"/>
                </a:solidFill>
              </a:rPr>
              <a:pPr/>
              <a:t>‹#›</a:t>
            </a:fld>
            <a:endParaRPr lang="en-US">
              <a:solidFill>
                <a:srgbClr val="4E3B30"/>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a:endParaRPr lang="en-US" dirty="0">
              <a:solidFill>
                <a:prstClr val="black"/>
              </a:solidFill>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8589490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298F5E8-CD91-4AE8-B9D0-A106AE966C72}" type="datetimeFigureOut">
              <a:rPr lang="en-US" smtClean="0">
                <a:solidFill>
                  <a:srgbClr val="4E3B30"/>
                </a:solidFill>
              </a:rPr>
              <a:pPr/>
              <a:t>4/25/2015</a:t>
            </a:fld>
            <a:endParaRPr lang="en-US">
              <a:solidFill>
                <a:srgbClr val="4E3B30"/>
              </a:solidFill>
            </a:endParaRPr>
          </a:p>
        </p:txBody>
      </p:sp>
      <p:sp>
        <p:nvSpPr>
          <p:cNvPr id="6" name="Footer Placeholder 5"/>
          <p:cNvSpPr>
            <a:spLocks noGrp="1"/>
          </p:cNvSpPr>
          <p:nvPr>
            <p:ph type="ftr" sz="quarter" idx="11"/>
          </p:nvPr>
        </p:nvSpPr>
        <p:spPr/>
        <p:txBody>
          <a:bodyPr/>
          <a:lstStyle/>
          <a:p>
            <a:endParaRPr lang="en-US">
              <a:solidFill>
                <a:srgbClr val="4E3B30"/>
              </a:solidFill>
            </a:endParaRPr>
          </a:p>
        </p:txBody>
      </p:sp>
      <p:sp>
        <p:nvSpPr>
          <p:cNvPr id="7" name="Slide Number Placeholder 6"/>
          <p:cNvSpPr>
            <a:spLocks noGrp="1"/>
          </p:cNvSpPr>
          <p:nvPr>
            <p:ph type="sldNum" sz="quarter" idx="12"/>
          </p:nvPr>
        </p:nvSpPr>
        <p:spPr/>
        <p:txBody>
          <a:bodyPr/>
          <a:lstStyle/>
          <a:p>
            <a:fld id="{377F798C-F176-4869-973D-84C6958BAD0A}" type="slidenum">
              <a:rPr lang="en-US" smtClean="0">
                <a:solidFill>
                  <a:srgbClr val="4E3B30"/>
                </a:solidFill>
              </a:rPr>
              <a:pPr/>
              <a:t>‹#›</a:t>
            </a:fld>
            <a:endParaRPr lang="en-US">
              <a:solidFill>
                <a:srgbClr val="4E3B30"/>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Tree>
    <p:extLst>
      <p:ext uri="{BB962C8B-B14F-4D97-AF65-F5344CB8AC3E}">
        <p14:creationId xmlns:p14="http://schemas.microsoft.com/office/powerpoint/2010/main" val="187171622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298F5E8-CD91-4AE8-B9D0-A106AE966C72}" type="datetimeFigureOut">
              <a:rPr lang="en-US" smtClean="0">
                <a:solidFill>
                  <a:srgbClr val="4E3B30"/>
                </a:solidFill>
              </a:rPr>
              <a:pPr/>
              <a:t>4/25/2015</a:t>
            </a:fld>
            <a:endParaRPr lang="en-US">
              <a:solidFill>
                <a:srgbClr val="4E3B30"/>
              </a:solidFill>
            </a:endParaRPr>
          </a:p>
        </p:txBody>
      </p:sp>
      <p:sp>
        <p:nvSpPr>
          <p:cNvPr id="5" name="Footer Placeholder 4"/>
          <p:cNvSpPr>
            <a:spLocks noGrp="1"/>
          </p:cNvSpPr>
          <p:nvPr>
            <p:ph type="ftr" sz="quarter" idx="11"/>
          </p:nvPr>
        </p:nvSpPr>
        <p:spPr/>
        <p:txBody>
          <a:bodyPr/>
          <a:lstStyle/>
          <a:p>
            <a:endParaRPr lang="en-US">
              <a:solidFill>
                <a:srgbClr val="4E3B30"/>
              </a:solidFill>
            </a:endParaRPr>
          </a:p>
        </p:txBody>
      </p:sp>
      <p:sp>
        <p:nvSpPr>
          <p:cNvPr id="6" name="Slide Number Placeholder 5"/>
          <p:cNvSpPr>
            <a:spLocks noGrp="1"/>
          </p:cNvSpPr>
          <p:nvPr>
            <p:ph type="sldNum" sz="quarter" idx="12"/>
          </p:nvPr>
        </p:nvSpPr>
        <p:spPr/>
        <p:txBody>
          <a:bodyPr/>
          <a:lstStyle/>
          <a:p>
            <a:fld id="{377F798C-F176-4869-973D-84C6958BAD0A}" type="slidenum">
              <a:rPr lang="en-US" smtClean="0">
                <a:solidFill>
                  <a:srgbClr val="4E3B30"/>
                </a:solidFill>
              </a:rPr>
              <a:pPr/>
              <a:t>‹#›</a:t>
            </a:fld>
            <a:endParaRPr lang="en-US">
              <a:solidFill>
                <a:srgbClr val="4E3B30"/>
              </a:solidFill>
            </a:endParaRPr>
          </a:p>
        </p:txBody>
      </p:sp>
    </p:spTree>
    <p:extLst>
      <p:ext uri="{BB962C8B-B14F-4D97-AF65-F5344CB8AC3E}">
        <p14:creationId xmlns:p14="http://schemas.microsoft.com/office/powerpoint/2010/main" val="380773202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298F5E8-CD91-4AE8-B9D0-A106AE966C72}" type="datetimeFigureOut">
              <a:rPr lang="en-US" smtClean="0">
                <a:solidFill>
                  <a:srgbClr val="4E3B30"/>
                </a:solidFill>
              </a:rPr>
              <a:pPr/>
              <a:t>4/25/2015</a:t>
            </a:fld>
            <a:endParaRPr lang="en-US">
              <a:solidFill>
                <a:srgbClr val="4E3B30"/>
              </a:solidFill>
            </a:endParaRPr>
          </a:p>
        </p:txBody>
      </p:sp>
      <p:sp>
        <p:nvSpPr>
          <p:cNvPr id="5" name="Footer Placeholder 4"/>
          <p:cNvSpPr>
            <a:spLocks noGrp="1"/>
          </p:cNvSpPr>
          <p:nvPr>
            <p:ph type="ftr" sz="quarter" idx="11"/>
          </p:nvPr>
        </p:nvSpPr>
        <p:spPr/>
        <p:txBody>
          <a:bodyPr/>
          <a:lstStyle/>
          <a:p>
            <a:endParaRPr lang="en-US">
              <a:solidFill>
                <a:srgbClr val="4E3B30"/>
              </a:solidFill>
            </a:endParaRPr>
          </a:p>
        </p:txBody>
      </p:sp>
      <p:sp>
        <p:nvSpPr>
          <p:cNvPr id="6" name="Slide Number Placeholder 5"/>
          <p:cNvSpPr>
            <a:spLocks noGrp="1"/>
          </p:cNvSpPr>
          <p:nvPr>
            <p:ph type="sldNum" sz="quarter" idx="12"/>
          </p:nvPr>
        </p:nvSpPr>
        <p:spPr/>
        <p:txBody>
          <a:bodyPr/>
          <a:lstStyle/>
          <a:p>
            <a:fld id="{377F798C-F176-4869-973D-84C6958BAD0A}" type="slidenum">
              <a:rPr lang="en-US" smtClean="0">
                <a:solidFill>
                  <a:srgbClr val="4E3B30"/>
                </a:solidFill>
              </a:rPr>
              <a:pPr/>
              <a:t>‹#›</a:t>
            </a:fld>
            <a:endParaRPr lang="en-US">
              <a:solidFill>
                <a:srgbClr val="4E3B30"/>
              </a:solidFill>
            </a:endParaRPr>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Tree>
    <p:extLst>
      <p:ext uri="{BB962C8B-B14F-4D97-AF65-F5344CB8AC3E}">
        <p14:creationId xmlns:p14="http://schemas.microsoft.com/office/powerpoint/2010/main" val="3219923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6083FA-FBB6-4AED-A6D5-93B39996A198}" type="datetimeFigureOut">
              <a:rPr lang="en-US" smtClean="0">
                <a:solidFill>
                  <a:prstClr val="black">
                    <a:tint val="75000"/>
                  </a:prstClr>
                </a:solidFill>
              </a:rPr>
              <a:pPr/>
              <a:t>4/25/2015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7F7BD26-B94E-4EA4-B448-F1669865A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5829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6083FA-FBB6-4AED-A6D5-93B39996A198}" type="datetimeFigureOut">
              <a:rPr lang="en-US" smtClean="0">
                <a:solidFill>
                  <a:prstClr val="black">
                    <a:tint val="75000"/>
                  </a:prstClr>
                </a:solidFill>
              </a:rPr>
              <a:pPr/>
              <a:t>4/25/2015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7F7BD26-B94E-4EA4-B448-F1669865A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50314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9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2930" indent="0">
              <a:buNone/>
              <a:defRPr sz="1200"/>
            </a:lvl2pPr>
            <a:lvl3pPr marL="905849" indent="0">
              <a:buNone/>
              <a:defRPr sz="1000"/>
            </a:lvl3pPr>
            <a:lvl4pPr marL="1358773" indent="0">
              <a:buNone/>
              <a:defRPr sz="900"/>
            </a:lvl4pPr>
            <a:lvl5pPr marL="1811698" indent="0">
              <a:buNone/>
              <a:defRPr sz="900"/>
            </a:lvl5pPr>
            <a:lvl6pPr marL="2264625" indent="0">
              <a:buNone/>
              <a:defRPr sz="900"/>
            </a:lvl6pPr>
            <a:lvl7pPr marL="2717539" indent="0">
              <a:buNone/>
              <a:defRPr sz="900"/>
            </a:lvl7pPr>
            <a:lvl8pPr marL="3170471" indent="0">
              <a:buNone/>
              <a:defRPr sz="900"/>
            </a:lvl8pPr>
            <a:lvl9pPr marL="362339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6083FA-FBB6-4AED-A6D5-93B39996A198}" type="datetimeFigureOut">
              <a:rPr lang="en-US" smtClean="0">
                <a:solidFill>
                  <a:prstClr val="black">
                    <a:tint val="75000"/>
                  </a:prstClr>
                </a:solidFill>
              </a:rPr>
              <a:pPr/>
              <a:t>4/25/2015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F7BD26-B94E-4EA4-B448-F1669865A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137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9CCBB8-8A11-4A2A-8C50-396E7FEDBB22}" type="datetimeFigureOut">
              <a:rPr lang="en-US" smtClean="0"/>
              <a:t>4/25/2015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7C6E39-7F70-4883-9E0C-15E0C29C1FF3}" type="slidenum">
              <a:rPr lang="en-US" smtClean="0"/>
              <a:t>‹#›</a:t>
            </a:fld>
            <a:endParaRPr lang="en-US"/>
          </a:p>
        </p:txBody>
      </p:sp>
    </p:spTree>
    <p:extLst>
      <p:ext uri="{BB962C8B-B14F-4D97-AF65-F5344CB8AC3E}">
        <p14:creationId xmlns:p14="http://schemas.microsoft.com/office/powerpoint/2010/main" val="29632633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2930" indent="0">
              <a:buNone/>
              <a:defRPr sz="2800"/>
            </a:lvl2pPr>
            <a:lvl3pPr marL="905849" indent="0">
              <a:buNone/>
              <a:defRPr sz="2400"/>
            </a:lvl3pPr>
            <a:lvl4pPr marL="1358773" indent="0">
              <a:buNone/>
              <a:defRPr sz="2000"/>
            </a:lvl4pPr>
            <a:lvl5pPr marL="1811698" indent="0">
              <a:buNone/>
              <a:defRPr sz="2000"/>
            </a:lvl5pPr>
            <a:lvl6pPr marL="2264625" indent="0">
              <a:buNone/>
              <a:defRPr sz="2000"/>
            </a:lvl6pPr>
            <a:lvl7pPr marL="2717539" indent="0">
              <a:buNone/>
              <a:defRPr sz="2000"/>
            </a:lvl7pPr>
            <a:lvl8pPr marL="3170471" indent="0">
              <a:buNone/>
              <a:defRPr sz="2000"/>
            </a:lvl8pPr>
            <a:lvl9pPr marL="3623396"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2930" indent="0">
              <a:buNone/>
              <a:defRPr sz="1200"/>
            </a:lvl2pPr>
            <a:lvl3pPr marL="905849" indent="0">
              <a:buNone/>
              <a:defRPr sz="1000"/>
            </a:lvl3pPr>
            <a:lvl4pPr marL="1358773" indent="0">
              <a:buNone/>
              <a:defRPr sz="900"/>
            </a:lvl4pPr>
            <a:lvl5pPr marL="1811698" indent="0">
              <a:buNone/>
              <a:defRPr sz="900"/>
            </a:lvl5pPr>
            <a:lvl6pPr marL="2264625" indent="0">
              <a:buNone/>
              <a:defRPr sz="900"/>
            </a:lvl6pPr>
            <a:lvl7pPr marL="2717539" indent="0">
              <a:buNone/>
              <a:defRPr sz="900"/>
            </a:lvl7pPr>
            <a:lvl8pPr marL="3170471" indent="0">
              <a:buNone/>
              <a:defRPr sz="900"/>
            </a:lvl8pPr>
            <a:lvl9pPr marL="362339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6083FA-FBB6-4AED-A6D5-93B39996A198}" type="datetimeFigureOut">
              <a:rPr lang="en-US" smtClean="0">
                <a:solidFill>
                  <a:prstClr val="black">
                    <a:tint val="75000"/>
                  </a:prstClr>
                </a:solidFill>
              </a:rPr>
              <a:pPr/>
              <a:t>4/25/2015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F7BD26-B94E-4EA4-B448-F1669865A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68228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6083FA-FBB6-4AED-A6D5-93B39996A198}"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F7BD26-B94E-4EA4-B448-F1669865A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01494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7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6083FA-FBB6-4AED-A6D5-93B39996A198}"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F7BD26-B94E-4EA4-B448-F1669865A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1754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solidFill>
                <a:prstClr val="black">
                  <a:tint val="75000"/>
                </a:prstClr>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2C1EFC5F-8ACC-4A87-9055-9EC28280C33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38677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solidFill>
                <a:prstClr val="black">
                  <a:tint val="75000"/>
                </a:prstClr>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4C7249D1-21EC-4639-BC9C-397A237D545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8618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5258" indent="0" algn="ctr">
              <a:buNone/>
              <a:defRPr>
                <a:solidFill>
                  <a:schemeClr val="tx1">
                    <a:tint val="75000"/>
                  </a:schemeClr>
                </a:solidFill>
              </a:defRPr>
            </a:lvl2pPr>
            <a:lvl3pPr marL="910522" indent="0" algn="ctr">
              <a:buNone/>
              <a:defRPr>
                <a:solidFill>
                  <a:schemeClr val="tx1">
                    <a:tint val="75000"/>
                  </a:schemeClr>
                </a:solidFill>
              </a:defRPr>
            </a:lvl3pPr>
            <a:lvl4pPr marL="1365786" indent="0" algn="ctr">
              <a:buNone/>
              <a:defRPr>
                <a:solidFill>
                  <a:schemeClr val="tx1">
                    <a:tint val="75000"/>
                  </a:schemeClr>
                </a:solidFill>
              </a:defRPr>
            </a:lvl4pPr>
            <a:lvl5pPr marL="1821043" indent="0" algn="ctr">
              <a:buNone/>
              <a:defRPr>
                <a:solidFill>
                  <a:schemeClr val="tx1">
                    <a:tint val="75000"/>
                  </a:schemeClr>
                </a:solidFill>
              </a:defRPr>
            </a:lvl5pPr>
            <a:lvl6pPr marL="2276307" indent="0" algn="ctr">
              <a:buNone/>
              <a:defRPr>
                <a:solidFill>
                  <a:schemeClr val="tx1">
                    <a:tint val="75000"/>
                  </a:schemeClr>
                </a:solidFill>
              </a:defRPr>
            </a:lvl6pPr>
            <a:lvl7pPr marL="2731567" indent="0" algn="ctr">
              <a:buNone/>
              <a:defRPr>
                <a:solidFill>
                  <a:schemeClr val="tx1">
                    <a:tint val="75000"/>
                  </a:schemeClr>
                </a:solidFill>
              </a:defRPr>
            </a:lvl7pPr>
            <a:lvl8pPr marL="3186817" indent="0" algn="ctr">
              <a:buNone/>
              <a:defRPr>
                <a:solidFill>
                  <a:schemeClr val="tx1">
                    <a:tint val="75000"/>
                  </a:schemeClr>
                </a:solidFill>
              </a:defRPr>
            </a:lvl8pPr>
            <a:lvl9pPr marL="364208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2972C4-8B01-4393-96D6-D215B0ABB06B}"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3C81F-EFC5-4C89-9775-1576FB66A6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0294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2972C4-8B01-4393-96D6-D215B0ABB06B}"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3C81F-EFC5-4C89-9775-1576FB66A6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73808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5258" indent="0">
              <a:buNone/>
              <a:defRPr sz="1800">
                <a:solidFill>
                  <a:schemeClr val="tx1">
                    <a:tint val="75000"/>
                  </a:schemeClr>
                </a:solidFill>
              </a:defRPr>
            </a:lvl2pPr>
            <a:lvl3pPr marL="910522" indent="0">
              <a:buNone/>
              <a:defRPr sz="1600">
                <a:solidFill>
                  <a:schemeClr val="tx1">
                    <a:tint val="75000"/>
                  </a:schemeClr>
                </a:solidFill>
              </a:defRPr>
            </a:lvl3pPr>
            <a:lvl4pPr marL="1365786" indent="0">
              <a:buNone/>
              <a:defRPr sz="1400">
                <a:solidFill>
                  <a:schemeClr val="tx1">
                    <a:tint val="75000"/>
                  </a:schemeClr>
                </a:solidFill>
              </a:defRPr>
            </a:lvl4pPr>
            <a:lvl5pPr marL="1821043" indent="0">
              <a:buNone/>
              <a:defRPr sz="1400">
                <a:solidFill>
                  <a:schemeClr val="tx1">
                    <a:tint val="75000"/>
                  </a:schemeClr>
                </a:solidFill>
              </a:defRPr>
            </a:lvl5pPr>
            <a:lvl6pPr marL="2276307" indent="0">
              <a:buNone/>
              <a:defRPr sz="1400">
                <a:solidFill>
                  <a:schemeClr val="tx1">
                    <a:tint val="75000"/>
                  </a:schemeClr>
                </a:solidFill>
              </a:defRPr>
            </a:lvl6pPr>
            <a:lvl7pPr marL="2731567" indent="0">
              <a:buNone/>
              <a:defRPr sz="1400">
                <a:solidFill>
                  <a:schemeClr val="tx1">
                    <a:tint val="75000"/>
                  </a:schemeClr>
                </a:solidFill>
              </a:defRPr>
            </a:lvl7pPr>
            <a:lvl8pPr marL="3186817" indent="0">
              <a:buNone/>
              <a:defRPr sz="1400">
                <a:solidFill>
                  <a:schemeClr val="tx1">
                    <a:tint val="75000"/>
                  </a:schemeClr>
                </a:solidFill>
              </a:defRPr>
            </a:lvl8pPr>
            <a:lvl9pPr marL="364208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2972C4-8B01-4393-96D6-D215B0ABB06B}"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3C81F-EFC5-4C89-9775-1576FB66A6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25117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2972C4-8B01-4393-96D6-D215B0ABB06B}" type="datetimeFigureOut">
              <a:rPr lang="en-US" smtClean="0">
                <a:solidFill>
                  <a:prstClr val="black">
                    <a:tint val="75000"/>
                  </a:prstClr>
                </a:solidFill>
              </a:rPr>
              <a:pPr/>
              <a:t>4/25/2015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3C81F-EFC5-4C89-9775-1576FB66A6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48613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5258" indent="0">
              <a:buNone/>
              <a:defRPr sz="2000" b="1"/>
            </a:lvl2pPr>
            <a:lvl3pPr marL="910522" indent="0">
              <a:buNone/>
              <a:defRPr sz="1800" b="1"/>
            </a:lvl3pPr>
            <a:lvl4pPr marL="1365786" indent="0">
              <a:buNone/>
              <a:defRPr sz="1600" b="1"/>
            </a:lvl4pPr>
            <a:lvl5pPr marL="1821043" indent="0">
              <a:buNone/>
              <a:defRPr sz="1600" b="1"/>
            </a:lvl5pPr>
            <a:lvl6pPr marL="2276307" indent="0">
              <a:buNone/>
              <a:defRPr sz="1600" b="1"/>
            </a:lvl6pPr>
            <a:lvl7pPr marL="2731567" indent="0">
              <a:buNone/>
              <a:defRPr sz="1600" b="1"/>
            </a:lvl7pPr>
            <a:lvl8pPr marL="3186817" indent="0">
              <a:buNone/>
              <a:defRPr sz="1600" b="1"/>
            </a:lvl8pPr>
            <a:lvl9pPr marL="364208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5258" indent="0">
              <a:buNone/>
              <a:defRPr sz="2000" b="1"/>
            </a:lvl2pPr>
            <a:lvl3pPr marL="910522" indent="0">
              <a:buNone/>
              <a:defRPr sz="1800" b="1"/>
            </a:lvl3pPr>
            <a:lvl4pPr marL="1365786" indent="0">
              <a:buNone/>
              <a:defRPr sz="1600" b="1"/>
            </a:lvl4pPr>
            <a:lvl5pPr marL="1821043" indent="0">
              <a:buNone/>
              <a:defRPr sz="1600" b="1"/>
            </a:lvl5pPr>
            <a:lvl6pPr marL="2276307" indent="0">
              <a:buNone/>
              <a:defRPr sz="1600" b="1"/>
            </a:lvl6pPr>
            <a:lvl7pPr marL="2731567" indent="0">
              <a:buNone/>
              <a:defRPr sz="1600" b="1"/>
            </a:lvl7pPr>
            <a:lvl8pPr marL="3186817" indent="0">
              <a:buNone/>
              <a:defRPr sz="1600" b="1"/>
            </a:lvl8pPr>
            <a:lvl9pPr marL="364208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2972C4-8B01-4393-96D6-D215B0ABB06B}" type="datetimeFigureOut">
              <a:rPr lang="en-US" smtClean="0">
                <a:solidFill>
                  <a:prstClr val="black">
                    <a:tint val="75000"/>
                  </a:prstClr>
                </a:solidFill>
              </a:rPr>
              <a:pPr/>
              <a:t>4/25/2015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03C81F-EFC5-4C89-9775-1576FB66A6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2210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5258" indent="0">
              <a:buNone/>
              <a:defRPr sz="1800">
                <a:solidFill>
                  <a:schemeClr val="tx1">
                    <a:tint val="75000"/>
                  </a:schemeClr>
                </a:solidFill>
              </a:defRPr>
            </a:lvl2pPr>
            <a:lvl3pPr marL="910522" indent="0">
              <a:buNone/>
              <a:defRPr sz="1600">
                <a:solidFill>
                  <a:schemeClr val="tx1">
                    <a:tint val="75000"/>
                  </a:schemeClr>
                </a:solidFill>
              </a:defRPr>
            </a:lvl3pPr>
            <a:lvl4pPr marL="1365786" indent="0">
              <a:buNone/>
              <a:defRPr sz="1400">
                <a:solidFill>
                  <a:schemeClr val="tx1">
                    <a:tint val="75000"/>
                  </a:schemeClr>
                </a:solidFill>
              </a:defRPr>
            </a:lvl4pPr>
            <a:lvl5pPr marL="1821043" indent="0">
              <a:buNone/>
              <a:defRPr sz="1400">
                <a:solidFill>
                  <a:schemeClr val="tx1">
                    <a:tint val="75000"/>
                  </a:schemeClr>
                </a:solidFill>
              </a:defRPr>
            </a:lvl5pPr>
            <a:lvl6pPr marL="2276307" indent="0">
              <a:buNone/>
              <a:defRPr sz="1400">
                <a:solidFill>
                  <a:schemeClr val="tx1">
                    <a:tint val="75000"/>
                  </a:schemeClr>
                </a:solidFill>
              </a:defRPr>
            </a:lvl6pPr>
            <a:lvl7pPr marL="2731567" indent="0">
              <a:buNone/>
              <a:defRPr sz="1400">
                <a:solidFill>
                  <a:schemeClr val="tx1">
                    <a:tint val="75000"/>
                  </a:schemeClr>
                </a:solidFill>
              </a:defRPr>
            </a:lvl7pPr>
            <a:lvl8pPr marL="3186817" indent="0">
              <a:buNone/>
              <a:defRPr sz="1400">
                <a:solidFill>
                  <a:schemeClr val="tx1">
                    <a:tint val="75000"/>
                  </a:schemeClr>
                </a:solidFill>
              </a:defRPr>
            </a:lvl8pPr>
            <a:lvl9pPr marL="364208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9CCBB8-8A11-4A2A-8C50-396E7FEDBB22}" type="datetimeFigureOut">
              <a:rPr lang="en-US" smtClean="0"/>
              <a:t>4/25/2015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7C6E39-7F70-4883-9E0C-15E0C29C1FF3}" type="slidenum">
              <a:rPr lang="en-US" smtClean="0"/>
              <a:t>‹#›</a:t>
            </a:fld>
            <a:endParaRPr lang="en-US"/>
          </a:p>
        </p:txBody>
      </p:sp>
    </p:spTree>
    <p:extLst>
      <p:ext uri="{BB962C8B-B14F-4D97-AF65-F5344CB8AC3E}">
        <p14:creationId xmlns:p14="http://schemas.microsoft.com/office/powerpoint/2010/main" val="42367035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2972C4-8B01-4393-96D6-D215B0ABB06B}" type="datetimeFigureOut">
              <a:rPr lang="en-US" smtClean="0">
                <a:solidFill>
                  <a:prstClr val="black">
                    <a:tint val="75000"/>
                  </a:prstClr>
                </a:solidFill>
              </a:rPr>
              <a:pPr/>
              <a:t>4/25/2015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03C81F-EFC5-4C89-9775-1576FB66A6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2415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2972C4-8B01-4393-96D6-D215B0ABB06B}" type="datetimeFigureOut">
              <a:rPr lang="en-US" smtClean="0">
                <a:solidFill>
                  <a:prstClr val="black">
                    <a:tint val="75000"/>
                  </a:prstClr>
                </a:solidFill>
              </a:rPr>
              <a:pPr/>
              <a:t>4/25/2015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03C81F-EFC5-4C89-9775-1576FB66A6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63885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9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5258" indent="0">
              <a:buNone/>
              <a:defRPr sz="1200"/>
            </a:lvl2pPr>
            <a:lvl3pPr marL="910522" indent="0">
              <a:buNone/>
              <a:defRPr sz="1000"/>
            </a:lvl3pPr>
            <a:lvl4pPr marL="1365786" indent="0">
              <a:buNone/>
              <a:defRPr sz="900"/>
            </a:lvl4pPr>
            <a:lvl5pPr marL="1821043" indent="0">
              <a:buNone/>
              <a:defRPr sz="900"/>
            </a:lvl5pPr>
            <a:lvl6pPr marL="2276307" indent="0">
              <a:buNone/>
              <a:defRPr sz="900"/>
            </a:lvl6pPr>
            <a:lvl7pPr marL="2731567" indent="0">
              <a:buNone/>
              <a:defRPr sz="900"/>
            </a:lvl7pPr>
            <a:lvl8pPr marL="3186817" indent="0">
              <a:buNone/>
              <a:defRPr sz="900"/>
            </a:lvl8pPr>
            <a:lvl9pPr marL="364208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2972C4-8B01-4393-96D6-D215B0ABB06B}" type="datetimeFigureOut">
              <a:rPr lang="en-US" smtClean="0">
                <a:solidFill>
                  <a:prstClr val="black">
                    <a:tint val="75000"/>
                  </a:prstClr>
                </a:solidFill>
              </a:rPr>
              <a:pPr/>
              <a:t>4/25/2015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3C81F-EFC5-4C89-9775-1576FB66A6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73763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258" indent="0">
              <a:buNone/>
              <a:defRPr sz="2800"/>
            </a:lvl2pPr>
            <a:lvl3pPr marL="910522" indent="0">
              <a:buNone/>
              <a:defRPr sz="2400"/>
            </a:lvl3pPr>
            <a:lvl4pPr marL="1365786" indent="0">
              <a:buNone/>
              <a:defRPr sz="2000"/>
            </a:lvl4pPr>
            <a:lvl5pPr marL="1821043" indent="0">
              <a:buNone/>
              <a:defRPr sz="2000"/>
            </a:lvl5pPr>
            <a:lvl6pPr marL="2276307" indent="0">
              <a:buNone/>
              <a:defRPr sz="2000"/>
            </a:lvl6pPr>
            <a:lvl7pPr marL="2731567" indent="0">
              <a:buNone/>
              <a:defRPr sz="2000"/>
            </a:lvl7pPr>
            <a:lvl8pPr marL="3186817" indent="0">
              <a:buNone/>
              <a:defRPr sz="2000"/>
            </a:lvl8pPr>
            <a:lvl9pPr marL="3642084"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258" indent="0">
              <a:buNone/>
              <a:defRPr sz="1200"/>
            </a:lvl2pPr>
            <a:lvl3pPr marL="910522" indent="0">
              <a:buNone/>
              <a:defRPr sz="1000"/>
            </a:lvl3pPr>
            <a:lvl4pPr marL="1365786" indent="0">
              <a:buNone/>
              <a:defRPr sz="900"/>
            </a:lvl4pPr>
            <a:lvl5pPr marL="1821043" indent="0">
              <a:buNone/>
              <a:defRPr sz="900"/>
            </a:lvl5pPr>
            <a:lvl6pPr marL="2276307" indent="0">
              <a:buNone/>
              <a:defRPr sz="900"/>
            </a:lvl6pPr>
            <a:lvl7pPr marL="2731567" indent="0">
              <a:buNone/>
              <a:defRPr sz="900"/>
            </a:lvl7pPr>
            <a:lvl8pPr marL="3186817" indent="0">
              <a:buNone/>
              <a:defRPr sz="900"/>
            </a:lvl8pPr>
            <a:lvl9pPr marL="364208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2972C4-8B01-4393-96D6-D215B0ABB06B}" type="datetimeFigureOut">
              <a:rPr lang="en-US" smtClean="0">
                <a:solidFill>
                  <a:prstClr val="black">
                    <a:tint val="75000"/>
                  </a:prstClr>
                </a:solidFill>
              </a:rPr>
              <a:pPr/>
              <a:t>4/25/2015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3C81F-EFC5-4C89-9775-1576FB66A6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20751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2972C4-8B01-4393-96D6-D215B0ABB06B}"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3C81F-EFC5-4C89-9775-1576FB66A6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95293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7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2972C4-8B01-4393-96D6-D215B0ABB06B}"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3C81F-EFC5-4C89-9775-1576FB66A6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97664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729059-A3B1-4B8E-91EC-B9862A60256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967544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5258" indent="0" algn="ctr">
              <a:buNone/>
              <a:defRPr>
                <a:solidFill>
                  <a:schemeClr val="tx1">
                    <a:tint val="75000"/>
                  </a:schemeClr>
                </a:solidFill>
              </a:defRPr>
            </a:lvl2pPr>
            <a:lvl3pPr marL="910522" indent="0" algn="ctr">
              <a:buNone/>
              <a:defRPr>
                <a:solidFill>
                  <a:schemeClr val="tx1">
                    <a:tint val="75000"/>
                  </a:schemeClr>
                </a:solidFill>
              </a:defRPr>
            </a:lvl3pPr>
            <a:lvl4pPr marL="1365786" indent="0" algn="ctr">
              <a:buNone/>
              <a:defRPr>
                <a:solidFill>
                  <a:schemeClr val="tx1">
                    <a:tint val="75000"/>
                  </a:schemeClr>
                </a:solidFill>
              </a:defRPr>
            </a:lvl4pPr>
            <a:lvl5pPr marL="1821043" indent="0" algn="ctr">
              <a:buNone/>
              <a:defRPr>
                <a:solidFill>
                  <a:schemeClr val="tx1">
                    <a:tint val="75000"/>
                  </a:schemeClr>
                </a:solidFill>
              </a:defRPr>
            </a:lvl5pPr>
            <a:lvl6pPr marL="2276307" indent="0" algn="ctr">
              <a:buNone/>
              <a:defRPr>
                <a:solidFill>
                  <a:schemeClr val="tx1">
                    <a:tint val="75000"/>
                  </a:schemeClr>
                </a:solidFill>
              </a:defRPr>
            </a:lvl6pPr>
            <a:lvl7pPr marL="2731567" indent="0" algn="ctr">
              <a:buNone/>
              <a:defRPr>
                <a:solidFill>
                  <a:schemeClr val="tx1">
                    <a:tint val="75000"/>
                  </a:schemeClr>
                </a:solidFill>
              </a:defRPr>
            </a:lvl7pPr>
            <a:lvl8pPr marL="3186817" indent="0" algn="ctr">
              <a:buNone/>
              <a:defRPr>
                <a:solidFill>
                  <a:schemeClr val="tx1">
                    <a:tint val="75000"/>
                  </a:schemeClr>
                </a:solidFill>
              </a:defRPr>
            </a:lvl8pPr>
            <a:lvl9pPr marL="364208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4BB360B-7B98-4032-A9D7-598B8E25832F}"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6EE988-BF0A-4ABA-895A-199203487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95831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BB360B-7B98-4032-A9D7-598B8E25832F}"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6EE988-BF0A-4ABA-895A-199203487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9351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5258" indent="0">
              <a:buNone/>
              <a:defRPr sz="1800">
                <a:solidFill>
                  <a:schemeClr val="tx1">
                    <a:tint val="75000"/>
                  </a:schemeClr>
                </a:solidFill>
              </a:defRPr>
            </a:lvl2pPr>
            <a:lvl3pPr marL="910522" indent="0">
              <a:buNone/>
              <a:defRPr sz="1600">
                <a:solidFill>
                  <a:schemeClr val="tx1">
                    <a:tint val="75000"/>
                  </a:schemeClr>
                </a:solidFill>
              </a:defRPr>
            </a:lvl3pPr>
            <a:lvl4pPr marL="1365786" indent="0">
              <a:buNone/>
              <a:defRPr sz="1400">
                <a:solidFill>
                  <a:schemeClr val="tx1">
                    <a:tint val="75000"/>
                  </a:schemeClr>
                </a:solidFill>
              </a:defRPr>
            </a:lvl4pPr>
            <a:lvl5pPr marL="1821043" indent="0">
              <a:buNone/>
              <a:defRPr sz="1400">
                <a:solidFill>
                  <a:schemeClr val="tx1">
                    <a:tint val="75000"/>
                  </a:schemeClr>
                </a:solidFill>
              </a:defRPr>
            </a:lvl5pPr>
            <a:lvl6pPr marL="2276307" indent="0">
              <a:buNone/>
              <a:defRPr sz="1400">
                <a:solidFill>
                  <a:schemeClr val="tx1">
                    <a:tint val="75000"/>
                  </a:schemeClr>
                </a:solidFill>
              </a:defRPr>
            </a:lvl6pPr>
            <a:lvl7pPr marL="2731567" indent="0">
              <a:buNone/>
              <a:defRPr sz="1400">
                <a:solidFill>
                  <a:schemeClr val="tx1">
                    <a:tint val="75000"/>
                  </a:schemeClr>
                </a:solidFill>
              </a:defRPr>
            </a:lvl7pPr>
            <a:lvl8pPr marL="3186817" indent="0">
              <a:buNone/>
              <a:defRPr sz="1400">
                <a:solidFill>
                  <a:schemeClr val="tx1">
                    <a:tint val="75000"/>
                  </a:schemeClr>
                </a:solidFill>
              </a:defRPr>
            </a:lvl8pPr>
            <a:lvl9pPr marL="364208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BB360B-7B98-4032-A9D7-598B8E25832F}"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6EE988-BF0A-4ABA-895A-199203487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769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9CCBB8-8A11-4A2A-8C50-396E7FEDBB22}" type="datetimeFigureOut">
              <a:rPr lang="en-US" smtClean="0"/>
              <a:t>4/25/2015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7C6E39-7F70-4883-9E0C-15E0C29C1FF3}" type="slidenum">
              <a:rPr lang="en-US" smtClean="0"/>
              <a:t>‹#›</a:t>
            </a:fld>
            <a:endParaRPr lang="en-US"/>
          </a:p>
        </p:txBody>
      </p:sp>
    </p:spTree>
    <p:extLst>
      <p:ext uri="{BB962C8B-B14F-4D97-AF65-F5344CB8AC3E}">
        <p14:creationId xmlns:p14="http://schemas.microsoft.com/office/powerpoint/2010/main" val="36985881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4BB360B-7B98-4032-A9D7-598B8E25832F}" type="datetimeFigureOut">
              <a:rPr lang="en-US" smtClean="0">
                <a:solidFill>
                  <a:prstClr val="black">
                    <a:tint val="75000"/>
                  </a:prstClr>
                </a:solidFill>
              </a:rPr>
              <a:pPr/>
              <a:t>4/25/2015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6EE988-BF0A-4ABA-895A-199203487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52568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5258" indent="0">
              <a:buNone/>
              <a:defRPr sz="2000" b="1"/>
            </a:lvl2pPr>
            <a:lvl3pPr marL="910522" indent="0">
              <a:buNone/>
              <a:defRPr sz="1800" b="1"/>
            </a:lvl3pPr>
            <a:lvl4pPr marL="1365786" indent="0">
              <a:buNone/>
              <a:defRPr sz="1600" b="1"/>
            </a:lvl4pPr>
            <a:lvl5pPr marL="1821043" indent="0">
              <a:buNone/>
              <a:defRPr sz="1600" b="1"/>
            </a:lvl5pPr>
            <a:lvl6pPr marL="2276307" indent="0">
              <a:buNone/>
              <a:defRPr sz="1600" b="1"/>
            </a:lvl6pPr>
            <a:lvl7pPr marL="2731567" indent="0">
              <a:buNone/>
              <a:defRPr sz="1600" b="1"/>
            </a:lvl7pPr>
            <a:lvl8pPr marL="3186817" indent="0">
              <a:buNone/>
              <a:defRPr sz="1600" b="1"/>
            </a:lvl8pPr>
            <a:lvl9pPr marL="364208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5258" indent="0">
              <a:buNone/>
              <a:defRPr sz="2000" b="1"/>
            </a:lvl2pPr>
            <a:lvl3pPr marL="910522" indent="0">
              <a:buNone/>
              <a:defRPr sz="1800" b="1"/>
            </a:lvl3pPr>
            <a:lvl4pPr marL="1365786" indent="0">
              <a:buNone/>
              <a:defRPr sz="1600" b="1"/>
            </a:lvl4pPr>
            <a:lvl5pPr marL="1821043" indent="0">
              <a:buNone/>
              <a:defRPr sz="1600" b="1"/>
            </a:lvl5pPr>
            <a:lvl6pPr marL="2276307" indent="0">
              <a:buNone/>
              <a:defRPr sz="1600" b="1"/>
            </a:lvl6pPr>
            <a:lvl7pPr marL="2731567" indent="0">
              <a:buNone/>
              <a:defRPr sz="1600" b="1"/>
            </a:lvl7pPr>
            <a:lvl8pPr marL="3186817" indent="0">
              <a:buNone/>
              <a:defRPr sz="1600" b="1"/>
            </a:lvl8pPr>
            <a:lvl9pPr marL="364208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BB360B-7B98-4032-A9D7-598B8E25832F}" type="datetimeFigureOut">
              <a:rPr lang="en-US" smtClean="0">
                <a:solidFill>
                  <a:prstClr val="black">
                    <a:tint val="75000"/>
                  </a:prstClr>
                </a:solidFill>
              </a:rPr>
              <a:pPr/>
              <a:t>4/25/2015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06EE988-BF0A-4ABA-895A-199203487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7849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BB360B-7B98-4032-A9D7-598B8E25832F}" type="datetimeFigureOut">
              <a:rPr lang="en-US" smtClean="0">
                <a:solidFill>
                  <a:prstClr val="black">
                    <a:tint val="75000"/>
                  </a:prstClr>
                </a:solidFill>
              </a:rPr>
              <a:pPr/>
              <a:t>4/25/2015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6EE988-BF0A-4ABA-895A-199203487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69385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BB360B-7B98-4032-A9D7-598B8E25832F}" type="datetimeFigureOut">
              <a:rPr lang="en-US" smtClean="0">
                <a:solidFill>
                  <a:prstClr val="black">
                    <a:tint val="75000"/>
                  </a:prstClr>
                </a:solidFill>
              </a:rPr>
              <a:pPr/>
              <a:t>4/25/2015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06EE988-BF0A-4ABA-895A-199203487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07285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9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5258" indent="0">
              <a:buNone/>
              <a:defRPr sz="1200"/>
            </a:lvl2pPr>
            <a:lvl3pPr marL="910522" indent="0">
              <a:buNone/>
              <a:defRPr sz="1000"/>
            </a:lvl3pPr>
            <a:lvl4pPr marL="1365786" indent="0">
              <a:buNone/>
              <a:defRPr sz="900"/>
            </a:lvl4pPr>
            <a:lvl5pPr marL="1821043" indent="0">
              <a:buNone/>
              <a:defRPr sz="900"/>
            </a:lvl5pPr>
            <a:lvl6pPr marL="2276307" indent="0">
              <a:buNone/>
              <a:defRPr sz="900"/>
            </a:lvl6pPr>
            <a:lvl7pPr marL="2731567" indent="0">
              <a:buNone/>
              <a:defRPr sz="900"/>
            </a:lvl7pPr>
            <a:lvl8pPr marL="3186817" indent="0">
              <a:buNone/>
              <a:defRPr sz="900"/>
            </a:lvl8pPr>
            <a:lvl9pPr marL="364208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BB360B-7B98-4032-A9D7-598B8E25832F}" type="datetimeFigureOut">
              <a:rPr lang="en-US" smtClean="0">
                <a:solidFill>
                  <a:prstClr val="black">
                    <a:tint val="75000"/>
                  </a:prstClr>
                </a:solidFill>
              </a:rPr>
              <a:pPr/>
              <a:t>4/25/2015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6EE988-BF0A-4ABA-895A-199203487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60358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258" indent="0">
              <a:buNone/>
              <a:defRPr sz="2800"/>
            </a:lvl2pPr>
            <a:lvl3pPr marL="910522" indent="0">
              <a:buNone/>
              <a:defRPr sz="2400"/>
            </a:lvl3pPr>
            <a:lvl4pPr marL="1365786" indent="0">
              <a:buNone/>
              <a:defRPr sz="2000"/>
            </a:lvl4pPr>
            <a:lvl5pPr marL="1821043" indent="0">
              <a:buNone/>
              <a:defRPr sz="2000"/>
            </a:lvl5pPr>
            <a:lvl6pPr marL="2276307" indent="0">
              <a:buNone/>
              <a:defRPr sz="2000"/>
            </a:lvl6pPr>
            <a:lvl7pPr marL="2731567" indent="0">
              <a:buNone/>
              <a:defRPr sz="2000"/>
            </a:lvl7pPr>
            <a:lvl8pPr marL="3186817" indent="0">
              <a:buNone/>
              <a:defRPr sz="2000"/>
            </a:lvl8pPr>
            <a:lvl9pPr marL="3642084"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258" indent="0">
              <a:buNone/>
              <a:defRPr sz="1200"/>
            </a:lvl2pPr>
            <a:lvl3pPr marL="910522" indent="0">
              <a:buNone/>
              <a:defRPr sz="1000"/>
            </a:lvl3pPr>
            <a:lvl4pPr marL="1365786" indent="0">
              <a:buNone/>
              <a:defRPr sz="900"/>
            </a:lvl4pPr>
            <a:lvl5pPr marL="1821043" indent="0">
              <a:buNone/>
              <a:defRPr sz="900"/>
            </a:lvl5pPr>
            <a:lvl6pPr marL="2276307" indent="0">
              <a:buNone/>
              <a:defRPr sz="900"/>
            </a:lvl6pPr>
            <a:lvl7pPr marL="2731567" indent="0">
              <a:buNone/>
              <a:defRPr sz="900"/>
            </a:lvl7pPr>
            <a:lvl8pPr marL="3186817" indent="0">
              <a:buNone/>
              <a:defRPr sz="900"/>
            </a:lvl8pPr>
            <a:lvl9pPr marL="364208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BB360B-7B98-4032-A9D7-598B8E25832F}" type="datetimeFigureOut">
              <a:rPr lang="en-US" smtClean="0">
                <a:solidFill>
                  <a:prstClr val="black">
                    <a:tint val="75000"/>
                  </a:prstClr>
                </a:solidFill>
              </a:rPr>
              <a:pPr/>
              <a:t>4/25/2015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6EE988-BF0A-4ABA-895A-199203487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43964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BB360B-7B98-4032-A9D7-598B8E25832F}"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6EE988-BF0A-4ABA-895A-199203487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61834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7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BB360B-7B98-4032-A9D7-598B8E25832F}"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6EE988-BF0A-4ABA-895A-199203487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33952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5258" indent="0" algn="ctr">
              <a:buNone/>
              <a:defRPr/>
            </a:lvl2pPr>
            <a:lvl3pPr marL="910522" indent="0" algn="ctr">
              <a:buNone/>
              <a:defRPr/>
            </a:lvl3pPr>
            <a:lvl4pPr marL="1365786" indent="0" algn="ctr">
              <a:buNone/>
              <a:defRPr/>
            </a:lvl4pPr>
            <a:lvl5pPr marL="1821043" indent="0" algn="ctr">
              <a:buNone/>
              <a:defRPr/>
            </a:lvl5pPr>
            <a:lvl6pPr marL="2276307" indent="0" algn="ctr">
              <a:buNone/>
              <a:defRPr/>
            </a:lvl6pPr>
            <a:lvl7pPr marL="2731567" indent="0" algn="ctr">
              <a:buNone/>
              <a:defRPr/>
            </a:lvl7pPr>
            <a:lvl8pPr marL="3186817" indent="0" algn="ctr">
              <a:buNone/>
              <a:defRPr/>
            </a:lvl8pPr>
            <a:lvl9pPr marL="3642084"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AC2E1D5-EA35-48CC-8E21-47DF64C394D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93190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19CC4B7-7A00-449F-BC48-071084515A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9014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5258" indent="0">
              <a:buNone/>
              <a:defRPr sz="2000" b="1"/>
            </a:lvl2pPr>
            <a:lvl3pPr marL="910522" indent="0">
              <a:buNone/>
              <a:defRPr sz="1800" b="1"/>
            </a:lvl3pPr>
            <a:lvl4pPr marL="1365786" indent="0">
              <a:buNone/>
              <a:defRPr sz="1600" b="1"/>
            </a:lvl4pPr>
            <a:lvl5pPr marL="1821043" indent="0">
              <a:buNone/>
              <a:defRPr sz="1600" b="1"/>
            </a:lvl5pPr>
            <a:lvl6pPr marL="2276307" indent="0">
              <a:buNone/>
              <a:defRPr sz="1600" b="1"/>
            </a:lvl6pPr>
            <a:lvl7pPr marL="2731567" indent="0">
              <a:buNone/>
              <a:defRPr sz="1600" b="1"/>
            </a:lvl7pPr>
            <a:lvl8pPr marL="3186817" indent="0">
              <a:buNone/>
              <a:defRPr sz="1600" b="1"/>
            </a:lvl8pPr>
            <a:lvl9pPr marL="364208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5258" indent="0">
              <a:buNone/>
              <a:defRPr sz="2000" b="1"/>
            </a:lvl2pPr>
            <a:lvl3pPr marL="910522" indent="0">
              <a:buNone/>
              <a:defRPr sz="1800" b="1"/>
            </a:lvl3pPr>
            <a:lvl4pPr marL="1365786" indent="0">
              <a:buNone/>
              <a:defRPr sz="1600" b="1"/>
            </a:lvl4pPr>
            <a:lvl5pPr marL="1821043" indent="0">
              <a:buNone/>
              <a:defRPr sz="1600" b="1"/>
            </a:lvl5pPr>
            <a:lvl6pPr marL="2276307" indent="0">
              <a:buNone/>
              <a:defRPr sz="1600" b="1"/>
            </a:lvl6pPr>
            <a:lvl7pPr marL="2731567" indent="0">
              <a:buNone/>
              <a:defRPr sz="1600" b="1"/>
            </a:lvl7pPr>
            <a:lvl8pPr marL="3186817" indent="0">
              <a:buNone/>
              <a:defRPr sz="1600" b="1"/>
            </a:lvl8pPr>
            <a:lvl9pPr marL="364208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9CCBB8-8A11-4A2A-8C50-396E7FEDBB22}" type="datetimeFigureOut">
              <a:rPr lang="en-US" smtClean="0"/>
              <a:t>4/25/2015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7C6E39-7F70-4883-9E0C-15E0C29C1FF3}" type="slidenum">
              <a:rPr lang="en-US" smtClean="0"/>
              <a:t>‹#›</a:t>
            </a:fld>
            <a:endParaRPr lang="en-US"/>
          </a:p>
        </p:txBody>
      </p:sp>
    </p:spTree>
    <p:extLst>
      <p:ext uri="{BB962C8B-B14F-4D97-AF65-F5344CB8AC3E}">
        <p14:creationId xmlns:p14="http://schemas.microsoft.com/office/powerpoint/2010/main" val="16656017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5258" indent="0">
              <a:buNone/>
              <a:defRPr sz="1800"/>
            </a:lvl2pPr>
            <a:lvl3pPr marL="910522" indent="0">
              <a:buNone/>
              <a:defRPr sz="1600"/>
            </a:lvl3pPr>
            <a:lvl4pPr marL="1365786" indent="0">
              <a:buNone/>
              <a:defRPr sz="1400"/>
            </a:lvl4pPr>
            <a:lvl5pPr marL="1821043" indent="0">
              <a:buNone/>
              <a:defRPr sz="1400"/>
            </a:lvl5pPr>
            <a:lvl6pPr marL="2276307" indent="0">
              <a:buNone/>
              <a:defRPr sz="1400"/>
            </a:lvl6pPr>
            <a:lvl7pPr marL="2731567" indent="0">
              <a:buNone/>
              <a:defRPr sz="1400"/>
            </a:lvl7pPr>
            <a:lvl8pPr marL="3186817" indent="0">
              <a:buNone/>
              <a:defRPr sz="1400"/>
            </a:lvl8pPr>
            <a:lvl9pPr marL="3642084"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8A80065-8D7E-481A-B9E3-F9A80D91DFC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87431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4EF433-E851-4CC7-93F0-B2E51D68732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19487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5258" indent="0">
              <a:buNone/>
              <a:defRPr sz="2000" b="1"/>
            </a:lvl2pPr>
            <a:lvl3pPr marL="910522" indent="0">
              <a:buNone/>
              <a:defRPr sz="1800" b="1"/>
            </a:lvl3pPr>
            <a:lvl4pPr marL="1365786" indent="0">
              <a:buNone/>
              <a:defRPr sz="1600" b="1"/>
            </a:lvl4pPr>
            <a:lvl5pPr marL="1821043" indent="0">
              <a:buNone/>
              <a:defRPr sz="1600" b="1"/>
            </a:lvl5pPr>
            <a:lvl6pPr marL="2276307" indent="0">
              <a:buNone/>
              <a:defRPr sz="1600" b="1"/>
            </a:lvl6pPr>
            <a:lvl7pPr marL="2731567" indent="0">
              <a:buNone/>
              <a:defRPr sz="1600" b="1"/>
            </a:lvl7pPr>
            <a:lvl8pPr marL="3186817" indent="0">
              <a:buNone/>
              <a:defRPr sz="1600" b="1"/>
            </a:lvl8pPr>
            <a:lvl9pPr marL="364208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5258" indent="0">
              <a:buNone/>
              <a:defRPr sz="2000" b="1"/>
            </a:lvl2pPr>
            <a:lvl3pPr marL="910522" indent="0">
              <a:buNone/>
              <a:defRPr sz="1800" b="1"/>
            </a:lvl3pPr>
            <a:lvl4pPr marL="1365786" indent="0">
              <a:buNone/>
              <a:defRPr sz="1600" b="1"/>
            </a:lvl4pPr>
            <a:lvl5pPr marL="1821043" indent="0">
              <a:buNone/>
              <a:defRPr sz="1600" b="1"/>
            </a:lvl5pPr>
            <a:lvl6pPr marL="2276307" indent="0">
              <a:buNone/>
              <a:defRPr sz="1600" b="1"/>
            </a:lvl6pPr>
            <a:lvl7pPr marL="2731567" indent="0">
              <a:buNone/>
              <a:defRPr sz="1600" b="1"/>
            </a:lvl7pPr>
            <a:lvl8pPr marL="3186817" indent="0">
              <a:buNone/>
              <a:defRPr sz="1600" b="1"/>
            </a:lvl8pPr>
            <a:lvl9pPr marL="364208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6E84FD3-211F-461C-AA5C-54C2F2AEC73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56208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AFF32E5-9CE0-452D-9A04-9FDD0FD9F1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4296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15030F6-1FEC-41A6-9733-BF2FE2DE1B8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78458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9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5258" indent="0">
              <a:buNone/>
              <a:defRPr sz="1200"/>
            </a:lvl2pPr>
            <a:lvl3pPr marL="910522" indent="0">
              <a:buNone/>
              <a:defRPr sz="1000"/>
            </a:lvl3pPr>
            <a:lvl4pPr marL="1365786" indent="0">
              <a:buNone/>
              <a:defRPr sz="900"/>
            </a:lvl4pPr>
            <a:lvl5pPr marL="1821043" indent="0">
              <a:buNone/>
              <a:defRPr sz="900"/>
            </a:lvl5pPr>
            <a:lvl6pPr marL="2276307" indent="0">
              <a:buNone/>
              <a:defRPr sz="900"/>
            </a:lvl6pPr>
            <a:lvl7pPr marL="2731567" indent="0">
              <a:buNone/>
              <a:defRPr sz="900"/>
            </a:lvl7pPr>
            <a:lvl8pPr marL="3186817" indent="0">
              <a:buNone/>
              <a:defRPr sz="900"/>
            </a:lvl8pPr>
            <a:lvl9pPr marL="364208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33786CD-3D20-4E32-9676-9CA298E4FD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64172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258" indent="0">
              <a:buNone/>
              <a:defRPr sz="2800"/>
            </a:lvl2pPr>
            <a:lvl3pPr marL="910522" indent="0">
              <a:buNone/>
              <a:defRPr sz="2400"/>
            </a:lvl3pPr>
            <a:lvl4pPr marL="1365786" indent="0">
              <a:buNone/>
              <a:defRPr sz="2000"/>
            </a:lvl4pPr>
            <a:lvl5pPr marL="1821043" indent="0">
              <a:buNone/>
              <a:defRPr sz="2000"/>
            </a:lvl5pPr>
            <a:lvl6pPr marL="2276307" indent="0">
              <a:buNone/>
              <a:defRPr sz="2000"/>
            </a:lvl6pPr>
            <a:lvl7pPr marL="2731567" indent="0">
              <a:buNone/>
              <a:defRPr sz="2000"/>
            </a:lvl7pPr>
            <a:lvl8pPr marL="3186817" indent="0">
              <a:buNone/>
              <a:defRPr sz="2000"/>
            </a:lvl8pPr>
            <a:lvl9pPr marL="3642084"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258" indent="0">
              <a:buNone/>
              <a:defRPr sz="1200"/>
            </a:lvl2pPr>
            <a:lvl3pPr marL="910522" indent="0">
              <a:buNone/>
              <a:defRPr sz="1000"/>
            </a:lvl3pPr>
            <a:lvl4pPr marL="1365786" indent="0">
              <a:buNone/>
              <a:defRPr sz="900"/>
            </a:lvl4pPr>
            <a:lvl5pPr marL="1821043" indent="0">
              <a:buNone/>
              <a:defRPr sz="900"/>
            </a:lvl5pPr>
            <a:lvl6pPr marL="2276307" indent="0">
              <a:buNone/>
              <a:defRPr sz="900"/>
            </a:lvl6pPr>
            <a:lvl7pPr marL="2731567" indent="0">
              <a:buNone/>
              <a:defRPr sz="900"/>
            </a:lvl7pPr>
            <a:lvl8pPr marL="3186817" indent="0">
              <a:buNone/>
              <a:defRPr sz="900"/>
            </a:lvl8pPr>
            <a:lvl9pPr marL="364208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9E28F45-1F4C-4391-AA77-E7DA3FD47E5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95355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7CE2DC2-3056-4662-83F3-5971D80A75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75592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8121072-D2BA-4A18-85E8-A00E53F833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92954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3222" indent="0" algn="ctr">
              <a:buNone/>
              <a:defRPr/>
            </a:lvl2pPr>
            <a:lvl3pPr marL="826445" indent="0" algn="ctr">
              <a:buNone/>
              <a:defRPr/>
            </a:lvl3pPr>
            <a:lvl4pPr marL="1239673" indent="0" algn="ctr">
              <a:buNone/>
              <a:defRPr/>
            </a:lvl4pPr>
            <a:lvl5pPr marL="1652894" indent="0" algn="ctr">
              <a:buNone/>
              <a:defRPr/>
            </a:lvl5pPr>
            <a:lvl6pPr marL="2066113" indent="0" algn="ctr">
              <a:buNone/>
              <a:defRPr/>
            </a:lvl6pPr>
            <a:lvl7pPr marL="2479343" indent="0" algn="ctr">
              <a:buNone/>
              <a:defRPr/>
            </a:lvl7pPr>
            <a:lvl8pPr marL="2892568" indent="0" algn="ctr">
              <a:buNone/>
              <a:defRPr/>
            </a:lvl8pPr>
            <a:lvl9pPr marL="3305794"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84042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9CCBB8-8A11-4A2A-8C50-396E7FEDBB22}" type="datetimeFigureOut">
              <a:rPr lang="en-US" smtClean="0"/>
              <a:t>4/25/2015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7C6E39-7F70-4883-9E0C-15E0C29C1FF3}" type="slidenum">
              <a:rPr lang="en-US" smtClean="0"/>
              <a:t>‹#›</a:t>
            </a:fld>
            <a:endParaRPr lang="en-US"/>
          </a:p>
        </p:txBody>
      </p:sp>
    </p:spTree>
    <p:extLst>
      <p:ext uri="{BB962C8B-B14F-4D97-AF65-F5344CB8AC3E}">
        <p14:creationId xmlns:p14="http://schemas.microsoft.com/office/powerpoint/2010/main" val="12236640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26283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98"/>
            <a:ext cx="7771680" cy="1362383"/>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3222" indent="0">
              <a:buNone/>
              <a:defRPr sz="1600"/>
            </a:lvl2pPr>
            <a:lvl3pPr marL="826445" indent="0">
              <a:buNone/>
              <a:defRPr sz="1500"/>
            </a:lvl3pPr>
            <a:lvl4pPr marL="1239673" indent="0">
              <a:buNone/>
              <a:defRPr sz="1300"/>
            </a:lvl4pPr>
            <a:lvl5pPr marL="1652894" indent="0">
              <a:buNone/>
              <a:defRPr sz="1300"/>
            </a:lvl5pPr>
            <a:lvl6pPr marL="2066113" indent="0">
              <a:buNone/>
              <a:defRPr sz="1300"/>
            </a:lvl6pPr>
            <a:lvl7pPr marL="2479343" indent="0">
              <a:buNone/>
              <a:defRPr sz="1300"/>
            </a:lvl7pPr>
            <a:lvl8pPr marL="2892568" indent="0">
              <a:buNone/>
              <a:defRPr sz="1300"/>
            </a:lvl8pPr>
            <a:lvl9pPr marL="3305794" indent="0">
              <a:buNone/>
              <a:defRPr sz="1300"/>
            </a:lvl9pPr>
          </a:lstStyle>
          <a:p>
            <a:pPr lvl="0"/>
            <a:r>
              <a:rPr lang="en-US" smtClean="0"/>
              <a:t>Click to edit Master text styles</a:t>
            </a:r>
          </a:p>
        </p:txBody>
      </p:sp>
    </p:spTree>
    <p:extLst>
      <p:ext uri="{BB962C8B-B14F-4D97-AF65-F5344CB8AC3E}">
        <p14:creationId xmlns:p14="http://schemas.microsoft.com/office/powerpoint/2010/main" val="39607082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71040" y="1906761"/>
            <a:ext cx="383328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2562" y="1906761"/>
            <a:ext cx="383472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74100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2" y="275105"/>
            <a:ext cx="8229600" cy="11420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3222" indent="0">
              <a:buNone/>
              <a:defRPr sz="1800" b="1"/>
            </a:lvl2pPr>
            <a:lvl3pPr marL="826445" indent="0">
              <a:buNone/>
              <a:defRPr sz="1600" b="1"/>
            </a:lvl3pPr>
            <a:lvl4pPr marL="1239673" indent="0">
              <a:buNone/>
              <a:defRPr sz="1500" b="1"/>
            </a:lvl4pPr>
            <a:lvl5pPr marL="1652894" indent="0">
              <a:buNone/>
              <a:defRPr sz="1500" b="1"/>
            </a:lvl5pPr>
            <a:lvl6pPr marL="2066113" indent="0">
              <a:buNone/>
              <a:defRPr sz="1500" b="1"/>
            </a:lvl6pPr>
            <a:lvl7pPr marL="2479343" indent="0">
              <a:buNone/>
              <a:defRPr sz="1500" b="1"/>
            </a:lvl7pPr>
            <a:lvl8pPr marL="2892568" indent="0">
              <a:buNone/>
              <a:defRPr sz="1500" b="1"/>
            </a:lvl8pPr>
            <a:lvl9pPr marL="3305794"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2" y="1535201"/>
            <a:ext cx="4042080" cy="639427"/>
          </a:xfrm>
        </p:spPr>
        <p:txBody>
          <a:bodyPr anchor="b"/>
          <a:lstStyle>
            <a:lvl1pPr marL="0" indent="0">
              <a:buNone/>
              <a:defRPr sz="2200" b="1"/>
            </a:lvl1pPr>
            <a:lvl2pPr marL="413222" indent="0">
              <a:buNone/>
              <a:defRPr sz="1800" b="1"/>
            </a:lvl2pPr>
            <a:lvl3pPr marL="826445" indent="0">
              <a:buNone/>
              <a:defRPr sz="1600" b="1"/>
            </a:lvl3pPr>
            <a:lvl4pPr marL="1239673" indent="0">
              <a:buNone/>
              <a:defRPr sz="1500" b="1"/>
            </a:lvl4pPr>
            <a:lvl5pPr marL="1652894" indent="0">
              <a:buNone/>
              <a:defRPr sz="1500" b="1"/>
            </a:lvl5pPr>
            <a:lvl6pPr marL="2066113" indent="0">
              <a:buNone/>
              <a:defRPr sz="1500" b="1"/>
            </a:lvl6pPr>
            <a:lvl7pPr marL="2479343" indent="0">
              <a:buNone/>
              <a:defRPr sz="1500" b="1"/>
            </a:lvl7pPr>
            <a:lvl8pPr marL="2892568" indent="0">
              <a:buNone/>
              <a:defRPr sz="1500" b="1"/>
            </a:lvl8pPr>
            <a:lvl9pPr marL="3305794"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09284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828089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18801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525" y="273633"/>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434426"/>
            <a:ext cx="3008160" cy="4692013"/>
          </a:xfrm>
        </p:spPr>
        <p:txBody>
          <a:bodyPr/>
          <a:lstStyle>
            <a:lvl1pPr marL="0" indent="0">
              <a:buNone/>
              <a:defRPr sz="1300"/>
            </a:lvl1pPr>
            <a:lvl2pPr marL="413222" indent="0">
              <a:buNone/>
              <a:defRPr sz="1100"/>
            </a:lvl2pPr>
            <a:lvl3pPr marL="826445" indent="0">
              <a:buNone/>
              <a:defRPr sz="900"/>
            </a:lvl3pPr>
            <a:lvl4pPr marL="1239673" indent="0">
              <a:buNone/>
              <a:defRPr sz="800"/>
            </a:lvl4pPr>
            <a:lvl5pPr marL="1652894" indent="0">
              <a:buNone/>
              <a:defRPr sz="800"/>
            </a:lvl5pPr>
            <a:lvl6pPr marL="2066113" indent="0">
              <a:buNone/>
              <a:defRPr sz="800"/>
            </a:lvl6pPr>
            <a:lvl7pPr marL="2479343" indent="0">
              <a:buNone/>
              <a:defRPr sz="800"/>
            </a:lvl7pPr>
            <a:lvl8pPr marL="2892568" indent="0">
              <a:buNone/>
              <a:defRPr sz="800"/>
            </a:lvl8pPr>
            <a:lvl9pPr marL="3305794" indent="0">
              <a:buNone/>
              <a:defRPr sz="800"/>
            </a:lvl9pPr>
          </a:lstStyle>
          <a:p>
            <a:pPr lvl="0"/>
            <a:r>
              <a:rPr lang="en-US" smtClean="0"/>
              <a:t>Click to edit Master text styles</a:t>
            </a:r>
          </a:p>
        </p:txBody>
      </p:sp>
    </p:spTree>
    <p:extLst>
      <p:ext uri="{BB962C8B-B14F-4D97-AF65-F5344CB8AC3E}">
        <p14:creationId xmlns:p14="http://schemas.microsoft.com/office/powerpoint/2010/main" val="6535014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5" y="4800026"/>
            <a:ext cx="5486400" cy="56742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805" y="612065"/>
            <a:ext cx="5486400" cy="4115952"/>
          </a:xfrm>
        </p:spPr>
        <p:txBody>
          <a:bodyPr/>
          <a:lstStyle>
            <a:lvl1pPr marL="0" indent="0">
              <a:buNone/>
              <a:defRPr sz="2900"/>
            </a:lvl1pPr>
            <a:lvl2pPr marL="413222" indent="0">
              <a:buNone/>
              <a:defRPr sz="2500"/>
            </a:lvl2pPr>
            <a:lvl3pPr marL="826445" indent="0">
              <a:buNone/>
              <a:defRPr sz="2200"/>
            </a:lvl3pPr>
            <a:lvl4pPr marL="1239673" indent="0">
              <a:buNone/>
              <a:defRPr sz="1800"/>
            </a:lvl4pPr>
            <a:lvl5pPr marL="1652894" indent="0">
              <a:buNone/>
              <a:defRPr sz="1800"/>
            </a:lvl5pPr>
            <a:lvl6pPr marL="2066113" indent="0">
              <a:buNone/>
              <a:defRPr sz="1800"/>
            </a:lvl6pPr>
            <a:lvl7pPr marL="2479343" indent="0">
              <a:buNone/>
              <a:defRPr sz="1800"/>
            </a:lvl7pPr>
            <a:lvl8pPr marL="2892568" indent="0">
              <a:buNone/>
              <a:defRPr sz="1800"/>
            </a:lvl8pPr>
            <a:lvl9pPr marL="3305794" indent="0">
              <a:buNone/>
              <a:defRPr sz="1800"/>
            </a:lvl9pPr>
          </a:lstStyle>
          <a:p>
            <a:endParaRPr lang="en-US"/>
          </a:p>
        </p:txBody>
      </p:sp>
      <p:sp>
        <p:nvSpPr>
          <p:cNvPr id="4" name="Text Placeholder 3"/>
          <p:cNvSpPr>
            <a:spLocks noGrp="1"/>
          </p:cNvSpPr>
          <p:nvPr>
            <p:ph type="body" sz="half" idx="2"/>
          </p:nvPr>
        </p:nvSpPr>
        <p:spPr>
          <a:xfrm>
            <a:off x="1792805" y="5367444"/>
            <a:ext cx="5486400" cy="805044"/>
          </a:xfrm>
        </p:spPr>
        <p:txBody>
          <a:bodyPr/>
          <a:lstStyle>
            <a:lvl1pPr marL="0" indent="0">
              <a:buNone/>
              <a:defRPr sz="1300"/>
            </a:lvl1pPr>
            <a:lvl2pPr marL="413222" indent="0">
              <a:buNone/>
              <a:defRPr sz="1100"/>
            </a:lvl2pPr>
            <a:lvl3pPr marL="826445" indent="0">
              <a:buNone/>
              <a:defRPr sz="900"/>
            </a:lvl3pPr>
            <a:lvl4pPr marL="1239673" indent="0">
              <a:buNone/>
              <a:defRPr sz="800"/>
            </a:lvl4pPr>
            <a:lvl5pPr marL="1652894" indent="0">
              <a:buNone/>
              <a:defRPr sz="800"/>
            </a:lvl5pPr>
            <a:lvl6pPr marL="2066113" indent="0">
              <a:buNone/>
              <a:defRPr sz="800"/>
            </a:lvl6pPr>
            <a:lvl7pPr marL="2479343" indent="0">
              <a:buNone/>
              <a:defRPr sz="800"/>
            </a:lvl7pPr>
            <a:lvl8pPr marL="2892568" indent="0">
              <a:buNone/>
              <a:defRPr sz="800"/>
            </a:lvl8pPr>
            <a:lvl9pPr marL="3305794" indent="0">
              <a:buNone/>
              <a:defRPr sz="800"/>
            </a:lvl9pPr>
          </a:lstStyle>
          <a:p>
            <a:pPr lvl="0"/>
            <a:r>
              <a:rPr lang="en-US" smtClean="0"/>
              <a:t>Click to edit Master text styles</a:t>
            </a:r>
          </a:p>
        </p:txBody>
      </p:sp>
    </p:spTree>
    <p:extLst>
      <p:ext uri="{BB962C8B-B14F-4D97-AF65-F5344CB8AC3E}">
        <p14:creationId xmlns:p14="http://schemas.microsoft.com/office/powerpoint/2010/main" val="13514291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08105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6082" y="568860"/>
            <a:ext cx="1951200" cy="565691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71040" y="568860"/>
            <a:ext cx="5716800" cy="565691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0851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9CCBB8-8A11-4A2A-8C50-396E7FEDBB22}" type="datetimeFigureOut">
              <a:rPr lang="en-US" smtClean="0"/>
              <a:t>4/25/2015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7C6E39-7F70-4883-9E0C-15E0C29C1FF3}" type="slidenum">
              <a:rPr lang="en-US" smtClean="0"/>
              <a:t>‹#›</a:t>
            </a:fld>
            <a:endParaRPr lang="en-US"/>
          </a:p>
        </p:txBody>
      </p:sp>
    </p:spTree>
    <p:extLst>
      <p:ext uri="{BB962C8B-B14F-4D97-AF65-F5344CB8AC3E}">
        <p14:creationId xmlns:p14="http://schemas.microsoft.com/office/powerpoint/2010/main" val="39008532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5540" indent="0" algn="ctr">
              <a:buNone/>
              <a:defRPr>
                <a:solidFill>
                  <a:schemeClr val="tx1">
                    <a:tint val="75000"/>
                  </a:schemeClr>
                </a:solidFill>
              </a:defRPr>
            </a:lvl2pPr>
            <a:lvl3pPr marL="911089" indent="0" algn="ctr">
              <a:buNone/>
              <a:defRPr>
                <a:solidFill>
                  <a:schemeClr val="tx1">
                    <a:tint val="75000"/>
                  </a:schemeClr>
                </a:solidFill>
              </a:defRPr>
            </a:lvl3pPr>
            <a:lvl4pPr marL="1366635" indent="0" algn="ctr">
              <a:buNone/>
              <a:defRPr>
                <a:solidFill>
                  <a:schemeClr val="tx1">
                    <a:tint val="75000"/>
                  </a:schemeClr>
                </a:solidFill>
              </a:defRPr>
            </a:lvl4pPr>
            <a:lvl5pPr marL="1822176" indent="0" algn="ctr">
              <a:buNone/>
              <a:defRPr>
                <a:solidFill>
                  <a:schemeClr val="tx1">
                    <a:tint val="75000"/>
                  </a:schemeClr>
                </a:solidFill>
              </a:defRPr>
            </a:lvl5pPr>
            <a:lvl6pPr marL="2277723" indent="0" algn="ctr">
              <a:buNone/>
              <a:defRPr>
                <a:solidFill>
                  <a:schemeClr val="tx1">
                    <a:tint val="75000"/>
                  </a:schemeClr>
                </a:solidFill>
              </a:defRPr>
            </a:lvl6pPr>
            <a:lvl7pPr marL="2733266" indent="0" algn="ctr">
              <a:buNone/>
              <a:defRPr>
                <a:solidFill>
                  <a:schemeClr val="tx1">
                    <a:tint val="75000"/>
                  </a:schemeClr>
                </a:solidFill>
              </a:defRPr>
            </a:lvl7pPr>
            <a:lvl8pPr marL="3188800" indent="0" algn="ctr">
              <a:buNone/>
              <a:defRPr>
                <a:solidFill>
                  <a:schemeClr val="tx1">
                    <a:tint val="75000"/>
                  </a:schemeClr>
                </a:solidFill>
              </a:defRPr>
            </a:lvl8pPr>
            <a:lvl9pPr marL="364435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101BDF7-9335-48C6-A65E-95FF740D2AB9}"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B857C6-8E16-44CA-A351-11CEA8D039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37339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01BDF7-9335-48C6-A65E-95FF740D2AB9}"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B857C6-8E16-44CA-A351-11CEA8D039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63835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5540" indent="0">
              <a:buNone/>
              <a:defRPr sz="1800">
                <a:solidFill>
                  <a:schemeClr val="tx1">
                    <a:tint val="75000"/>
                  </a:schemeClr>
                </a:solidFill>
              </a:defRPr>
            </a:lvl2pPr>
            <a:lvl3pPr marL="911089" indent="0">
              <a:buNone/>
              <a:defRPr sz="1600">
                <a:solidFill>
                  <a:schemeClr val="tx1">
                    <a:tint val="75000"/>
                  </a:schemeClr>
                </a:solidFill>
              </a:defRPr>
            </a:lvl3pPr>
            <a:lvl4pPr marL="1366635" indent="0">
              <a:buNone/>
              <a:defRPr sz="1400">
                <a:solidFill>
                  <a:schemeClr val="tx1">
                    <a:tint val="75000"/>
                  </a:schemeClr>
                </a:solidFill>
              </a:defRPr>
            </a:lvl4pPr>
            <a:lvl5pPr marL="1822176" indent="0">
              <a:buNone/>
              <a:defRPr sz="1400">
                <a:solidFill>
                  <a:schemeClr val="tx1">
                    <a:tint val="75000"/>
                  </a:schemeClr>
                </a:solidFill>
              </a:defRPr>
            </a:lvl5pPr>
            <a:lvl6pPr marL="2277723" indent="0">
              <a:buNone/>
              <a:defRPr sz="1400">
                <a:solidFill>
                  <a:schemeClr val="tx1">
                    <a:tint val="75000"/>
                  </a:schemeClr>
                </a:solidFill>
              </a:defRPr>
            </a:lvl6pPr>
            <a:lvl7pPr marL="2733266" indent="0">
              <a:buNone/>
              <a:defRPr sz="1400">
                <a:solidFill>
                  <a:schemeClr val="tx1">
                    <a:tint val="75000"/>
                  </a:schemeClr>
                </a:solidFill>
              </a:defRPr>
            </a:lvl7pPr>
            <a:lvl8pPr marL="3188800" indent="0">
              <a:buNone/>
              <a:defRPr sz="1400">
                <a:solidFill>
                  <a:schemeClr val="tx1">
                    <a:tint val="75000"/>
                  </a:schemeClr>
                </a:solidFill>
              </a:defRPr>
            </a:lvl8pPr>
            <a:lvl9pPr marL="364435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01BDF7-9335-48C6-A65E-95FF740D2AB9}"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B857C6-8E16-44CA-A351-11CEA8D039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36671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101BDF7-9335-48C6-A65E-95FF740D2AB9}" type="datetimeFigureOut">
              <a:rPr lang="en-US" smtClean="0">
                <a:solidFill>
                  <a:prstClr val="black">
                    <a:tint val="75000"/>
                  </a:prstClr>
                </a:solidFill>
              </a:rPr>
              <a:pPr/>
              <a:t>4/25/2015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B857C6-8E16-44CA-A351-11CEA8D039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1680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5540" indent="0">
              <a:buNone/>
              <a:defRPr sz="2000" b="1"/>
            </a:lvl2pPr>
            <a:lvl3pPr marL="911089" indent="0">
              <a:buNone/>
              <a:defRPr sz="1800" b="1"/>
            </a:lvl3pPr>
            <a:lvl4pPr marL="1366635" indent="0">
              <a:buNone/>
              <a:defRPr sz="1600" b="1"/>
            </a:lvl4pPr>
            <a:lvl5pPr marL="1822176" indent="0">
              <a:buNone/>
              <a:defRPr sz="1600" b="1"/>
            </a:lvl5pPr>
            <a:lvl6pPr marL="2277723" indent="0">
              <a:buNone/>
              <a:defRPr sz="1600" b="1"/>
            </a:lvl6pPr>
            <a:lvl7pPr marL="2733266" indent="0">
              <a:buNone/>
              <a:defRPr sz="1600" b="1"/>
            </a:lvl7pPr>
            <a:lvl8pPr marL="3188800" indent="0">
              <a:buNone/>
              <a:defRPr sz="1600" b="1"/>
            </a:lvl8pPr>
            <a:lvl9pPr marL="364435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5540" indent="0">
              <a:buNone/>
              <a:defRPr sz="2000" b="1"/>
            </a:lvl2pPr>
            <a:lvl3pPr marL="911089" indent="0">
              <a:buNone/>
              <a:defRPr sz="1800" b="1"/>
            </a:lvl3pPr>
            <a:lvl4pPr marL="1366635" indent="0">
              <a:buNone/>
              <a:defRPr sz="1600" b="1"/>
            </a:lvl4pPr>
            <a:lvl5pPr marL="1822176" indent="0">
              <a:buNone/>
              <a:defRPr sz="1600" b="1"/>
            </a:lvl5pPr>
            <a:lvl6pPr marL="2277723" indent="0">
              <a:buNone/>
              <a:defRPr sz="1600" b="1"/>
            </a:lvl6pPr>
            <a:lvl7pPr marL="2733266" indent="0">
              <a:buNone/>
              <a:defRPr sz="1600" b="1"/>
            </a:lvl7pPr>
            <a:lvl8pPr marL="3188800" indent="0">
              <a:buNone/>
              <a:defRPr sz="1600" b="1"/>
            </a:lvl8pPr>
            <a:lvl9pPr marL="364435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101BDF7-9335-48C6-A65E-95FF740D2AB9}" type="datetimeFigureOut">
              <a:rPr lang="en-US" smtClean="0">
                <a:solidFill>
                  <a:prstClr val="black">
                    <a:tint val="75000"/>
                  </a:prstClr>
                </a:solidFill>
              </a:rPr>
              <a:pPr/>
              <a:t>4/25/2015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2B857C6-8E16-44CA-A351-11CEA8D039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63973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01BDF7-9335-48C6-A65E-95FF740D2AB9}" type="datetimeFigureOut">
              <a:rPr lang="en-US" smtClean="0">
                <a:solidFill>
                  <a:prstClr val="black">
                    <a:tint val="75000"/>
                  </a:prstClr>
                </a:solidFill>
              </a:rPr>
              <a:pPr/>
              <a:t>4/25/2015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2B857C6-8E16-44CA-A351-11CEA8D039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99523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01BDF7-9335-48C6-A65E-95FF740D2AB9}" type="datetimeFigureOut">
              <a:rPr lang="en-US" smtClean="0">
                <a:solidFill>
                  <a:prstClr val="black">
                    <a:tint val="75000"/>
                  </a:prstClr>
                </a:solidFill>
              </a:rPr>
              <a:pPr/>
              <a:t>4/25/2015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2B857C6-8E16-44CA-A351-11CEA8D039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12750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5540" indent="0">
              <a:buNone/>
              <a:defRPr sz="1200"/>
            </a:lvl2pPr>
            <a:lvl3pPr marL="911089" indent="0">
              <a:buNone/>
              <a:defRPr sz="1000"/>
            </a:lvl3pPr>
            <a:lvl4pPr marL="1366635" indent="0">
              <a:buNone/>
              <a:defRPr sz="900"/>
            </a:lvl4pPr>
            <a:lvl5pPr marL="1822176" indent="0">
              <a:buNone/>
              <a:defRPr sz="900"/>
            </a:lvl5pPr>
            <a:lvl6pPr marL="2277723" indent="0">
              <a:buNone/>
              <a:defRPr sz="900"/>
            </a:lvl6pPr>
            <a:lvl7pPr marL="2733266" indent="0">
              <a:buNone/>
              <a:defRPr sz="900"/>
            </a:lvl7pPr>
            <a:lvl8pPr marL="3188800" indent="0">
              <a:buNone/>
              <a:defRPr sz="900"/>
            </a:lvl8pPr>
            <a:lvl9pPr marL="364435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01BDF7-9335-48C6-A65E-95FF740D2AB9}" type="datetimeFigureOut">
              <a:rPr lang="en-US" smtClean="0">
                <a:solidFill>
                  <a:prstClr val="black">
                    <a:tint val="75000"/>
                  </a:prstClr>
                </a:solidFill>
              </a:rPr>
              <a:pPr/>
              <a:t>4/25/2015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B857C6-8E16-44CA-A351-11CEA8D039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64120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540" indent="0">
              <a:buNone/>
              <a:defRPr sz="2800"/>
            </a:lvl2pPr>
            <a:lvl3pPr marL="911089" indent="0">
              <a:buNone/>
              <a:defRPr sz="2400"/>
            </a:lvl3pPr>
            <a:lvl4pPr marL="1366635" indent="0">
              <a:buNone/>
              <a:defRPr sz="2000"/>
            </a:lvl4pPr>
            <a:lvl5pPr marL="1822176" indent="0">
              <a:buNone/>
              <a:defRPr sz="2000"/>
            </a:lvl5pPr>
            <a:lvl6pPr marL="2277723" indent="0">
              <a:buNone/>
              <a:defRPr sz="2000"/>
            </a:lvl6pPr>
            <a:lvl7pPr marL="2733266" indent="0">
              <a:buNone/>
              <a:defRPr sz="2000"/>
            </a:lvl7pPr>
            <a:lvl8pPr marL="3188800" indent="0">
              <a:buNone/>
              <a:defRPr sz="2000"/>
            </a:lvl8pPr>
            <a:lvl9pPr marL="364435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540" indent="0">
              <a:buNone/>
              <a:defRPr sz="1200"/>
            </a:lvl2pPr>
            <a:lvl3pPr marL="911089" indent="0">
              <a:buNone/>
              <a:defRPr sz="1000"/>
            </a:lvl3pPr>
            <a:lvl4pPr marL="1366635" indent="0">
              <a:buNone/>
              <a:defRPr sz="900"/>
            </a:lvl4pPr>
            <a:lvl5pPr marL="1822176" indent="0">
              <a:buNone/>
              <a:defRPr sz="900"/>
            </a:lvl5pPr>
            <a:lvl6pPr marL="2277723" indent="0">
              <a:buNone/>
              <a:defRPr sz="900"/>
            </a:lvl6pPr>
            <a:lvl7pPr marL="2733266" indent="0">
              <a:buNone/>
              <a:defRPr sz="900"/>
            </a:lvl7pPr>
            <a:lvl8pPr marL="3188800" indent="0">
              <a:buNone/>
              <a:defRPr sz="900"/>
            </a:lvl8pPr>
            <a:lvl9pPr marL="364435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01BDF7-9335-48C6-A65E-95FF740D2AB9}" type="datetimeFigureOut">
              <a:rPr lang="en-US" smtClean="0">
                <a:solidFill>
                  <a:prstClr val="black">
                    <a:tint val="75000"/>
                  </a:prstClr>
                </a:solidFill>
              </a:rPr>
              <a:pPr/>
              <a:t>4/25/2015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B857C6-8E16-44CA-A351-11CEA8D039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93155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01BDF7-9335-48C6-A65E-95FF740D2AB9}"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B857C6-8E16-44CA-A351-11CEA8D039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40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9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5258" indent="0">
              <a:buNone/>
              <a:defRPr sz="1200"/>
            </a:lvl2pPr>
            <a:lvl3pPr marL="910522" indent="0">
              <a:buNone/>
              <a:defRPr sz="1000"/>
            </a:lvl3pPr>
            <a:lvl4pPr marL="1365786" indent="0">
              <a:buNone/>
              <a:defRPr sz="900"/>
            </a:lvl4pPr>
            <a:lvl5pPr marL="1821043" indent="0">
              <a:buNone/>
              <a:defRPr sz="900"/>
            </a:lvl5pPr>
            <a:lvl6pPr marL="2276307" indent="0">
              <a:buNone/>
              <a:defRPr sz="900"/>
            </a:lvl6pPr>
            <a:lvl7pPr marL="2731567" indent="0">
              <a:buNone/>
              <a:defRPr sz="900"/>
            </a:lvl7pPr>
            <a:lvl8pPr marL="3186817" indent="0">
              <a:buNone/>
              <a:defRPr sz="900"/>
            </a:lvl8pPr>
            <a:lvl9pPr marL="364208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9CCBB8-8A11-4A2A-8C50-396E7FEDBB22}" type="datetimeFigureOut">
              <a:rPr lang="en-US" smtClean="0"/>
              <a:t>4/25/2015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7C6E39-7F70-4883-9E0C-15E0C29C1FF3}" type="slidenum">
              <a:rPr lang="en-US" smtClean="0"/>
              <a:t>‹#›</a:t>
            </a:fld>
            <a:endParaRPr lang="en-US"/>
          </a:p>
        </p:txBody>
      </p:sp>
    </p:spTree>
    <p:extLst>
      <p:ext uri="{BB962C8B-B14F-4D97-AF65-F5344CB8AC3E}">
        <p14:creationId xmlns:p14="http://schemas.microsoft.com/office/powerpoint/2010/main" val="35000218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7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01BDF7-9335-48C6-A65E-95FF740D2AB9}"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B857C6-8E16-44CA-A351-11CEA8D039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29605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729059-A3B1-4B8E-91EC-B9862A60256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035712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5540" indent="0" algn="ctr">
              <a:buNone/>
              <a:defRPr>
                <a:solidFill>
                  <a:schemeClr val="tx1">
                    <a:tint val="75000"/>
                  </a:schemeClr>
                </a:solidFill>
              </a:defRPr>
            </a:lvl2pPr>
            <a:lvl3pPr marL="911089" indent="0" algn="ctr">
              <a:buNone/>
              <a:defRPr>
                <a:solidFill>
                  <a:schemeClr val="tx1">
                    <a:tint val="75000"/>
                  </a:schemeClr>
                </a:solidFill>
              </a:defRPr>
            </a:lvl3pPr>
            <a:lvl4pPr marL="1366635" indent="0" algn="ctr">
              <a:buNone/>
              <a:defRPr>
                <a:solidFill>
                  <a:schemeClr val="tx1">
                    <a:tint val="75000"/>
                  </a:schemeClr>
                </a:solidFill>
              </a:defRPr>
            </a:lvl4pPr>
            <a:lvl5pPr marL="1822176" indent="0" algn="ctr">
              <a:buNone/>
              <a:defRPr>
                <a:solidFill>
                  <a:schemeClr val="tx1">
                    <a:tint val="75000"/>
                  </a:schemeClr>
                </a:solidFill>
              </a:defRPr>
            </a:lvl5pPr>
            <a:lvl6pPr marL="2277723" indent="0" algn="ctr">
              <a:buNone/>
              <a:defRPr>
                <a:solidFill>
                  <a:schemeClr val="tx1">
                    <a:tint val="75000"/>
                  </a:schemeClr>
                </a:solidFill>
              </a:defRPr>
            </a:lvl6pPr>
            <a:lvl7pPr marL="2733266" indent="0" algn="ctr">
              <a:buNone/>
              <a:defRPr>
                <a:solidFill>
                  <a:schemeClr val="tx1">
                    <a:tint val="75000"/>
                  </a:schemeClr>
                </a:solidFill>
              </a:defRPr>
            </a:lvl7pPr>
            <a:lvl8pPr marL="3188800" indent="0" algn="ctr">
              <a:buNone/>
              <a:defRPr>
                <a:solidFill>
                  <a:schemeClr val="tx1">
                    <a:tint val="75000"/>
                  </a:schemeClr>
                </a:solidFill>
              </a:defRPr>
            </a:lvl8pPr>
            <a:lvl9pPr marL="364435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E0ED72-0739-41F0-AAC5-C58B88FE7751}"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6F108A-8644-403C-9CCF-1654A3EF43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59967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E0ED72-0739-41F0-AAC5-C58B88FE7751}"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6F108A-8644-403C-9CCF-1654A3EF43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3759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5540" indent="0">
              <a:buNone/>
              <a:defRPr sz="1800">
                <a:solidFill>
                  <a:schemeClr val="tx1">
                    <a:tint val="75000"/>
                  </a:schemeClr>
                </a:solidFill>
              </a:defRPr>
            </a:lvl2pPr>
            <a:lvl3pPr marL="911089" indent="0">
              <a:buNone/>
              <a:defRPr sz="1600">
                <a:solidFill>
                  <a:schemeClr val="tx1">
                    <a:tint val="75000"/>
                  </a:schemeClr>
                </a:solidFill>
              </a:defRPr>
            </a:lvl3pPr>
            <a:lvl4pPr marL="1366635" indent="0">
              <a:buNone/>
              <a:defRPr sz="1400">
                <a:solidFill>
                  <a:schemeClr val="tx1">
                    <a:tint val="75000"/>
                  </a:schemeClr>
                </a:solidFill>
              </a:defRPr>
            </a:lvl4pPr>
            <a:lvl5pPr marL="1822176" indent="0">
              <a:buNone/>
              <a:defRPr sz="1400">
                <a:solidFill>
                  <a:schemeClr val="tx1">
                    <a:tint val="75000"/>
                  </a:schemeClr>
                </a:solidFill>
              </a:defRPr>
            </a:lvl5pPr>
            <a:lvl6pPr marL="2277723" indent="0">
              <a:buNone/>
              <a:defRPr sz="1400">
                <a:solidFill>
                  <a:schemeClr val="tx1">
                    <a:tint val="75000"/>
                  </a:schemeClr>
                </a:solidFill>
              </a:defRPr>
            </a:lvl6pPr>
            <a:lvl7pPr marL="2733266" indent="0">
              <a:buNone/>
              <a:defRPr sz="1400">
                <a:solidFill>
                  <a:schemeClr val="tx1">
                    <a:tint val="75000"/>
                  </a:schemeClr>
                </a:solidFill>
              </a:defRPr>
            </a:lvl7pPr>
            <a:lvl8pPr marL="3188800" indent="0">
              <a:buNone/>
              <a:defRPr sz="1400">
                <a:solidFill>
                  <a:schemeClr val="tx1">
                    <a:tint val="75000"/>
                  </a:schemeClr>
                </a:solidFill>
              </a:defRPr>
            </a:lvl8pPr>
            <a:lvl9pPr marL="364435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E0ED72-0739-41F0-AAC5-C58B88FE7751}"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6F108A-8644-403C-9CCF-1654A3EF43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05270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E0ED72-0739-41F0-AAC5-C58B88FE7751}" type="datetimeFigureOut">
              <a:rPr lang="en-US" smtClean="0">
                <a:solidFill>
                  <a:prstClr val="black">
                    <a:tint val="75000"/>
                  </a:prstClr>
                </a:solidFill>
              </a:rPr>
              <a:pPr/>
              <a:t>4/25/2015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6F108A-8644-403C-9CCF-1654A3EF43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0431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5540" indent="0">
              <a:buNone/>
              <a:defRPr sz="2000" b="1"/>
            </a:lvl2pPr>
            <a:lvl3pPr marL="911089" indent="0">
              <a:buNone/>
              <a:defRPr sz="1800" b="1"/>
            </a:lvl3pPr>
            <a:lvl4pPr marL="1366635" indent="0">
              <a:buNone/>
              <a:defRPr sz="1600" b="1"/>
            </a:lvl4pPr>
            <a:lvl5pPr marL="1822176" indent="0">
              <a:buNone/>
              <a:defRPr sz="1600" b="1"/>
            </a:lvl5pPr>
            <a:lvl6pPr marL="2277723" indent="0">
              <a:buNone/>
              <a:defRPr sz="1600" b="1"/>
            </a:lvl6pPr>
            <a:lvl7pPr marL="2733266" indent="0">
              <a:buNone/>
              <a:defRPr sz="1600" b="1"/>
            </a:lvl7pPr>
            <a:lvl8pPr marL="3188800" indent="0">
              <a:buNone/>
              <a:defRPr sz="1600" b="1"/>
            </a:lvl8pPr>
            <a:lvl9pPr marL="364435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5540" indent="0">
              <a:buNone/>
              <a:defRPr sz="2000" b="1"/>
            </a:lvl2pPr>
            <a:lvl3pPr marL="911089" indent="0">
              <a:buNone/>
              <a:defRPr sz="1800" b="1"/>
            </a:lvl3pPr>
            <a:lvl4pPr marL="1366635" indent="0">
              <a:buNone/>
              <a:defRPr sz="1600" b="1"/>
            </a:lvl4pPr>
            <a:lvl5pPr marL="1822176" indent="0">
              <a:buNone/>
              <a:defRPr sz="1600" b="1"/>
            </a:lvl5pPr>
            <a:lvl6pPr marL="2277723" indent="0">
              <a:buNone/>
              <a:defRPr sz="1600" b="1"/>
            </a:lvl6pPr>
            <a:lvl7pPr marL="2733266" indent="0">
              <a:buNone/>
              <a:defRPr sz="1600" b="1"/>
            </a:lvl7pPr>
            <a:lvl8pPr marL="3188800" indent="0">
              <a:buNone/>
              <a:defRPr sz="1600" b="1"/>
            </a:lvl8pPr>
            <a:lvl9pPr marL="364435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E0ED72-0739-41F0-AAC5-C58B88FE7751}" type="datetimeFigureOut">
              <a:rPr lang="en-US" smtClean="0">
                <a:solidFill>
                  <a:prstClr val="black">
                    <a:tint val="75000"/>
                  </a:prstClr>
                </a:solidFill>
              </a:rPr>
              <a:pPr/>
              <a:t>4/25/2015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16F108A-8644-403C-9CCF-1654A3EF43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21472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E0ED72-0739-41F0-AAC5-C58B88FE7751}" type="datetimeFigureOut">
              <a:rPr lang="en-US" smtClean="0">
                <a:solidFill>
                  <a:prstClr val="black">
                    <a:tint val="75000"/>
                  </a:prstClr>
                </a:solidFill>
              </a:rPr>
              <a:pPr/>
              <a:t>4/25/2015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16F108A-8644-403C-9CCF-1654A3EF43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24554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E0ED72-0739-41F0-AAC5-C58B88FE7751}" type="datetimeFigureOut">
              <a:rPr lang="en-US" smtClean="0">
                <a:solidFill>
                  <a:prstClr val="black">
                    <a:tint val="75000"/>
                  </a:prstClr>
                </a:solidFill>
              </a:rPr>
              <a:pPr/>
              <a:t>4/25/2015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16F108A-8644-403C-9CCF-1654A3EF43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25212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5540" indent="0">
              <a:buNone/>
              <a:defRPr sz="1200"/>
            </a:lvl2pPr>
            <a:lvl3pPr marL="911089" indent="0">
              <a:buNone/>
              <a:defRPr sz="1000"/>
            </a:lvl3pPr>
            <a:lvl4pPr marL="1366635" indent="0">
              <a:buNone/>
              <a:defRPr sz="900"/>
            </a:lvl4pPr>
            <a:lvl5pPr marL="1822176" indent="0">
              <a:buNone/>
              <a:defRPr sz="900"/>
            </a:lvl5pPr>
            <a:lvl6pPr marL="2277723" indent="0">
              <a:buNone/>
              <a:defRPr sz="900"/>
            </a:lvl6pPr>
            <a:lvl7pPr marL="2733266" indent="0">
              <a:buNone/>
              <a:defRPr sz="900"/>
            </a:lvl7pPr>
            <a:lvl8pPr marL="3188800" indent="0">
              <a:buNone/>
              <a:defRPr sz="900"/>
            </a:lvl8pPr>
            <a:lvl9pPr marL="364435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E0ED72-0739-41F0-AAC5-C58B88FE7751}" type="datetimeFigureOut">
              <a:rPr lang="en-US" smtClean="0">
                <a:solidFill>
                  <a:prstClr val="black">
                    <a:tint val="75000"/>
                  </a:prstClr>
                </a:solidFill>
              </a:rPr>
              <a:pPr/>
              <a:t>4/25/2015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6F108A-8644-403C-9CCF-1654A3EF43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8075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258" indent="0">
              <a:buNone/>
              <a:defRPr sz="2800"/>
            </a:lvl2pPr>
            <a:lvl3pPr marL="910522" indent="0">
              <a:buNone/>
              <a:defRPr sz="2400"/>
            </a:lvl3pPr>
            <a:lvl4pPr marL="1365786" indent="0">
              <a:buNone/>
              <a:defRPr sz="2000"/>
            </a:lvl4pPr>
            <a:lvl5pPr marL="1821043" indent="0">
              <a:buNone/>
              <a:defRPr sz="2000"/>
            </a:lvl5pPr>
            <a:lvl6pPr marL="2276307" indent="0">
              <a:buNone/>
              <a:defRPr sz="2000"/>
            </a:lvl6pPr>
            <a:lvl7pPr marL="2731567" indent="0">
              <a:buNone/>
              <a:defRPr sz="2000"/>
            </a:lvl7pPr>
            <a:lvl8pPr marL="3186817" indent="0">
              <a:buNone/>
              <a:defRPr sz="2000"/>
            </a:lvl8pPr>
            <a:lvl9pPr marL="3642084"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258" indent="0">
              <a:buNone/>
              <a:defRPr sz="1200"/>
            </a:lvl2pPr>
            <a:lvl3pPr marL="910522" indent="0">
              <a:buNone/>
              <a:defRPr sz="1000"/>
            </a:lvl3pPr>
            <a:lvl4pPr marL="1365786" indent="0">
              <a:buNone/>
              <a:defRPr sz="900"/>
            </a:lvl4pPr>
            <a:lvl5pPr marL="1821043" indent="0">
              <a:buNone/>
              <a:defRPr sz="900"/>
            </a:lvl5pPr>
            <a:lvl6pPr marL="2276307" indent="0">
              <a:buNone/>
              <a:defRPr sz="900"/>
            </a:lvl6pPr>
            <a:lvl7pPr marL="2731567" indent="0">
              <a:buNone/>
              <a:defRPr sz="900"/>
            </a:lvl7pPr>
            <a:lvl8pPr marL="3186817" indent="0">
              <a:buNone/>
              <a:defRPr sz="900"/>
            </a:lvl8pPr>
            <a:lvl9pPr marL="364208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9CCBB8-8A11-4A2A-8C50-396E7FEDBB22}" type="datetimeFigureOut">
              <a:rPr lang="en-US" smtClean="0"/>
              <a:t>4/25/2015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7C6E39-7F70-4883-9E0C-15E0C29C1FF3}" type="slidenum">
              <a:rPr lang="en-US" smtClean="0"/>
              <a:t>‹#›</a:t>
            </a:fld>
            <a:endParaRPr lang="en-US"/>
          </a:p>
        </p:txBody>
      </p:sp>
    </p:spTree>
    <p:extLst>
      <p:ext uri="{BB962C8B-B14F-4D97-AF65-F5344CB8AC3E}">
        <p14:creationId xmlns:p14="http://schemas.microsoft.com/office/powerpoint/2010/main" val="36288302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540" indent="0">
              <a:buNone/>
              <a:defRPr sz="2800"/>
            </a:lvl2pPr>
            <a:lvl3pPr marL="911089" indent="0">
              <a:buNone/>
              <a:defRPr sz="2400"/>
            </a:lvl3pPr>
            <a:lvl4pPr marL="1366635" indent="0">
              <a:buNone/>
              <a:defRPr sz="2000"/>
            </a:lvl4pPr>
            <a:lvl5pPr marL="1822176" indent="0">
              <a:buNone/>
              <a:defRPr sz="2000"/>
            </a:lvl5pPr>
            <a:lvl6pPr marL="2277723" indent="0">
              <a:buNone/>
              <a:defRPr sz="2000"/>
            </a:lvl6pPr>
            <a:lvl7pPr marL="2733266" indent="0">
              <a:buNone/>
              <a:defRPr sz="2000"/>
            </a:lvl7pPr>
            <a:lvl8pPr marL="3188800" indent="0">
              <a:buNone/>
              <a:defRPr sz="2000"/>
            </a:lvl8pPr>
            <a:lvl9pPr marL="364435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540" indent="0">
              <a:buNone/>
              <a:defRPr sz="1200"/>
            </a:lvl2pPr>
            <a:lvl3pPr marL="911089" indent="0">
              <a:buNone/>
              <a:defRPr sz="1000"/>
            </a:lvl3pPr>
            <a:lvl4pPr marL="1366635" indent="0">
              <a:buNone/>
              <a:defRPr sz="900"/>
            </a:lvl4pPr>
            <a:lvl5pPr marL="1822176" indent="0">
              <a:buNone/>
              <a:defRPr sz="900"/>
            </a:lvl5pPr>
            <a:lvl6pPr marL="2277723" indent="0">
              <a:buNone/>
              <a:defRPr sz="900"/>
            </a:lvl6pPr>
            <a:lvl7pPr marL="2733266" indent="0">
              <a:buNone/>
              <a:defRPr sz="900"/>
            </a:lvl7pPr>
            <a:lvl8pPr marL="3188800" indent="0">
              <a:buNone/>
              <a:defRPr sz="900"/>
            </a:lvl8pPr>
            <a:lvl9pPr marL="364435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E0ED72-0739-41F0-AAC5-C58B88FE7751}" type="datetimeFigureOut">
              <a:rPr lang="en-US" smtClean="0">
                <a:solidFill>
                  <a:prstClr val="black">
                    <a:tint val="75000"/>
                  </a:prstClr>
                </a:solidFill>
              </a:rPr>
              <a:pPr/>
              <a:t>4/25/2015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6F108A-8644-403C-9CCF-1654A3EF43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00582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E0ED72-0739-41F0-AAC5-C58B88FE7751}"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6F108A-8644-403C-9CCF-1654A3EF43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95021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7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E0ED72-0739-41F0-AAC5-C58B88FE7751}"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6F108A-8644-403C-9CCF-1654A3EF43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91803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5258" indent="0" algn="ctr">
              <a:buNone/>
              <a:defRPr>
                <a:solidFill>
                  <a:schemeClr val="tx1">
                    <a:tint val="75000"/>
                  </a:schemeClr>
                </a:solidFill>
              </a:defRPr>
            </a:lvl2pPr>
            <a:lvl3pPr marL="910522" indent="0" algn="ctr">
              <a:buNone/>
              <a:defRPr>
                <a:solidFill>
                  <a:schemeClr val="tx1">
                    <a:tint val="75000"/>
                  </a:schemeClr>
                </a:solidFill>
              </a:defRPr>
            </a:lvl3pPr>
            <a:lvl4pPr marL="1365786" indent="0" algn="ctr">
              <a:buNone/>
              <a:defRPr>
                <a:solidFill>
                  <a:schemeClr val="tx1">
                    <a:tint val="75000"/>
                  </a:schemeClr>
                </a:solidFill>
              </a:defRPr>
            </a:lvl4pPr>
            <a:lvl5pPr marL="1821043" indent="0" algn="ctr">
              <a:buNone/>
              <a:defRPr>
                <a:solidFill>
                  <a:schemeClr val="tx1">
                    <a:tint val="75000"/>
                  </a:schemeClr>
                </a:solidFill>
              </a:defRPr>
            </a:lvl5pPr>
            <a:lvl6pPr marL="2276307" indent="0" algn="ctr">
              <a:buNone/>
              <a:defRPr>
                <a:solidFill>
                  <a:schemeClr val="tx1">
                    <a:tint val="75000"/>
                  </a:schemeClr>
                </a:solidFill>
              </a:defRPr>
            </a:lvl6pPr>
            <a:lvl7pPr marL="2731567" indent="0" algn="ctr">
              <a:buNone/>
              <a:defRPr>
                <a:solidFill>
                  <a:schemeClr val="tx1">
                    <a:tint val="75000"/>
                  </a:schemeClr>
                </a:solidFill>
              </a:defRPr>
            </a:lvl7pPr>
            <a:lvl8pPr marL="3186817" indent="0" algn="ctr">
              <a:buNone/>
              <a:defRPr>
                <a:solidFill>
                  <a:schemeClr val="tx1">
                    <a:tint val="75000"/>
                  </a:schemeClr>
                </a:solidFill>
              </a:defRPr>
            </a:lvl8pPr>
            <a:lvl9pPr marL="364208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9CCBB8-8A11-4A2A-8C50-396E7FEDBB22}"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D7C6E39-7F70-4883-9E0C-15E0C29C1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7154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9CCBB8-8A11-4A2A-8C50-396E7FEDBB22}"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D7C6E39-7F70-4883-9E0C-15E0C29C1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83860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5258" indent="0">
              <a:buNone/>
              <a:defRPr sz="1800">
                <a:solidFill>
                  <a:schemeClr val="tx1">
                    <a:tint val="75000"/>
                  </a:schemeClr>
                </a:solidFill>
              </a:defRPr>
            </a:lvl2pPr>
            <a:lvl3pPr marL="910522" indent="0">
              <a:buNone/>
              <a:defRPr sz="1600">
                <a:solidFill>
                  <a:schemeClr val="tx1">
                    <a:tint val="75000"/>
                  </a:schemeClr>
                </a:solidFill>
              </a:defRPr>
            </a:lvl3pPr>
            <a:lvl4pPr marL="1365786" indent="0">
              <a:buNone/>
              <a:defRPr sz="1400">
                <a:solidFill>
                  <a:schemeClr val="tx1">
                    <a:tint val="75000"/>
                  </a:schemeClr>
                </a:solidFill>
              </a:defRPr>
            </a:lvl4pPr>
            <a:lvl5pPr marL="1821043" indent="0">
              <a:buNone/>
              <a:defRPr sz="1400">
                <a:solidFill>
                  <a:schemeClr val="tx1">
                    <a:tint val="75000"/>
                  </a:schemeClr>
                </a:solidFill>
              </a:defRPr>
            </a:lvl5pPr>
            <a:lvl6pPr marL="2276307" indent="0">
              <a:buNone/>
              <a:defRPr sz="1400">
                <a:solidFill>
                  <a:schemeClr val="tx1">
                    <a:tint val="75000"/>
                  </a:schemeClr>
                </a:solidFill>
              </a:defRPr>
            </a:lvl6pPr>
            <a:lvl7pPr marL="2731567" indent="0">
              <a:buNone/>
              <a:defRPr sz="1400">
                <a:solidFill>
                  <a:schemeClr val="tx1">
                    <a:tint val="75000"/>
                  </a:schemeClr>
                </a:solidFill>
              </a:defRPr>
            </a:lvl7pPr>
            <a:lvl8pPr marL="3186817" indent="0">
              <a:buNone/>
              <a:defRPr sz="1400">
                <a:solidFill>
                  <a:schemeClr val="tx1">
                    <a:tint val="75000"/>
                  </a:schemeClr>
                </a:solidFill>
              </a:defRPr>
            </a:lvl8pPr>
            <a:lvl9pPr marL="364208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9CCBB8-8A11-4A2A-8C50-396E7FEDBB22}"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D7C6E39-7F70-4883-9E0C-15E0C29C1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32616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9CCBB8-8A11-4A2A-8C50-396E7FEDBB22}" type="datetimeFigureOut">
              <a:rPr lang="en-US" smtClean="0">
                <a:solidFill>
                  <a:prstClr val="black">
                    <a:tint val="75000"/>
                  </a:prstClr>
                </a:solidFill>
              </a:rPr>
              <a:pPr/>
              <a:t>4/25/2015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D7C6E39-7F70-4883-9E0C-15E0C29C1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35934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5258" indent="0">
              <a:buNone/>
              <a:defRPr sz="2000" b="1"/>
            </a:lvl2pPr>
            <a:lvl3pPr marL="910522" indent="0">
              <a:buNone/>
              <a:defRPr sz="1800" b="1"/>
            </a:lvl3pPr>
            <a:lvl4pPr marL="1365786" indent="0">
              <a:buNone/>
              <a:defRPr sz="1600" b="1"/>
            </a:lvl4pPr>
            <a:lvl5pPr marL="1821043" indent="0">
              <a:buNone/>
              <a:defRPr sz="1600" b="1"/>
            </a:lvl5pPr>
            <a:lvl6pPr marL="2276307" indent="0">
              <a:buNone/>
              <a:defRPr sz="1600" b="1"/>
            </a:lvl6pPr>
            <a:lvl7pPr marL="2731567" indent="0">
              <a:buNone/>
              <a:defRPr sz="1600" b="1"/>
            </a:lvl7pPr>
            <a:lvl8pPr marL="3186817" indent="0">
              <a:buNone/>
              <a:defRPr sz="1600" b="1"/>
            </a:lvl8pPr>
            <a:lvl9pPr marL="364208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5258" indent="0">
              <a:buNone/>
              <a:defRPr sz="2000" b="1"/>
            </a:lvl2pPr>
            <a:lvl3pPr marL="910522" indent="0">
              <a:buNone/>
              <a:defRPr sz="1800" b="1"/>
            </a:lvl3pPr>
            <a:lvl4pPr marL="1365786" indent="0">
              <a:buNone/>
              <a:defRPr sz="1600" b="1"/>
            </a:lvl4pPr>
            <a:lvl5pPr marL="1821043" indent="0">
              <a:buNone/>
              <a:defRPr sz="1600" b="1"/>
            </a:lvl5pPr>
            <a:lvl6pPr marL="2276307" indent="0">
              <a:buNone/>
              <a:defRPr sz="1600" b="1"/>
            </a:lvl6pPr>
            <a:lvl7pPr marL="2731567" indent="0">
              <a:buNone/>
              <a:defRPr sz="1600" b="1"/>
            </a:lvl7pPr>
            <a:lvl8pPr marL="3186817" indent="0">
              <a:buNone/>
              <a:defRPr sz="1600" b="1"/>
            </a:lvl8pPr>
            <a:lvl9pPr marL="364208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9CCBB8-8A11-4A2A-8C50-396E7FEDBB22}" type="datetimeFigureOut">
              <a:rPr lang="en-US" smtClean="0">
                <a:solidFill>
                  <a:prstClr val="black">
                    <a:tint val="75000"/>
                  </a:prstClr>
                </a:solidFill>
              </a:rPr>
              <a:pPr/>
              <a:t>4/25/2015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D7C6E39-7F70-4883-9E0C-15E0C29C1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57183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9CCBB8-8A11-4A2A-8C50-396E7FEDBB22}" type="datetimeFigureOut">
              <a:rPr lang="en-US" smtClean="0">
                <a:solidFill>
                  <a:prstClr val="black">
                    <a:tint val="75000"/>
                  </a:prstClr>
                </a:solidFill>
              </a:rPr>
              <a:pPr/>
              <a:t>4/25/2015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D7C6E39-7F70-4883-9E0C-15E0C29C1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2991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9CCBB8-8A11-4A2A-8C50-396E7FEDBB22}" type="datetimeFigureOut">
              <a:rPr lang="en-US" smtClean="0">
                <a:solidFill>
                  <a:prstClr val="black">
                    <a:tint val="75000"/>
                  </a:prstClr>
                </a:solidFill>
              </a:rPr>
              <a:pPr/>
              <a:t>4/25/2015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D7C6E39-7F70-4883-9E0C-15E0C29C1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1772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037" tIns="45521" rIns="91037" bIns="4552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037" tIns="45521" rIns="91037" bIns="4552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91"/>
            <a:ext cx="2133600" cy="365125"/>
          </a:xfrm>
          <a:prstGeom prst="rect">
            <a:avLst/>
          </a:prstGeom>
        </p:spPr>
        <p:txBody>
          <a:bodyPr vert="horz" lIns="91037" tIns="45521" rIns="91037" bIns="45521" rtlCol="0" anchor="ctr"/>
          <a:lstStyle>
            <a:lvl1pPr algn="l">
              <a:defRPr sz="1200">
                <a:solidFill>
                  <a:schemeClr val="tx1">
                    <a:tint val="75000"/>
                  </a:schemeClr>
                </a:solidFill>
              </a:defRPr>
            </a:lvl1pPr>
          </a:lstStyle>
          <a:p>
            <a:fld id="{089CCBB8-8A11-4A2A-8C50-396E7FEDBB22}" type="datetimeFigureOut">
              <a:rPr lang="en-US" smtClean="0"/>
              <a:t>4/25/2015</a:t>
            </a:fld>
            <a:endParaRPr lang="en-US"/>
          </a:p>
        </p:txBody>
      </p:sp>
      <p:sp>
        <p:nvSpPr>
          <p:cNvPr id="5" name="Footer Placeholder 4"/>
          <p:cNvSpPr>
            <a:spLocks noGrp="1"/>
          </p:cNvSpPr>
          <p:nvPr>
            <p:ph type="ftr" sz="quarter" idx="3"/>
          </p:nvPr>
        </p:nvSpPr>
        <p:spPr>
          <a:xfrm>
            <a:off x="3124200" y="6356391"/>
            <a:ext cx="2895600" cy="365125"/>
          </a:xfrm>
          <a:prstGeom prst="rect">
            <a:avLst/>
          </a:prstGeom>
        </p:spPr>
        <p:txBody>
          <a:bodyPr vert="horz" lIns="91037" tIns="45521" rIns="91037" bIns="45521"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91"/>
            <a:ext cx="2133600" cy="365125"/>
          </a:xfrm>
          <a:prstGeom prst="rect">
            <a:avLst/>
          </a:prstGeom>
        </p:spPr>
        <p:txBody>
          <a:bodyPr vert="horz" lIns="91037" tIns="45521" rIns="91037" bIns="45521" rtlCol="0" anchor="ctr"/>
          <a:lstStyle>
            <a:lvl1pPr algn="r">
              <a:defRPr sz="1200">
                <a:solidFill>
                  <a:schemeClr val="tx1">
                    <a:tint val="75000"/>
                  </a:schemeClr>
                </a:solidFill>
              </a:defRPr>
            </a:lvl1pPr>
          </a:lstStyle>
          <a:p>
            <a:fld id="{3D7C6E39-7F70-4883-9E0C-15E0C29C1FF3}" type="slidenum">
              <a:rPr lang="en-US" smtClean="0"/>
              <a:t>‹#›</a:t>
            </a:fld>
            <a:endParaRPr lang="en-US"/>
          </a:p>
        </p:txBody>
      </p:sp>
    </p:spTree>
    <p:extLst>
      <p:ext uri="{BB962C8B-B14F-4D97-AF65-F5344CB8AC3E}">
        <p14:creationId xmlns:p14="http://schemas.microsoft.com/office/powerpoint/2010/main" val="9677784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0522" rtl="0" eaLnBrk="1" latinLnBrk="0" hangingPunct="1">
        <a:spcBef>
          <a:spcPct val="0"/>
        </a:spcBef>
        <a:buNone/>
        <a:defRPr sz="4400" kern="1200">
          <a:solidFill>
            <a:schemeClr val="tx1"/>
          </a:solidFill>
          <a:latin typeface="+mj-lt"/>
          <a:ea typeface="+mj-ea"/>
          <a:cs typeface="+mj-cs"/>
        </a:defRPr>
      </a:lvl1pPr>
    </p:titleStyle>
    <p:bodyStyle>
      <a:lvl1pPr marL="341442" indent="-341442" algn="l" defTabSz="91052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39798" indent="-284545" algn="l" defTabSz="91052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38156" indent="-227629" algn="l" defTabSz="9105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3396" indent="-227629" algn="l" defTabSz="9105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48673" indent="-227629" algn="l" defTabSz="9105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03934" indent="-227629" algn="l" defTabSz="9105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59195" indent="-227629" algn="l" defTabSz="9105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14455" indent="-227629" algn="l" defTabSz="9105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69720" indent="-227629" algn="l" defTabSz="9105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0522" rtl="0" eaLnBrk="1" latinLnBrk="0" hangingPunct="1">
        <a:defRPr sz="1800" kern="1200">
          <a:solidFill>
            <a:schemeClr val="tx1"/>
          </a:solidFill>
          <a:latin typeface="+mn-lt"/>
          <a:ea typeface="+mn-ea"/>
          <a:cs typeface="+mn-cs"/>
        </a:defRPr>
      </a:lvl1pPr>
      <a:lvl2pPr marL="455258" algn="l" defTabSz="910522" rtl="0" eaLnBrk="1" latinLnBrk="0" hangingPunct="1">
        <a:defRPr sz="1800" kern="1200">
          <a:solidFill>
            <a:schemeClr val="tx1"/>
          </a:solidFill>
          <a:latin typeface="+mn-lt"/>
          <a:ea typeface="+mn-ea"/>
          <a:cs typeface="+mn-cs"/>
        </a:defRPr>
      </a:lvl2pPr>
      <a:lvl3pPr marL="910522" algn="l" defTabSz="910522" rtl="0" eaLnBrk="1" latinLnBrk="0" hangingPunct="1">
        <a:defRPr sz="1800" kern="1200">
          <a:solidFill>
            <a:schemeClr val="tx1"/>
          </a:solidFill>
          <a:latin typeface="+mn-lt"/>
          <a:ea typeface="+mn-ea"/>
          <a:cs typeface="+mn-cs"/>
        </a:defRPr>
      </a:lvl3pPr>
      <a:lvl4pPr marL="1365786" algn="l" defTabSz="910522" rtl="0" eaLnBrk="1" latinLnBrk="0" hangingPunct="1">
        <a:defRPr sz="1800" kern="1200">
          <a:solidFill>
            <a:schemeClr val="tx1"/>
          </a:solidFill>
          <a:latin typeface="+mn-lt"/>
          <a:ea typeface="+mn-ea"/>
          <a:cs typeface="+mn-cs"/>
        </a:defRPr>
      </a:lvl4pPr>
      <a:lvl5pPr marL="1821043" algn="l" defTabSz="910522" rtl="0" eaLnBrk="1" latinLnBrk="0" hangingPunct="1">
        <a:defRPr sz="1800" kern="1200">
          <a:solidFill>
            <a:schemeClr val="tx1"/>
          </a:solidFill>
          <a:latin typeface="+mn-lt"/>
          <a:ea typeface="+mn-ea"/>
          <a:cs typeface="+mn-cs"/>
        </a:defRPr>
      </a:lvl5pPr>
      <a:lvl6pPr marL="2276307" algn="l" defTabSz="910522" rtl="0" eaLnBrk="1" latinLnBrk="0" hangingPunct="1">
        <a:defRPr sz="1800" kern="1200">
          <a:solidFill>
            <a:schemeClr val="tx1"/>
          </a:solidFill>
          <a:latin typeface="+mn-lt"/>
          <a:ea typeface="+mn-ea"/>
          <a:cs typeface="+mn-cs"/>
        </a:defRPr>
      </a:lvl6pPr>
      <a:lvl7pPr marL="2731567" algn="l" defTabSz="910522" rtl="0" eaLnBrk="1" latinLnBrk="0" hangingPunct="1">
        <a:defRPr sz="1800" kern="1200">
          <a:solidFill>
            <a:schemeClr val="tx1"/>
          </a:solidFill>
          <a:latin typeface="+mn-lt"/>
          <a:ea typeface="+mn-ea"/>
          <a:cs typeface="+mn-cs"/>
        </a:defRPr>
      </a:lvl7pPr>
      <a:lvl8pPr marL="3186817" algn="l" defTabSz="910522" rtl="0" eaLnBrk="1" latinLnBrk="0" hangingPunct="1">
        <a:defRPr sz="1800" kern="1200">
          <a:solidFill>
            <a:schemeClr val="tx1"/>
          </a:solidFill>
          <a:latin typeface="+mn-lt"/>
          <a:ea typeface="+mn-ea"/>
          <a:cs typeface="+mn-cs"/>
        </a:defRPr>
      </a:lvl8pPr>
      <a:lvl9pPr marL="3642084" algn="l" defTabSz="910522"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037" tIns="45521" rIns="91037" bIns="4552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037" tIns="45521" rIns="91037" bIns="4552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91"/>
            <a:ext cx="2133600" cy="365125"/>
          </a:xfrm>
          <a:prstGeom prst="rect">
            <a:avLst/>
          </a:prstGeom>
        </p:spPr>
        <p:txBody>
          <a:bodyPr vert="horz" lIns="91037" tIns="45521" rIns="91037" bIns="45521" rtlCol="0" anchor="ctr"/>
          <a:lstStyle>
            <a:lvl1pPr algn="l">
              <a:defRPr sz="1200">
                <a:solidFill>
                  <a:schemeClr val="tx1">
                    <a:tint val="75000"/>
                  </a:schemeClr>
                </a:solidFill>
              </a:defRPr>
            </a:lvl1pPr>
          </a:lstStyle>
          <a:p>
            <a:fld id="{089CCBB8-8A11-4A2A-8C50-396E7FEDBB22}"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91"/>
            <a:ext cx="2895600" cy="365125"/>
          </a:xfrm>
          <a:prstGeom prst="rect">
            <a:avLst/>
          </a:prstGeom>
        </p:spPr>
        <p:txBody>
          <a:bodyPr vert="horz" lIns="91037" tIns="45521" rIns="91037" bIns="4552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91"/>
            <a:ext cx="2133600" cy="365125"/>
          </a:xfrm>
          <a:prstGeom prst="rect">
            <a:avLst/>
          </a:prstGeom>
        </p:spPr>
        <p:txBody>
          <a:bodyPr vert="horz" lIns="91037" tIns="45521" rIns="91037" bIns="45521" rtlCol="0" anchor="ctr"/>
          <a:lstStyle>
            <a:lvl1pPr algn="r">
              <a:defRPr sz="1200">
                <a:solidFill>
                  <a:schemeClr val="tx1">
                    <a:tint val="75000"/>
                  </a:schemeClr>
                </a:solidFill>
              </a:defRPr>
            </a:lvl1pPr>
          </a:lstStyle>
          <a:p>
            <a:fld id="{3D7C6E39-7F70-4883-9E0C-15E0C29C1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0808953"/>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xStyles>
    <p:titleStyle>
      <a:lvl1pPr algn="ctr" defTabSz="910522" rtl="0" eaLnBrk="1" latinLnBrk="0" hangingPunct="1">
        <a:spcBef>
          <a:spcPct val="0"/>
        </a:spcBef>
        <a:buNone/>
        <a:defRPr sz="4400" kern="1200">
          <a:solidFill>
            <a:schemeClr val="tx1"/>
          </a:solidFill>
          <a:latin typeface="+mj-lt"/>
          <a:ea typeface="+mj-ea"/>
          <a:cs typeface="+mj-cs"/>
        </a:defRPr>
      </a:lvl1pPr>
    </p:titleStyle>
    <p:bodyStyle>
      <a:lvl1pPr marL="341442" indent="-341442" algn="l" defTabSz="91052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39798" indent="-284545" algn="l" defTabSz="91052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38156" indent="-227629" algn="l" defTabSz="9105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3396" indent="-227629" algn="l" defTabSz="9105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48673" indent="-227629" algn="l" defTabSz="9105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03934" indent="-227629" algn="l" defTabSz="9105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59195" indent="-227629" algn="l" defTabSz="9105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14455" indent="-227629" algn="l" defTabSz="9105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69720" indent="-227629" algn="l" defTabSz="9105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0522" rtl="0" eaLnBrk="1" latinLnBrk="0" hangingPunct="1">
        <a:defRPr sz="1800" kern="1200">
          <a:solidFill>
            <a:schemeClr val="tx1"/>
          </a:solidFill>
          <a:latin typeface="+mn-lt"/>
          <a:ea typeface="+mn-ea"/>
          <a:cs typeface="+mn-cs"/>
        </a:defRPr>
      </a:lvl1pPr>
      <a:lvl2pPr marL="455258" algn="l" defTabSz="910522" rtl="0" eaLnBrk="1" latinLnBrk="0" hangingPunct="1">
        <a:defRPr sz="1800" kern="1200">
          <a:solidFill>
            <a:schemeClr val="tx1"/>
          </a:solidFill>
          <a:latin typeface="+mn-lt"/>
          <a:ea typeface="+mn-ea"/>
          <a:cs typeface="+mn-cs"/>
        </a:defRPr>
      </a:lvl2pPr>
      <a:lvl3pPr marL="910522" algn="l" defTabSz="910522" rtl="0" eaLnBrk="1" latinLnBrk="0" hangingPunct="1">
        <a:defRPr sz="1800" kern="1200">
          <a:solidFill>
            <a:schemeClr val="tx1"/>
          </a:solidFill>
          <a:latin typeface="+mn-lt"/>
          <a:ea typeface="+mn-ea"/>
          <a:cs typeface="+mn-cs"/>
        </a:defRPr>
      </a:lvl3pPr>
      <a:lvl4pPr marL="1365786" algn="l" defTabSz="910522" rtl="0" eaLnBrk="1" latinLnBrk="0" hangingPunct="1">
        <a:defRPr sz="1800" kern="1200">
          <a:solidFill>
            <a:schemeClr val="tx1"/>
          </a:solidFill>
          <a:latin typeface="+mn-lt"/>
          <a:ea typeface="+mn-ea"/>
          <a:cs typeface="+mn-cs"/>
        </a:defRPr>
      </a:lvl4pPr>
      <a:lvl5pPr marL="1821043" algn="l" defTabSz="910522" rtl="0" eaLnBrk="1" latinLnBrk="0" hangingPunct="1">
        <a:defRPr sz="1800" kern="1200">
          <a:solidFill>
            <a:schemeClr val="tx1"/>
          </a:solidFill>
          <a:latin typeface="+mn-lt"/>
          <a:ea typeface="+mn-ea"/>
          <a:cs typeface="+mn-cs"/>
        </a:defRPr>
      </a:lvl5pPr>
      <a:lvl6pPr marL="2276307" algn="l" defTabSz="910522" rtl="0" eaLnBrk="1" latinLnBrk="0" hangingPunct="1">
        <a:defRPr sz="1800" kern="1200">
          <a:solidFill>
            <a:schemeClr val="tx1"/>
          </a:solidFill>
          <a:latin typeface="+mn-lt"/>
          <a:ea typeface="+mn-ea"/>
          <a:cs typeface="+mn-cs"/>
        </a:defRPr>
      </a:lvl6pPr>
      <a:lvl7pPr marL="2731567" algn="l" defTabSz="910522" rtl="0" eaLnBrk="1" latinLnBrk="0" hangingPunct="1">
        <a:defRPr sz="1800" kern="1200">
          <a:solidFill>
            <a:schemeClr val="tx1"/>
          </a:solidFill>
          <a:latin typeface="+mn-lt"/>
          <a:ea typeface="+mn-ea"/>
          <a:cs typeface="+mn-cs"/>
        </a:defRPr>
      </a:lvl7pPr>
      <a:lvl8pPr marL="3186817" algn="l" defTabSz="910522" rtl="0" eaLnBrk="1" latinLnBrk="0" hangingPunct="1">
        <a:defRPr sz="1800" kern="1200">
          <a:solidFill>
            <a:schemeClr val="tx1"/>
          </a:solidFill>
          <a:latin typeface="+mn-lt"/>
          <a:ea typeface="+mn-ea"/>
          <a:cs typeface="+mn-cs"/>
        </a:defRPr>
      </a:lvl8pPr>
      <a:lvl9pPr marL="3642084" algn="l" defTabSz="910522"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096" tIns="45550" rIns="91096" bIns="4555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096" tIns="45550" rIns="91096" bIns="4555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5"/>
            <a:ext cx="2133600" cy="365125"/>
          </a:xfrm>
          <a:prstGeom prst="rect">
            <a:avLst/>
          </a:prstGeom>
        </p:spPr>
        <p:txBody>
          <a:bodyPr vert="horz" lIns="91096" tIns="45550" rIns="91096" bIns="45550" rtlCol="0" anchor="ctr"/>
          <a:lstStyle>
            <a:lvl1pPr algn="l">
              <a:defRPr sz="1200">
                <a:solidFill>
                  <a:schemeClr val="tx1">
                    <a:tint val="75000"/>
                  </a:schemeClr>
                </a:solidFill>
              </a:defRPr>
            </a:lvl1pPr>
          </a:lstStyle>
          <a:p>
            <a:pPr defTabSz="911089"/>
            <a:fld id="{81FC89A0-3732-40A9-8529-2FE0AD14CB56}" type="datetimeFigureOut">
              <a:rPr lang="en-US" smtClean="0">
                <a:solidFill>
                  <a:prstClr val="black">
                    <a:tint val="75000"/>
                  </a:prstClr>
                </a:solidFill>
              </a:rPr>
              <a:pPr defTabSz="911089"/>
              <a:t>4/25/2015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85"/>
            <a:ext cx="2895600" cy="365125"/>
          </a:xfrm>
          <a:prstGeom prst="rect">
            <a:avLst/>
          </a:prstGeom>
        </p:spPr>
        <p:txBody>
          <a:bodyPr vert="horz" lIns="91096" tIns="45550" rIns="91096" bIns="45550" rtlCol="0" anchor="ctr"/>
          <a:lstStyle>
            <a:lvl1pPr algn="ctr">
              <a:defRPr sz="1200">
                <a:solidFill>
                  <a:schemeClr val="tx1">
                    <a:tint val="75000"/>
                  </a:schemeClr>
                </a:solidFill>
              </a:defRPr>
            </a:lvl1pPr>
          </a:lstStyle>
          <a:p>
            <a:pPr defTabSz="911089"/>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85"/>
            <a:ext cx="2133600" cy="365125"/>
          </a:xfrm>
          <a:prstGeom prst="rect">
            <a:avLst/>
          </a:prstGeom>
        </p:spPr>
        <p:txBody>
          <a:bodyPr vert="horz" lIns="91096" tIns="45550" rIns="91096" bIns="45550" rtlCol="0" anchor="ctr"/>
          <a:lstStyle>
            <a:lvl1pPr algn="r">
              <a:defRPr sz="1200">
                <a:solidFill>
                  <a:schemeClr val="tx1">
                    <a:tint val="75000"/>
                  </a:schemeClr>
                </a:solidFill>
              </a:defRPr>
            </a:lvl1pPr>
          </a:lstStyle>
          <a:p>
            <a:pPr defTabSz="911089"/>
            <a:fld id="{26FBD18D-F946-4DE6-A3DE-C7E3D0DF7D93}" type="slidenum">
              <a:rPr lang="en-US" smtClean="0">
                <a:solidFill>
                  <a:prstClr val="black">
                    <a:tint val="75000"/>
                  </a:prstClr>
                </a:solidFill>
              </a:rPr>
              <a:pPr defTabSz="911089"/>
              <a:t>‹#›</a:t>
            </a:fld>
            <a:endParaRPr lang="en-US">
              <a:solidFill>
                <a:prstClr val="black">
                  <a:tint val="75000"/>
                </a:prstClr>
              </a:solidFill>
            </a:endParaRPr>
          </a:p>
        </p:txBody>
      </p:sp>
    </p:spTree>
    <p:extLst>
      <p:ext uri="{BB962C8B-B14F-4D97-AF65-F5344CB8AC3E}">
        <p14:creationId xmlns:p14="http://schemas.microsoft.com/office/powerpoint/2010/main" val="3307830710"/>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txStyles>
    <p:titleStyle>
      <a:lvl1pPr algn="ctr" defTabSz="911089" rtl="0" eaLnBrk="1" latinLnBrk="0" hangingPunct="1">
        <a:spcBef>
          <a:spcPct val="0"/>
        </a:spcBef>
        <a:buNone/>
        <a:defRPr sz="4400" kern="1200">
          <a:solidFill>
            <a:schemeClr val="tx1"/>
          </a:solidFill>
          <a:latin typeface="+mj-lt"/>
          <a:ea typeface="+mj-ea"/>
          <a:cs typeface="+mj-cs"/>
        </a:defRPr>
      </a:lvl1pPr>
    </p:titleStyle>
    <p:bodyStyle>
      <a:lvl1pPr marL="341656" indent="-341656" algn="l" defTabSz="91108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0258" indent="-284721" algn="l" defTabSz="91108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8864" indent="-227771" algn="l" defTabSz="91108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4392" indent="-227771" algn="l" defTabSz="91108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9947" indent="-227771" algn="l" defTabSz="91108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5492" indent="-227771" algn="l" defTabSz="91108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1037" indent="-227771" algn="l" defTabSz="91108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6580" indent="-227771" algn="l" defTabSz="91108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2127" indent="-227771" algn="l" defTabSz="91108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1089" rtl="0" eaLnBrk="1" latinLnBrk="0" hangingPunct="1">
        <a:defRPr sz="1800" kern="1200">
          <a:solidFill>
            <a:schemeClr val="tx1"/>
          </a:solidFill>
          <a:latin typeface="+mn-lt"/>
          <a:ea typeface="+mn-ea"/>
          <a:cs typeface="+mn-cs"/>
        </a:defRPr>
      </a:lvl1pPr>
      <a:lvl2pPr marL="455540" algn="l" defTabSz="911089" rtl="0" eaLnBrk="1" latinLnBrk="0" hangingPunct="1">
        <a:defRPr sz="1800" kern="1200">
          <a:solidFill>
            <a:schemeClr val="tx1"/>
          </a:solidFill>
          <a:latin typeface="+mn-lt"/>
          <a:ea typeface="+mn-ea"/>
          <a:cs typeface="+mn-cs"/>
        </a:defRPr>
      </a:lvl2pPr>
      <a:lvl3pPr marL="911089" algn="l" defTabSz="911089" rtl="0" eaLnBrk="1" latinLnBrk="0" hangingPunct="1">
        <a:defRPr sz="1800" kern="1200">
          <a:solidFill>
            <a:schemeClr val="tx1"/>
          </a:solidFill>
          <a:latin typeface="+mn-lt"/>
          <a:ea typeface="+mn-ea"/>
          <a:cs typeface="+mn-cs"/>
        </a:defRPr>
      </a:lvl3pPr>
      <a:lvl4pPr marL="1366635" algn="l" defTabSz="911089" rtl="0" eaLnBrk="1" latinLnBrk="0" hangingPunct="1">
        <a:defRPr sz="1800" kern="1200">
          <a:solidFill>
            <a:schemeClr val="tx1"/>
          </a:solidFill>
          <a:latin typeface="+mn-lt"/>
          <a:ea typeface="+mn-ea"/>
          <a:cs typeface="+mn-cs"/>
        </a:defRPr>
      </a:lvl4pPr>
      <a:lvl5pPr marL="1822176" algn="l" defTabSz="911089" rtl="0" eaLnBrk="1" latinLnBrk="0" hangingPunct="1">
        <a:defRPr sz="1800" kern="1200">
          <a:solidFill>
            <a:schemeClr val="tx1"/>
          </a:solidFill>
          <a:latin typeface="+mn-lt"/>
          <a:ea typeface="+mn-ea"/>
          <a:cs typeface="+mn-cs"/>
        </a:defRPr>
      </a:lvl5pPr>
      <a:lvl6pPr marL="2277723" algn="l" defTabSz="911089" rtl="0" eaLnBrk="1" latinLnBrk="0" hangingPunct="1">
        <a:defRPr sz="1800" kern="1200">
          <a:solidFill>
            <a:schemeClr val="tx1"/>
          </a:solidFill>
          <a:latin typeface="+mn-lt"/>
          <a:ea typeface="+mn-ea"/>
          <a:cs typeface="+mn-cs"/>
        </a:defRPr>
      </a:lvl6pPr>
      <a:lvl7pPr marL="2733266" algn="l" defTabSz="911089" rtl="0" eaLnBrk="1" latinLnBrk="0" hangingPunct="1">
        <a:defRPr sz="1800" kern="1200">
          <a:solidFill>
            <a:schemeClr val="tx1"/>
          </a:solidFill>
          <a:latin typeface="+mn-lt"/>
          <a:ea typeface="+mn-ea"/>
          <a:cs typeface="+mn-cs"/>
        </a:defRPr>
      </a:lvl7pPr>
      <a:lvl8pPr marL="3188800" algn="l" defTabSz="911089" rtl="0" eaLnBrk="1" latinLnBrk="0" hangingPunct="1">
        <a:defRPr sz="1800" kern="1200">
          <a:solidFill>
            <a:schemeClr val="tx1"/>
          </a:solidFill>
          <a:latin typeface="+mn-lt"/>
          <a:ea typeface="+mn-ea"/>
          <a:cs typeface="+mn-cs"/>
        </a:defRPr>
      </a:lvl8pPr>
      <a:lvl9pPr marL="3644350" algn="l" defTabSz="91108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096" tIns="45550" rIns="91096" bIns="4555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096" tIns="45550" rIns="91096" bIns="4555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5"/>
            <a:ext cx="2133600" cy="365125"/>
          </a:xfrm>
          <a:prstGeom prst="rect">
            <a:avLst/>
          </a:prstGeom>
        </p:spPr>
        <p:txBody>
          <a:bodyPr vert="horz" lIns="91096" tIns="45550" rIns="91096" bIns="45550" rtlCol="0" anchor="ctr"/>
          <a:lstStyle>
            <a:lvl1pPr algn="l">
              <a:defRPr sz="1200">
                <a:solidFill>
                  <a:schemeClr val="tx1">
                    <a:tint val="75000"/>
                  </a:schemeClr>
                </a:solidFill>
              </a:defRPr>
            </a:lvl1pPr>
          </a:lstStyle>
          <a:p>
            <a:pPr defTabSz="911089"/>
            <a:fld id="{8DE25137-A8FB-471E-A1C2-03452CC1FB92}" type="datetimeFigureOut">
              <a:rPr lang="en-US" smtClean="0">
                <a:solidFill>
                  <a:prstClr val="black">
                    <a:tint val="75000"/>
                  </a:prstClr>
                </a:solidFill>
              </a:rPr>
              <a:pPr defTabSz="911089"/>
              <a:t>4/25/2015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85"/>
            <a:ext cx="2895600" cy="365125"/>
          </a:xfrm>
          <a:prstGeom prst="rect">
            <a:avLst/>
          </a:prstGeom>
        </p:spPr>
        <p:txBody>
          <a:bodyPr vert="horz" lIns="91096" tIns="45550" rIns="91096" bIns="45550" rtlCol="0" anchor="ctr"/>
          <a:lstStyle>
            <a:lvl1pPr algn="ctr">
              <a:defRPr sz="1200">
                <a:solidFill>
                  <a:schemeClr val="tx1">
                    <a:tint val="75000"/>
                  </a:schemeClr>
                </a:solidFill>
              </a:defRPr>
            </a:lvl1pPr>
          </a:lstStyle>
          <a:p>
            <a:pPr defTabSz="911089"/>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85"/>
            <a:ext cx="2133600" cy="365125"/>
          </a:xfrm>
          <a:prstGeom prst="rect">
            <a:avLst/>
          </a:prstGeom>
        </p:spPr>
        <p:txBody>
          <a:bodyPr vert="horz" lIns="91096" tIns="45550" rIns="91096" bIns="45550" rtlCol="0" anchor="ctr"/>
          <a:lstStyle>
            <a:lvl1pPr algn="r">
              <a:defRPr sz="1200">
                <a:solidFill>
                  <a:schemeClr val="tx1">
                    <a:tint val="75000"/>
                  </a:schemeClr>
                </a:solidFill>
              </a:defRPr>
            </a:lvl1pPr>
          </a:lstStyle>
          <a:p>
            <a:pPr defTabSz="911089"/>
            <a:fld id="{6074E6BD-A3E6-4635-A143-361F934AAE1F}" type="slidenum">
              <a:rPr lang="en-US" smtClean="0">
                <a:solidFill>
                  <a:prstClr val="black">
                    <a:tint val="75000"/>
                  </a:prstClr>
                </a:solidFill>
              </a:rPr>
              <a:pPr defTabSz="911089"/>
              <a:t>‹#›</a:t>
            </a:fld>
            <a:endParaRPr lang="en-US">
              <a:solidFill>
                <a:prstClr val="black">
                  <a:tint val="75000"/>
                </a:prstClr>
              </a:solidFill>
            </a:endParaRPr>
          </a:p>
        </p:txBody>
      </p:sp>
    </p:spTree>
    <p:extLst>
      <p:ext uri="{BB962C8B-B14F-4D97-AF65-F5344CB8AC3E}">
        <p14:creationId xmlns:p14="http://schemas.microsoft.com/office/powerpoint/2010/main" val="2526662203"/>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p:txStyles>
    <p:titleStyle>
      <a:lvl1pPr algn="ctr" defTabSz="911089" rtl="0" eaLnBrk="1" latinLnBrk="0" hangingPunct="1">
        <a:spcBef>
          <a:spcPct val="0"/>
        </a:spcBef>
        <a:buNone/>
        <a:defRPr sz="4400" kern="1200">
          <a:solidFill>
            <a:schemeClr val="tx1"/>
          </a:solidFill>
          <a:latin typeface="+mj-lt"/>
          <a:ea typeface="+mj-ea"/>
          <a:cs typeface="+mj-cs"/>
        </a:defRPr>
      </a:lvl1pPr>
    </p:titleStyle>
    <p:bodyStyle>
      <a:lvl1pPr marL="341656" indent="-341656" algn="l" defTabSz="91108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0258" indent="-284721" algn="l" defTabSz="91108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38864" indent="-227771" algn="l" defTabSz="91108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4392" indent="-227771" algn="l" defTabSz="91108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49947" indent="-227771" algn="l" defTabSz="91108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05492" indent="-227771" algn="l" defTabSz="91108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1037" indent="-227771" algn="l" defTabSz="91108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16580" indent="-227771" algn="l" defTabSz="91108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72127" indent="-227771" algn="l" defTabSz="91108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1089" rtl="0" eaLnBrk="1" latinLnBrk="0" hangingPunct="1">
        <a:defRPr sz="1800" kern="1200">
          <a:solidFill>
            <a:schemeClr val="tx1"/>
          </a:solidFill>
          <a:latin typeface="+mn-lt"/>
          <a:ea typeface="+mn-ea"/>
          <a:cs typeface="+mn-cs"/>
        </a:defRPr>
      </a:lvl1pPr>
      <a:lvl2pPr marL="455540" algn="l" defTabSz="911089" rtl="0" eaLnBrk="1" latinLnBrk="0" hangingPunct="1">
        <a:defRPr sz="1800" kern="1200">
          <a:solidFill>
            <a:schemeClr val="tx1"/>
          </a:solidFill>
          <a:latin typeface="+mn-lt"/>
          <a:ea typeface="+mn-ea"/>
          <a:cs typeface="+mn-cs"/>
        </a:defRPr>
      </a:lvl2pPr>
      <a:lvl3pPr marL="911089" algn="l" defTabSz="911089" rtl="0" eaLnBrk="1" latinLnBrk="0" hangingPunct="1">
        <a:defRPr sz="1800" kern="1200">
          <a:solidFill>
            <a:schemeClr val="tx1"/>
          </a:solidFill>
          <a:latin typeface="+mn-lt"/>
          <a:ea typeface="+mn-ea"/>
          <a:cs typeface="+mn-cs"/>
        </a:defRPr>
      </a:lvl3pPr>
      <a:lvl4pPr marL="1366635" algn="l" defTabSz="911089" rtl="0" eaLnBrk="1" latinLnBrk="0" hangingPunct="1">
        <a:defRPr sz="1800" kern="1200">
          <a:solidFill>
            <a:schemeClr val="tx1"/>
          </a:solidFill>
          <a:latin typeface="+mn-lt"/>
          <a:ea typeface="+mn-ea"/>
          <a:cs typeface="+mn-cs"/>
        </a:defRPr>
      </a:lvl4pPr>
      <a:lvl5pPr marL="1822176" algn="l" defTabSz="911089" rtl="0" eaLnBrk="1" latinLnBrk="0" hangingPunct="1">
        <a:defRPr sz="1800" kern="1200">
          <a:solidFill>
            <a:schemeClr val="tx1"/>
          </a:solidFill>
          <a:latin typeface="+mn-lt"/>
          <a:ea typeface="+mn-ea"/>
          <a:cs typeface="+mn-cs"/>
        </a:defRPr>
      </a:lvl5pPr>
      <a:lvl6pPr marL="2277723" algn="l" defTabSz="911089" rtl="0" eaLnBrk="1" latinLnBrk="0" hangingPunct="1">
        <a:defRPr sz="1800" kern="1200">
          <a:solidFill>
            <a:schemeClr val="tx1"/>
          </a:solidFill>
          <a:latin typeface="+mn-lt"/>
          <a:ea typeface="+mn-ea"/>
          <a:cs typeface="+mn-cs"/>
        </a:defRPr>
      </a:lvl6pPr>
      <a:lvl7pPr marL="2733266" algn="l" defTabSz="911089" rtl="0" eaLnBrk="1" latinLnBrk="0" hangingPunct="1">
        <a:defRPr sz="1800" kern="1200">
          <a:solidFill>
            <a:schemeClr val="tx1"/>
          </a:solidFill>
          <a:latin typeface="+mn-lt"/>
          <a:ea typeface="+mn-ea"/>
          <a:cs typeface="+mn-cs"/>
        </a:defRPr>
      </a:lvl7pPr>
      <a:lvl8pPr marL="3188800" algn="l" defTabSz="911089" rtl="0" eaLnBrk="1" latinLnBrk="0" hangingPunct="1">
        <a:defRPr sz="1800" kern="1200">
          <a:solidFill>
            <a:schemeClr val="tx1"/>
          </a:solidFill>
          <a:latin typeface="+mn-lt"/>
          <a:ea typeface="+mn-ea"/>
          <a:cs typeface="+mn-cs"/>
        </a:defRPr>
      </a:lvl8pPr>
      <a:lvl9pPr marL="3644350" algn="l" defTabSz="91108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71040" y="568862"/>
            <a:ext cx="780624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smtClean="0"/>
              <a:t>Click to edit the title text format</a:t>
            </a:r>
          </a:p>
        </p:txBody>
      </p:sp>
      <p:sp>
        <p:nvSpPr>
          <p:cNvPr id="1026" name="Rectangle 2"/>
          <p:cNvSpPr>
            <a:spLocks noGrp="1" noChangeArrowheads="1"/>
          </p:cNvSpPr>
          <p:nvPr>
            <p:ph type="body" idx="1"/>
          </p:nvPr>
        </p:nvSpPr>
        <p:spPr bwMode="auto">
          <a:xfrm>
            <a:off x="671040" y="1906761"/>
            <a:ext cx="7806240" cy="43190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a:p>
            <a:pPr lvl="4"/>
            <a:r>
              <a:rPr lang="en-GB" altLang="en-US" smtClean="0"/>
              <a:t>Eighth Outline Level</a:t>
            </a:r>
          </a:p>
          <a:p>
            <a:pPr lvl="4"/>
            <a:r>
              <a:rPr lang="en-GB" altLang="en-US" smtClean="0"/>
              <a:t>Ninth Outline Level</a:t>
            </a:r>
          </a:p>
        </p:txBody>
      </p:sp>
    </p:spTree>
    <p:extLst>
      <p:ext uri="{BB962C8B-B14F-4D97-AF65-F5344CB8AC3E}">
        <p14:creationId xmlns:p14="http://schemas.microsoft.com/office/powerpoint/2010/main" val="597243244"/>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p:txStyles>
    <p:titleStyle>
      <a:lvl1pPr algn="ctr" defTabSz="413952" rtl="0" fontAlgn="base" hangingPunct="0">
        <a:lnSpc>
          <a:spcPct val="93000"/>
        </a:lnSpc>
        <a:spcBef>
          <a:spcPct val="0"/>
        </a:spcBef>
        <a:spcAft>
          <a:spcPct val="0"/>
        </a:spcAft>
        <a:buClr>
          <a:srgbClr val="000000"/>
        </a:buClr>
        <a:buSzPct val="45000"/>
        <a:buFont typeface="Wingdings" charset="2"/>
        <a:defRPr sz="2500" b="1">
          <a:solidFill>
            <a:srgbClr val="000000"/>
          </a:solidFill>
          <a:latin typeface="+mj-lt"/>
          <a:ea typeface="+mj-ea"/>
          <a:cs typeface="+mj-cs"/>
        </a:defRPr>
      </a:lvl1pPr>
      <a:lvl2pPr marL="390957" indent="-195481" algn="ctr" defTabSz="413952" rtl="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pitchFamily="16" charset="0"/>
          <a:ea typeface="msgothic" charset="0"/>
          <a:cs typeface="msgothic" charset="0"/>
        </a:defRPr>
      </a:lvl2pPr>
      <a:lvl3pPr marL="586432" indent="-195481" algn="ctr" defTabSz="413952" rtl="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pitchFamily="16" charset="0"/>
          <a:ea typeface="msgothic" charset="0"/>
          <a:cs typeface="msgothic" charset="0"/>
        </a:defRPr>
      </a:lvl3pPr>
      <a:lvl4pPr marL="781910" indent="-195481" algn="ctr" defTabSz="413952" rtl="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pitchFamily="16" charset="0"/>
          <a:ea typeface="msgothic" charset="0"/>
          <a:cs typeface="msgothic" charset="0"/>
        </a:defRPr>
      </a:lvl4pPr>
      <a:lvl5pPr marL="977388" indent="-195481" algn="ctr" defTabSz="413952" rtl="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pitchFamily="16" charset="0"/>
          <a:ea typeface="msgothic" charset="0"/>
          <a:cs typeface="msgothic" charset="0"/>
        </a:defRPr>
      </a:lvl5pPr>
      <a:lvl6pPr marL="1391341" indent="-195481" algn="ctr" defTabSz="413952" rtl="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pitchFamily="16" charset="0"/>
          <a:ea typeface="msgothic" charset="0"/>
          <a:cs typeface="msgothic" charset="0"/>
        </a:defRPr>
      </a:lvl6pPr>
      <a:lvl7pPr marL="1805297" indent="-195481" algn="ctr" defTabSz="413952" rtl="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pitchFamily="16" charset="0"/>
          <a:ea typeface="msgothic" charset="0"/>
          <a:cs typeface="msgothic" charset="0"/>
        </a:defRPr>
      </a:lvl7pPr>
      <a:lvl8pPr marL="2219246" indent="-195481" algn="ctr" defTabSz="413952" rtl="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pitchFamily="16" charset="0"/>
          <a:ea typeface="msgothic" charset="0"/>
          <a:cs typeface="msgothic" charset="0"/>
        </a:defRPr>
      </a:lvl8pPr>
      <a:lvl9pPr marL="2633203" indent="-195481" algn="ctr" defTabSz="413952" rtl="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pitchFamily="16" charset="0"/>
          <a:ea typeface="msgothic" charset="0"/>
          <a:cs typeface="msgothic" charset="0"/>
        </a:defRPr>
      </a:lvl9pPr>
    </p:titleStyle>
    <p:bodyStyle>
      <a:lvl1pPr marL="390957" indent="-293219" algn="l" defTabSz="413952" rtl="0" fontAlgn="base" hangingPunct="0">
        <a:lnSpc>
          <a:spcPct val="93000"/>
        </a:lnSpc>
        <a:spcBef>
          <a:spcPct val="0"/>
        </a:spcBef>
        <a:spcAft>
          <a:spcPts val="806"/>
        </a:spcAft>
        <a:buClr>
          <a:srgbClr val="000000"/>
        </a:buClr>
        <a:buSzPct val="100000"/>
        <a:buFont typeface="Arial" charset="0"/>
        <a:buChar char="•"/>
        <a:defRPr sz="1800">
          <a:solidFill>
            <a:srgbClr val="000000"/>
          </a:solidFill>
          <a:latin typeface="+mn-lt"/>
          <a:ea typeface="+mn-ea"/>
          <a:cs typeface="+mn-cs"/>
        </a:defRPr>
      </a:lvl1pPr>
      <a:lvl2pPr marL="781910" indent="-260158" algn="l" defTabSz="413952" rtl="0" fontAlgn="base" hangingPunct="0">
        <a:lnSpc>
          <a:spcPct val="93000"/>
        </a:lnSpc>
        <a:spcBef>
          <a:spcPct val="0"/>
        </a:spcBef>
        <a:spcAft>
          <a:spcPts val="1032"/>
        </a:spcAft>
        <a:buClr>
          <a:srgbClr val="000000"/>
        </a:buClr>
        <a:buSzPct val="75000"/>
        <a:buFont typeface="Symbol" charset="2"/>
        <a:buChar char=""/>
        <a:defRPr sz="2400">
          <a:solidFill>
            <a:srgbClr val="000000"/>
          </a:solidFill>
          <a:latin typeface="+mn-lt"/>
          <a:ea typeface="+mn-ea"/>
          <a:cs typeface="+mn-cs"/>
        </a:defRPr>
      </a:lvl2pPr>
      <a:lvl3pPr marL="1172864" indent="-195481" algn="l" defTabSz="413952" rtl="0" fontAlgn="base" hangingPunct="0">
        <a:lnSpc>
          <a:spcPct val="93000"/>
        </a:lnSpc>
        <a:spcBef>
          <a:spcPct val="0"/>
        </a:spcBef>
        <a:spcAft>
          <a:spcPts val="771"/>
        </a:spcAft>
        <a:buClr>
          <a:srgbClr val="000000"/>
        </a:buClr>
        <a:buSzPct val="45000"/>
        <a:buFont typeface="Wingdings" charset="2"/>
        <a:buChar char=""/>
        <a:defRPr sz="2200">
          <a:solidFill>
            <a:srgbClr val="000000"/>
          </a:solidFill>
          <a:latin typeface="+mn-lt"/>
          <a:ea typeface="+mn-ea"/>
          <a:cs typeface="+mn-cs"/>
        </a:defRPr>
      </a:lvl3pPr>
      <a:lvl4pPr marL="1563823" indent="-195481" algn="l" defTabSz="413952" rtl="0" fontAlgn="base" hangingPunct="0">
        <a:lnSpc>
          <a:spcPct val="93000"/>
        </a:lnSpc>
        <a:spcBef>
          <a:spcPct val="0"/>
        </a:spcBef>
        <a:spcAft>
          <a:spcPts val="522"/>
        </a:spcAft>
        <a:buClr>
          <a:srgbClr val="000000"/>
        </a:buClr>
        <a:buSzPct val="75000"/>
        <a:buFont typeface="Symbol" charset="2"/>
        <a:buChar char=""/>
        <a:defRPr sz="1800">
          <a:solidFill>
            <a:srgbClr val="000000"/>
          </a:solidFill>
          <a:latin typeface="+mn-lt"/>
          <a:ea typeface="+mn-ea"/>
          <a:cs typeface="+mn-cs"/>
        </a:defRPr>
      </a:lvl4pPr>
      <a:lvl5pPr marL="1954777" indent="-195481" algn="l" defTabSz="413952" rtl="0" fontAlgn="base" hangingPunct="0">
        <a:lnSpc>
          <a:spcPct val="93000"/>
        </a:lnSpc>
        <a:spcBef>
          <a:spcPct val="0"/>
        </a:spcBef>
        <a:spcAft>
          <a:spcPts val="261"/>
        </a:spcAft>
        <a:buClr>
          <a:srgbClr val="000000"/>
        </a:buClr>
        <a:buSzPct val="45000"/>
        <a:buFont typeface="Wingdings" charset="2"/>
        <a:buChar char=""/>
        <a:defRPr sz="1800">
          <a:solidFill>
            <a:srgbClr val="000000"/>
          </a:solidFill>
          <a:latin typeface="+mn-lt"/>
          <a:ea typeface="+mn-ea"/>
          <a:cs typeface="+mn-cs"/>
        </a:defRPr>
      </a:lvl5pPr>
      <a:lvl6pPr marL="2368732" indent="-195481" algn="l" defTabSz="413952" rtl="0" fontAlgn="base" hangingPunct="0">
        <a:lnSpc>
          <a:spcPct val="93000"/>
        </a:lnSpc>
        <a:spcBef>
          <a:spcPct val="0"/>
        </a:spcBef>
        <a:spcAft>
          <a:spcPts val="261"/>
        </a:spcAft>
        <a:buClr>
          <a:srgbClr val="000000"/>
        </a:buClr>
        <a:buSzPct val="45000"/>
        <a:buFont typeface="Wingdings" charset="2"/>
        <a:buChar char=""/>
        <a:defRPr sz="1800">
          <a:solidFill>
            <a:srgbClr val="000000"/>
          </a:solidFill>
          <a:latin typeface="+mn-lt"/>
          <a:ea typeface="+mn-ea"/>
          <a:cs typeface="+mn-cs"/>
        </a:defRPr>
      </a:lvl6pPr>
      <a:lvl7pPr marL="2782683" indent="-195481" algn="l" defTabSz="413952" rtl="0" fontAlgn="base" hangingPunct="0">
        <a:lnSpc>
          <a:spcPct val="93000"/>
        </a:lnSpc>
        <a:spcBef>
          <a:spcPct val="0"/>
        </a:spcBef>
        <a:spcAft>
          <a:spcPts val="261"/>
        </a:spcAft>
        <a:buClr>
          <a:srgbClr val="000000"/>
        </a:buClr>
        <a:buSzPct val="45000"/>
        <a:buFont typeface="Wingdings" charset="2"/>
        <a:buChar char=""/>
        <a:defRPr sz="1800">
          <a:solidFill>
            <a:srgbClr val="000000"/>
          </a:solidFill>
          <a:latin typeface="+mn-lt"/>
          <a:ea typeface="+mn-ea"/>
          <a:cs typeface="+mn-cs"/>
        </a:defRPr>
      </a:lvl7pPr>
      <a:lvl8pPr marL="3196631" indent="-195481" algn="l" defTabSz="413952" rtl="0" fontAlgn="base" hangingPunct="0">
        <a:lnSpc>
          <a:spcPct val="93000"/>
        </a:lnSpc>
        <a:spcBef>
          <a:spcPct val="0"/>
        </a:spcBef>
        <a:spcAft>
          <a:spcPts val="261"/>
        </a:spcAft>
        <a:buClr>
          <a:srgbClr val="000000"/>
        </a:buClr>
        <a:buSzPct val="45000"/>
        <a:buFont typeface="Wingdings" charset="2"/>
        <a:buChar char=""/>
        <a:defRPr sz="1800">
          <a:solidFill>
            <a:srgbClr val="000000"/>
          </a:solidFill>
          <a:latin typeface="+mn-lt"/>
          <a:ea typeface="+mn-ea"/>
          <a:cs typeface="+mn-cs"/>
        </a:defRPr>
      </a:lvl8pPr>
      <a:lvl9pPr marL="3610589" indent="-195481" algn="l" defTabSz="413952" rtl="0" fontAlgn="base" hangingPunct="0">
        <a:lnSpc>
          <a:spcPct val="93000"/>
        </a:lnSpc>
        <a:spcBef>
          <a:spcPct val="0"/>
        </a:spcBef>
        <a:spcAft>
          <a:spcPts val="261"/>
        </a:spcAft>
        <a:buClr>
          <a:srgbClr val="000000"/>
        </a:buClr>
        <a:buSzPct val="45000"/>
        <a:buFont typeface="Wingdings" charset="2"/>
        <a:buChar char=""/>
        <a:defRPr sz="1800">
          <a:solidFill>
            <a:srgbClr val="000000"/>
          </a:solidFill>
          <a:latin typeface="+mn-lt"/>
          <a:ea typeface="+mn-ea"/>
          <a:cs typeface="+mn-cs"/>
        </a:defRPr>
      </a:lvl9pPr>
    </p:bodyStyle>
    <p:otherStyle>
      <a:defPPr>
        <a:defRPr lang="en-US"/>
      </a:defPPr>
      <a:lvl1pPr marL="0" algn="l" defTabSz="827905" rtl="0" eaLnBrk="1" latinLnBrk="0" hangingPunct="1">
        <a:defRPr sz="1600" kern="1200">
          <a:solidFill>
            <a:schemeClr val="tx1"/>
          </a:solidFill>
          <a:latin typeface="+mn-lt"/>
          <a:ea typeface="+mn-ea"/>
          <a:cs typeface="+mn-cs"/>
        </a:defRPr>
      </a:lvl1pPr>
      <a:lvl2pPr marL="413952" algn="l" defTabSz="827905" rtl="0" eaLnBrk="1" latinLnBrk="0" hangingPunct="1">
        <a:defRPr sz="1600" kern="1200">
          <a:solidFill>
            <a:schemeClr val="tx1"/>
          </a:solidFill>
          <a:latin typeface="+mn-lt"/>
          <a:ea typeface="+mn-ea"/>
          <a:cs typeface="+mn-cs"/>
        </a:defRPr>
      </a:lvl2pPr>
      <a:lvl3pPr marL="827905" algn="l" defTabSz="827905" rtl="0" eaLnBrk="1" latinLnBrk="0" hangingPunct="1">
        <a:defRPr sz="1600" kern="1200">
          <a:solidFill>
            <a:schemeClr val="tx1"/>
          </a:solidFill>
          <a:latin typeface="+mn-lt"/>
          <a:ea typeface="+mn-ea"/>
          <a:cs typeface="+mn-cs"/>
        </a:defRPr>
      </a:lvl3pPr>
      <a:lvl4pPr marL="1241858" algn="l" defTabSz="827905" rtl="0" eaLnBrk="1" latinLnBrk="0" hangingPunct="1">
        <a:defRPr sz="1600" kern="1200">
          <a:solidFill>
            <a:schemeClr val="tx1"/>
          </a:solidFill>
          <a:latin typeface="+mn-lt"/>
          <a:ea typeface="+mn-ea"/>
          <a:cs typeface="+mn-cs"/>
        </a:defRPr>
      </a:lvl4pPr>
      <a:lvl5pPr marL="1655811" algn="l" defTabSz="827905" rtl="0" eaLnBrk="1" latinLnBrk="0" hangingPunct="1">
        <a:defRPr sz="1600" kern="1200">
          <a:solidFill>
            <a:schemeClr val="tx1"/>
          </a:solidFill>
          <a:latin typeface="+mn-lt"/>
          <a:ea typeface="+mn-ea"/>
          <a:cs typeface="+mn-cs"/>
        </a:defRPr>
      </a:lvl5pPr>
      <a:lvl6pPr marL="2069765" algn="l" defTabSz="827905" rtl="0" eaLnBrk="1" latinLnBrk="0" hangingPunct="1">
        <a:defRPr sz="1600" kern="1200">
          <a:solidFill>
            <a:schemeClr val="tx1"/>
          </a:solidFill>
          <a:latin typeface="+mn-lt"/>
          <a:ea typeface="+mn-ea"/>
          <a:cs typeface="+mn-cs"/>
        </a:defRPr>
      </a:lvl6pPr>
      <a:lvl7pPr marL="2483718" algn="l" defTabSz="827905" rtl="0" eaLnBrk="1" latinLnBrk="0" hangingPunct="1">
        <a:defRPr sz="1600" kern="1200">
          <a:solidFill>
            <a:schemeClr val="tx1"/>
          </a:solidFill>
          <a:latin typeface="+mn-lt"/>
          <a:ea typeface="+mn-ea"/>
          <a:cs typeface="+mn-cs"/>
        </a:defRPr>
      </a:lvl7pPr>
      <a:lvl8pPr marL="2897669" algn="l" defTabSz="827905" rtl="0" eaLnBrk="1" latinLnBrk="0" hangingPunct="1">
        <a:defRPr sz="1600" kern="1200">
          <a:solidFill>
            <a:schemeClr val="tx1"/>
          </a:solidFill>
          <a:latin typeface="+mn-lt"/>
          <a:ea typeface="+mn-ea"/>
          <a:cs typeface="+mn-cs"/>
        </a:defRPr>
      </a:lvl8pPr>
      <a:lvl9pPr marL="3311625" algn="l" defTabSz="827905" rtl="0" eaLnBrk="1" latinLnBrk="0" hangingPunct="1">
        <a:defRPr sz="16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71040" y="568861"/>
            <a:ext cx="780624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smtClean="0"/>
              <a:t>Click to edit the title text format</a:t>
            </a:r>
          </a:p>
        </p:txBody>
      </p:sp>
      <p:sp>
        <p:nvSpPr>
          <p:cNvPr id="1026" name="Rectangle 2"/>
          <p:cNvSpPr>
            <a:spLocks noGrp="1" noChangeArrowheads="1"/>
          </p:cNvSpPr>
          <p:nvPr>
            <p:ph type="body" idx="1"/>
          </p:nvPr>
        </p:nvSpPr>
        <p:spPr bwMode="auto">
          <a:xfrm>
            <a:off x="671040" y="1906761"/>
            <a:ext cx="7806240" cy="43190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a:p>
            <a:pPr lvl="4"/>
            <a:r>
              <a:rPr lang="en-GB" altLang="en-US" smtClean="0"/>
              <a:t>Eighth Outline Level</a:t>
            </a:r>
          </a:p>
          <a:p>
            <a:pPr lvl="4"/>
            <a:r>
              <a:rPr lang="en-GB" altLang="en-US" smtClean="0"/>
              <a:t>Ninth Outline Level</a:t>
            </a:r>
          </a:p>
        </p:txBody>
      </p:sp>
    </p:spTree>
    <p:extLst>
      <p:ext uri="{BB962C8B-B14F-4D97-AF65-F5344CB8AC3E}">
        <p14:creationId xmlns:p14="http://schemas.microsoft.com/office/powerpoint/2010/main" val="181724723"/>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Lst>
  <p:txStyles>
    <p:titleStyle>
      <a:lvl1pPr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mj-lt"/>
          <a:ea typeface="+mj-ea"/>
          <a:cs typeface="+mj-cs"/>
        </a:defRPr>
      </a:lvl1pPr>
      <a:lvl2pPr marL="391686"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2pPr>
      <a:lvl3pPr marL="587529"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3pPr>
      <a:lvl4pPr marL="783372"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4pPr>
      <a:lvl5pPr marL="979214"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5pPr>
      <a:lvl6pPr marL="1393941"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6pPr>
      <a:lvl7pPr marL="1808667"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7pPr>
      <a:lvl8pPr marL="2223393"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8pPr>
      <a:lvl9pPr marL="2638119"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9pPr>
    </p:titleStyle>
    <p:bodyStyle>
      <a:lvl1pPr marL="391686" indent="-293764" algn="l" defTabSz="414726" rtl="0" fontAlgn="base" hangingPunct="0">
        <a:lnSpc>
          <a:spcPct val="93000"/>
        </a:lnSpc>
        <a:spcBef>
          <a:spcPct val="0"/>
        </a:spcBef>
        <a:spcAft>
          <a:spcPts val="806"/>
        </a:spcAft>
        <a:buClr>
          <a:srgbClr val="000000"/>
        </a:buClr>
        <a:buSzPct val="100000"/>
        <a:buFont typeface="Arial" pitchFamily="34" charset="0"/>
        <a:buChar char="•"/>
        <a:defRPr sz="1800">
          <a:solidFill>
            <a:srgbClr val="000000"/>
          </a:solidFill>
          <a:latin typeface="+mn-lt"/>
          <a:ea typeface="+mn-ea"/>
          <a:cs typeface="+mn-cs"/>
        </a:defRPr>
      </a:lvl1pPr>
      <a:lvl2pPr marL="783372" indent="-260644" algn="l" defTabSz="414726" rtl="0" fontAlgn="base" hangingPunct="0">
        <a:lnSpc>
          <a:spcPct val="93000"/>
        </a:lnSpc>
        <a:spcBef>
          <a:spcPct val="0"/>
        </a:spcBef>
        <a:spcAft>
          <a:spcPts val="1032"/>
        </a:spcAft>
        <a:buClr>
          <a:srgbClr val="000000"/>
        </a:buClr>
        <a:buSzPct val="75000"/>
        <a:buFont typeface="Symbol" pitchFamily="18" charset="2"/>
        <a:buChar char=""/>
        <a:defRPr sz="2400">
          <a:solidFill>
            <a:srgbClr val="000000"/>
          </a:solidFill>
          <a:latin typeface="+mn-lt"/>
          <a:ea typeface="+mn-ea"/>
          <a:cs typeface="+mn-cs"/>
        </a:defRPr>
      </a:lvl2pPr>
      <a:lvl3pPr marL="1175057" indent="-195843" algn="l" defTabSz="414726" rtl="0" fontAlgn="base" hangingPunct="0">
        <a:lnSpc>
          <a:spcPct val="93000"/>
        </a:lnSpc>
        <a:spcBef>
          <a:spcPct val="0"/>
        </a:spcBef>
        <a:spcAft>
          <a:spcPts val="771"/>
        </a:spcAft>
        <a:buClr>
          <a:srgbClr val="000000"/>
        </a:buClr>
        <a:buSzPct val="45000"/>
        <a:buFont typeface="Wingdings" pitchFamily="2" charset="2"/>
        <a:buChar char=""/>
        <a:defRPr sz="2200">
          <a:solidFill>
            <a:srgbClr val="000000"/>
          </a:solidFill>
          <a:latin typeface="+mn-lt"/>
          <a:ea typeface="+mn-ea"/>
          <a:cs typeface="+mn-cs"/>
        </a:defRPr>
      </a:lvl3pPr>
      <a:lvl4pPr marL="1566743" indent="-195843" algn="l" defTabSz="414726" rtl="0" fontAlgn="base" hangingPunct="0">
        <a:lnSpc>
          <a:spcPct val="93000"/>
        </a:lnSpc>
        <a:spcBef>
          <a:spcPct val="0"/>
        </a:spcBef>
        <a:spcAft>
          <a:spcPts val="522"/>
        </a:spcAft>
        <a:buClr>
          <a:srgbClr val="000000"/>
        </a:buClr>
        <a:buSzPct val="75000"/>
        <a:buFont typeface="Symbol" pitchFamily="18" charset="2"/>
        <a:buChar char=""/>
        <a:defRPr sz="1800">
          <a:solidFill>
            <a:srgbClr val="000000"/>
          </a:solidFill>
          <a:latin typeface="+mn-lt"/>
          <a:ea typeface="+mn-ea"/>
          <a:cs typeface="+mn-cs"/>
        </a:defRPr>
      </a:lvl4pPr>
      <a:lvl5pPr marL="1958429"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5pPr>
      <a:lvl6pPr marL="2373155"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6pPr>
      <a:lvl7pPr marL="2787881"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7pPr>
      <a:lvl8pPr marL="3202607"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8pPr>
      <a:lvl9pPr marL="3617333"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9pPr>
    </p:bodyStyle>
    <p:otherStyle>
      <a:defPPr>
        <a:defRPr lang="en-US"/>
      </a:defPPr>
      <a:lvl1pPr marL="0" algn="l" defTabSz="829452" rtl="0" eaLnBrk="1" latinLnBrk="0" hangingPunct="1">
        <a:defRPr sz="1600" kern="1200">
          <a:solidFill>
            <a:schemeClr val="tx1"/>
          </a:solidFill>
          <a:latin typeface="+mn-lt"/>
          <a:ea typeface="+mn-ea"/>
          <a:cs typeface="+mn-cs"/>
        </a:defRPr>
      </a:lvl1pPr>
      <a:lvl2pPr marL="414726" algn="l" defTabSz="829452" rtl="0" eaLnBrk="1" latinLnBrk="0" hangingPunct="1">
        <a:defRPr sz="1600" kern="1200">
          <a:solidFill>
            <a:schemeClr val="tx1"/>
          </a:solidFill>
          <a:latin typeface="+mn-lt"/>
          <a:ea typeface="+mn-ea"/>
          <a:cs typeface="+mn-cs"/>
        </a:defRPr>
      </a:lvl2pPr>
      <a:lvl3pPr marL="829452" algn="l" defTabSz="829452" rtl="0" eaLnBrk="1" latinLnBrk="0" hangingPunct="1">
        <a:defRPr sz="1600" kern="1200">
          <a:solidFill>
            <a:schemeClr val="tx1"/>
          </a:solidFill>
          <a:latin typeface="+mn-lt"/>
          <a:ea typeface="+mn-ea"/>
          <a:cs typeface="+mn-cs"/>
        </a:defRPr>
      </a:lvl3pPr>
      <a:lvl4pPr marL="1244178" algn="l" defTabSz="829452" rtl="0" eaLnBrk="1" latinLnBrk="0" hangingPunct="1">
        <a:defRPr sz="1600" kern="1200">
          <a:solidFill>
            <a:schemeClr val="tx1"/>
          </a:solidFill>
          <a:latin typeface="+mn-lt"/>
          <a:ea typeface="+mn-ea"/>
          <a:cs typeface="+mn-cs"/>
        </a:defRPr>
      </a:lvl4pPr>
      <a:lvl5pPr marL="1658904" algn="l" defTabSz="829452" rtl="0" eaLnBrk="1" latinLnBrk="0" hangingPunct="1">
        <a:defRPr sz="1600" kern="1200">
          <a:solidFill>
            <a:schemeClr val="tx1"/>
          </a:solidFill>
          <a:latin typeface="+mn-lt"/>
          <a:ea typeface="+mn-ea"/>
          <a:cs typeface="+mn-cs"/>
        </a:defRPr>
      </a:lvl5pPr>
      <a:lvl6pPr marL="2073631" algn="l" defTabSz="829452" rtl="0" eaLnBrk="1" latinLnBrk="0" hangingPunct="1">
        <a:defRPr sz="1600" kern="1200">
          <a:solidFill>
            <a:schemeClr val="tx1"/>
          </a:solidFill>
          <a:latin typeface="+mn-lt"/>
          <a:ea typeface="+mn-ea"/>
          <a:cs typeface="+mn-cs"/>
        </a:defRPr>
      </a:lvl6pPr>
      <a:lvl7pPr marL="2488357" algn="l" defTabSz="829452" rtl="0" eaLnBrk="1" latinLnBrk="0" hangingPunct="1">
        <a:defRPr sz="1600" kern="1200">
          <a:solidFill>
            <a:schemeClr val="tx1"/>
          </a:solidFill>
          <a:latin typeface="+mn-lt"/>
          <a:ea typeface="+mn-ea"/>
          <a:cs typeface="+mn-cs"/>
        </a:defRPr>
      </a:lvl7pPr>
      <a:lvl8pPr marL="2903083" algn="l" defTabSz="829452" rtl="0" eaLnBrk="1" latinLnBrk="0" hangingPunct="1">
        <a:defRPr sz="1600" kern="1200">
          <a:solidFill>
            <a:schemeClr val="tx1"/>
          </a:solidFill>
          <a:latin typeface="+mn-lt"/>
          <a:ea typeface="+mn-ea"/>
          <a:cs typeface="+mn-cs"/>
        </a:defRPr>
      </a:lvl8pPr>
      <a:lvl9pPr marL="3317809" algn="l" defTabSz="829452" rtl="0" eaLnBrk="1" latinLnBrk="0" hangingPunct="1">
        <a:defRPr sz="16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pPr defTabSz="914400"/>
            <a:fld id="{4298F5E8-CD91-4AE8-B9D0-A106AE966C72}" type="datetimeFigureOut">
              <a:rPr lang="en-US" smtClean="0">
                <a:solidFill>
                  <a:srgbClr val="4E3B30"/>
                </a:solidFill>
              </a:rPr>
              <a:pPr defTabSz="914400"/>
              <a:t>4/25/2015</a:t>
            </a:fld>
            <a:endParaRPr lang="en-US">
              <a:solidFill>
                <a:srgbClr val="4E3B30"/>
              </a:solidFill>
            </a:endParaRPr>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pPr defTabSz="914400"/>
            <a:endParaRPr lang="en-US">
              <a:solidFill>
                <a:srgbClr val="4E3B30"/>
              </a:solidFill>
            </a:endParaRPr>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pPr defTabSz="914400"/>
            <a:fld id="{377F798C-F176-4869-973D-84C6958BAD0A}" type="slidenum">
              <a:rPr lang="en-US" smtClean="0">
                <a:solidFill>
                  <a:srgbClr val="4E3B30"/>
                </a:solidFill>
              </a:rPr>
              <a:pPr defTabSz="914400"/>
              <a:t>‹#›</a:t>
            </a:fld>
            <a:endParaRPr lang="en-US">
              <a:solidFill>
                <a:srgbClr val="4E3B30"/>
              </a:solidFill>
            </a:endParaRPr>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Tree>
    <p:extLst>
      <p:ext uri="{BB962C8B-B14F-4D97-AF65-F5344CB8AC3E}">
        <p14:creationId xmlns:p14="http://schemas.microsoft.com/office/powerpoint/2010/main" val="1047059182"/>
      </p:ext>
    </p:extLst>
  </p:cSld>
  <p:clrMap bg1="lt1" tx1="dk1" bg2="lt2" tx2="dk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568" tIns="45287" rIns="90568" bIns="4528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44"/>
            <a:ext cx="8229600" cy="4525963"/>
          </a:xfrm>
          <a:prstGeom prst="rect">
            <a:avLst/>
          </a:prstGeom>
        </p:spPr>
        <p:txBody>
          <a:bodyPr vert="horz" lIns="90568" tIns="45287" rIns="90568" bIns="4528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91"/>
            <a:ext cx="2133600" cy="365125"/>
          </a:xfrm>
          <a:prstGeom prst="rect">
            <a:avLst/>
          </a:prstGeom>
        </p:spPr>
        <p:txBody>
          <a:bodyPr vert="horz" lIns="90568" tIns="45287" rIns="90568" bIns="45287" rtlCol="0" anchor="ctr"/>
          <a:lstStyle>
            <a:lvl1pPr algn="l">
              <a:defRPr sz="1200">
                <a:solidFill>
                  <a:schemeClr val="tx1">
                    <a:tint val="75000"/>
                  </a:schemeClr>
                </a:solidFill>
              </a:defRPr>
            </a:lvl1pPr>
          </a:lstStyle>
          <a:p>
            <a:fld id="{216083FA-FBB6-4AED-A6D5-93B39996A198}"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91"/>
            <a:ext cx="2895600" cy="365125"/>
          </a:xfrm>
          <a:prstGeom prst="rect">
            <a:avLst/>
          </a:prstGeom>
        </p:spPr>
        <p:txBody>
          <a:bodyPr vert="horz" lIns="90568" tIns="45287" rIns="90568" bIns="45287"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91"/>
            <a:ext cx="2133600" cy="365125"/>
          </a:xfrm>
          <a:prstGeom prst="rect">
            <a:avLst/>
          </a:prstGeom>
        </p:spPr>
        <p:txBody>
          <a:bodyPr vert="horz" lIns="90568" tIns="45287" rIns="90568" bIns="45287" rtlCol="0" anchor="ctr"/>
          <a:lstStyle>
            <a:lvl1pPr algn="r">
              <a:defRPr sz="1200">
                <a:solidFill>
                  <a:schemeClr val="tx1">
                    <a:tint val="75000"/>
                  </a:schemeClr>
                </a:solidFill>
              </a:defRPr>
            </a:lvl1pPr>
          </a:lstStyle>
          <a:p>
            <a:fld id="{07F7BD26-B94E-4EA4-B448-F1669865A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76269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defTabSz="905849" rtl="0" eaLnBrk="1" latinLnBrk="0" hangingPunct="1">
        <a:spcBef>
          <a:spcPct val="0"/>
        </a:spcBef>
        <a:buNone/>
        <a:defRPr sz="4400" kern="1200">
          <a:solidFill>
            <a:schemeClr val="tx1"/>
          </a:solidFill>
          <a:latin typeface="+mj-lt"/>
          <a:ea typeface="+mj-ea"/>
          <a:cs typeface="+mj-cs"/>
        </a:defRPr>
      </a:lvl1pPr>
    </p:titleStyle>
    <p:bodyStyle>
      <a:lvl1pPr marL="339695" indent="-339695" algn="l" defTabSz="90584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5988" indent="-283081" algn="l" defTabSz="90584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2327" indent="-226481" algn="l" defTabSz="90584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85233" indent="-226481" algn="l" defTabSz="90584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38159" indent="-226481" algn="l" defTabSz="90584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91081" indent="-226481" algn="l" defTabSz="90584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44013" indent="-226481" algn="l" defTabSz="90584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96939" indent="-226481" algn="l" defTabSz="90584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49854" indent="-226481" algn="l" defTabSz="90584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5849" rtl="0" eaLnBrk="1" latinLnBrk="0" hangingPunct="1">
        <a:defRPr sz="1800" kern="1200">
          <a:solidFill>
            <a:schemeClr val="tx1"/>
          </a:solidFill>
          <a:latin typeface="+mn-lt"/>
          <a:ea typeface="+mn-ea"/>
          <a:cs typeface="+mn-cs"/>
        </a:defRPr>
      </a:lvl1pPr>
      <a:lvl2pPr marL="452930" algn="l" defTabSz="905849" rtl="0" eaLnBrk="1" latinLnBrk="0" hangingPunct="1">
        <a:defRPr sz="1800" kern="1200">
          <a:solidFill>
            <a:schemeClr val="tx1"/>
          </a:solidFill>
          <a:latin typeface="+mn-lt"/>
          <a:ea typeface="+mn-ea"/>
          <a:cs typeface="+mn-cs"/>
        </a:defRPr>
      </a:lvl2pPr>
      <a:lvl3pPr marL="905849" algn="l" defTabSz="905849" rtl="0" eaLnBrk="1" latinLnBrk="0" hangingPunct="1">
        <a:defRPr sz="1800" kern="1200">
          <a:solidFill>
            <a:schemeClr val="tx1"/>
          </a:solidFill>
          <a:latin typeface="+mn-lt"/>
          <a:ea typeface="+mn-ea"/>
          <a:cs typeface="+mn-cs"/>
        </a:defRPr>
      </a:lvl3pPr>
      <a:lvl4pPr marL="1358773" algn="l" defTabSz="905849" rtl="0" eaLnBrk="1" latinLnBrk="0" hangingPunct="1">
        <a:defRPr sz="1800" kern="1200">
          <a:solidFill>
            <a:schemeClr val="tx1"/>
          </a:solidFill>
          <a:latin typeface="+mn-lt"/>
          <a:ea typeface="+mn-ea"/>
          <a:cs typeface="+mn-cs"/>
        </a:defRPr>
      </a:lvl4pPr>
      <a:lvl5pPr marL="1811698" algn="l" defTabSz="905849" rtl="0" eaLnBrk="1" latinLnBrk="0" hangingPunct="1">
        <a:defRPr sz="1800" kern="1200">
          <a:solidFill>
            <a:schemeClr val="tx1"/>
          </a:solidFill>
          <a:latin typeface="+mn-lt"/>
          <a:ea typeface="+mn-ea"/>
          <a:cs typeface="+mn-cs"/>
        </a:defRPr>
      </a:lvl5pPr>
      <a:lvl6pPr marL="2264625" algn="l" defTabSz="905849" rtl="0" eaLnBrk="1" latinLnBrk="0" hangingPunct="1">
        <a:defRPr sz="1800" kern="1200">
          <a:solidFill>
            <a:schemeClr val="tx1"/>
          </a:solidFill>
          <a:latin typeface="+mn-lt"/>
          <a:ea typeface="+mn-ea"/>
          <a:cs typeface="+mn-cs"/>
        </a:defRPr>
      </a:lvl6pPr>
      <a:lvl7pPr marL="2717539" algn="l" defTabSz="905849" rtl="0" eaLnBrk="1" latinLnBrk="0" hangingPunct="1">
        <a:defRPr sz="1800" kern="1200">
          <a:solidFill>
            <a:schemeClr val="tx1"/>
          </a:solidFill>
          <a:latin typeface="+mn-lt"/>
          <a:ea typeface="+mn-ea"/>
          <a:cs typeface="+mn-cs"/>
        </a:defRPr>
      </a:lvl7pPr>
      <a:lvl8pPr marL="3170471" algn="l" defTabSz="905849" rtl="0" eaLnBrk="1" latinLnBrk="0" hangingPunct="1">
        <a:defRPr sz="1800" kern="1200">
          <a:solidFill>
            <a:schemeClr val="tx1"/>
          </a:solidFill>
          <a:latin typeface="+mn-lt"/>
          <a:ea typeface="+mn-ea"/>
          <a:cs typeface="+mn-cs"/>
        </a:defRPr>
      </a:lvl8pPr>
      <a:lvl9pPr marL="3623396" algn="l" defTabSz="90584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037" tIns="45521" rIns="91037" bIns="4552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037" tIns="45521" rIns="91037" bIns="4552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91"/>
            <a:ext cx="2133600" cy="365125"/>
          </a:xfrm>
          <a:prstGeom prst="rect">
            <a:avLst/>
          </a:prstGeom>
        </p:spPr>
        <p:txBody>
          <a:bodyPr vert="horz" lIns="91037" tIns="45521" rIns="91037" bIns="45521" rtlCol="0" anchor="ctr"/>
          <a:lstStyle>
            <a:lvl1pPr algn="l">
              <a:defRPr sz="1200">
                <a:solidFill>
                  <a:schemeClr val="tx1">
                    <a:tint val="75000"/>
                  </a:schemeClr>
                </a:solidFill>
              </a:defRPr>
            </a:lvl1pPr>
          </a:lstStyle>
          <a:p>
            <a:fld id="{7C2972C4-8B01-4393-96D6-D215B0ABB06B}"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91"/>
            <a:ext cx="2895600" cy="365125"/>
          </a:xfrm>
          <a:prstGeom prst="rect">
            <a:avLst/>
          </a:prstGeom>
        </p:spPr>
        <p:txBody>
          <a:bodyPr vert="horz" lIns="91037" tIns="45521" rIns="91037" bIns="4552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91"/>
            <a:ext cx="2133600" cy="365125"/>
          </a:xfrm>
          <a:prstGeom prst="rect">
            <a:avLst/>
          </a:prstGeom>
        </p:spPr>
        <p:txBody>
          <a:bodyPr vert="horz" lIns="91037" tIns="45521" rIns="91037" bIns="45521" rtlCol="0" anchor="ctr"/>
          <a:lstStyle>
            <a:lvl1pPr algn="r">
              <a:defRPr sz="1200">
                <a:solidFill>
                  <a:schemeClr val="tx1">
                    <a:tint val="75000"/>
                  </a:schemeClr>
                </a:solidFill>
              </a:defRPr>
            </a:lvl1pPr>
          </a:lstStyle>
          <a:p>
            <a:fld id="{BD03C81F-EFC5-4C89-9775-1576FB66A6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324783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defTabSz="910522" rtl="0" eaLnBrk="1" latinLnBrk="0" hangingPunct="1">
        <a:spcBef>
          <a:spcPct val="0"/>
        </a:spcBef>
        <a:buNone/>
        <a:defRPr sz="4400" kern="1200">
          <a:solidFill>
            <a:schemeClr val="tx1"/>
          </a:solidFill>
          <a:latin typeface="+mj-lt"/>
          <a:ea typeface="+mj-ea"/>
          <a:cs typeface="+mj-cs"/>
        </a:defRPr>
      </a:lvl1pPr>
    </p:titleStyle>
    <p:bodyStyle>
      <a:lvl1pPr marL="341442" indent="-341442" algn="l" defTabSz="91052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9798" indent="-284545" algn="l" defTabSz="91052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8156" indent="-227629" algn="l" defTabSz="91052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3396" indent="-227629" algn="l" defTabSz="91052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8673" indent="-227629" algn="l" defTabSz="91052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3934" indent="-227629" algn="l" defTabSz="91052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9195" indent="-227629" algn="l" defTabSz="91052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4455" indent="-227629" algn="l" defTabSz="91052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9720" indent="-227629" algn="l" defTabSz="91052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0522" rtl="0" eaLnBrk="1" latinLnBrk="0" hangingPunct="1">
        <a:defRPr sz="1800" kern="1200">
          <a:solidFill>
            <a:schemeClr val="tx1"/>
          </a:solidFill>
          <a:latin typeface="+mn-lt"/>
          <a:ea typeface="+mn-ea"/>
          <a:cs typeface="+mn-cs"/>
        </a:defRPr>
      </a:lvl1pPr>
      <a:lvl2pPr marL="455258" algn="l" defTabSz="910522" rtl="0" eaLnBrk="1" latinLnBrk="0" hangingPunct="1">
        <a:defRPr sz="1800" kern="1200">
          <a:solidFill>
            <a:schemeClr val="tx1"/>
          </a:solidFill>
          <a:latin typeface="+mn-lt"/>
          <a:ea typeface="+mn-ea"/>
          <a:cs typeface="+mn-cs"/>
        </a:defRPr>
      </a:lvl2pPr>
      <a:lvl3pPr marL="910522" algn="l" defTabSz="910522" rtl="0" eaLnBrk="1" latinLnBrk="0" hangingPunct="1">
        <a:defRPr sz="1800" kern="1200">
          <a:solidFill>
            <a:schemeClr val="tx1"/>
          </a:solidFill>
          <a:latin typeface="+mn-lt"/>
          <a:ea typeface="+mn-ea"/>
          <a:cs typeface="+mn-cs"/>
        </a:defRPr>
      </a:lvl3pPr>
      <a:lvl4pPr marL="1365786" algn="l" defTabSz="910522" rtl="0" eaLnBrk="1" latinLnBrk="0" hangingPunct="1">
        <a:defRPr sz="1800" kern="1200">
          <a:solidFill>
            <a:schemeClr val="tx1"/>
          </a:solidFill>
          <a:latin typeface="+mn-lt"/>
          <a:ea typeface="+mn-ea"/>
          <a:cs typeface="+mn-cs"/>
        </a:defRPr>
      </a:lvl4pPr>
      <a:lvl5pPr marL="1821043" algn="l" defTabSz="910522" rtl="0" eaLnBrk="1" latinLnBrk="0" hangingPunct="1">
        <a:defRPr sz="1800" kern="1200">
          <a:solidFill>
            <a:schemeClr val="tx1"/>
          </a:solidFill>
          <a:latin typeface="+mn-lt"/>
          <a:ea typeface="+mn-ea"/>
          <a:cs typeface="+mn-cs"/>
        </a:defRPr>
      </a:lvl5pPr>
      <a:lvl6pPr marL="2276307" algn="l" defTabSz="910522" rtl="0" eaLnBrk="1" latinLnBrk="0" hangingPunct="1">
        <a:defRPr sz="1800" kern="1200">
          <a:solidFill>
            <a:schemeClr val="tx1"/>
          </a:solidFill>
          <a:latin typeface="+mn-lt"/>
          <a:ea typeface="+mn-ea"/>
          <a:cs typeface="+mn-cs"/>
        </a:defRPr>
      </a:lvl6pPr>
      <a:lvl7pPr marL="2731567" algn="l" defTabSz="910522" rtl="0" eaLnBrk="1" latinLnBrk="0" hangingPunct="1">
        <a:defRPr sz="1800" kern="1200">
          <a:solidFill>
            <a:schemeClr val="tx1"/>
          </a:solidFill>
          <a:latin typeface="+mn-lt"/>
          <a:ea typeface="+mn-ea"/>
          <a:cs typeface="+mn-cs"/>
        </a:defRPr>
      </a:lvl7pPr>
      <a:lvl8pPr marL="3186817" algn="l" defTabSz="910522" rtl="0" eaLnBrk="1" latinLnBrk="0" hangingPunct="1">
        <a:defRPr sz="1800" kern="1200">
          <a:solidFill>
            <a:schemeClr val="tx1"/>
          </a:solidFill>
          <a:latin typeface="+mn-lt"/>
          <a:ea typeface="+mn-ea"/>
          <a:cs typeface="+mn-cs"/>
        </a:defRPr>
      </a:lvl8pPr>
      <a:lvl9pPr marL="3642084" algn="l" defTabSz="91052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037" tIns="45521" rIns="91037" bIns="4552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037" tIns="45521" rIns="91037" bIns="4552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91"/>
            <a:ext cx="2133600" cy="365125"/>
          </a:xfrm>
          <a:prstGeom prst="rect">
            <a:avLst/>
          </a:prstGeom>
        </p:spPr>
        <p:txBody>
          <a:bodyPr vert="horz" lIns="91037" tIns="45521" rIns="91037" bIns="45521" rtlCol="0" anchor="ctr"/>
          <a:lstStyle>
            <a:lvl1pPr algn="l">
              <a:defRPr sz="1200">
                <a:solidFill>
                  <a:schemeClr val="tx1">
                    <a:tint val="75000"/>
                  </a:schemeClr>
                </a:solidFill>
              </a:defRPr>
            </a:lvl1pPr>
          </a:lstStyle>
          <a:p>
            <a:fld id="{74BB360B-7B98-4032-A9D7-598B8E25832F}"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91"/>
            <a:ext cx="2895600" cy="365125"/>
          </a:xfrm>
          <a:prstGeom prst="rect">
            <a:avLst/>
          </a:prstGeom>
        </p:spPr>
        <p:txBody>
          <a:bodyPr vert="horz" lIns="91037" tIns="45521" rIns="91037" bIns="4552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91"/>
            <a:ext cx="2133600" cy="365125"/>
          </a:xfrm>
          <a:prstGeom prst="rect">
            <a:avLst/>
          </a:prstGeom>
        </p:spPr>
        <p:txBody>
          <a:bodyPr vert="horz" lIns="91037" tIns="45521" rIns="91037" bIns="45521" rtlCol="0" anchor="ctr"/>
          <a:lstStyle>
            <a:lvl1pPr algn="r">
              <a:defRPr sz="1200">
                <a:solidFill>
                  <a:schemeClr val="tx1">
                    <a:tint val="75000"/>
                  </a:schemeClr>
                </a:solidFill>
              </a:defRPr>
            </a:lvl1pPr>
          </a:lstStyle>
          <a:p>
            <a:fld id="{806EE988-BF0A-4ABA-895A-199203487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420090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910522" rtl="0" eaLnBrk="1" latinLnBrk="0" hangingPunct="1">
        <a:spcBef>
          <a:spcPct val="0"/>
        </a:spcBef>
        <a:buNone/>
        <a:defRPr sz="4400" kern="1200">
          <a:solidFill>
            <a:schemeClr val="tx1"/>
          </a:solidFill>
          <a:latin typeface="+mj-lt"/>
          <a:ea typeface="+mj-ea"/>
          <a:cs typeface="+mj-cs"/>
        </a:defRPr>
      </a:lvl1pPr>
    </p:titleStyle>
    <p:bodyStyle>
      <a:lvl1pPr marL="341442" indent="-341442" algn="l" defTabSz="91052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9798" indent="-284545" algn="l" defTabSz="91052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8156" indent="-227629" algn="l" defTabSz="91052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3396" indent="-227629" algn="l" defTabSz="91052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8673" indent="-227629" algn="l" defTabSz="91052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3934" indent="-227629" algn="l" defTabSz="91052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9195" indent="-227629" algn="l" defTabSz="91052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4455" indent="-227629" algn="l" defTabSz="91052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9720" indent="-227629" algn="l" defTabSz="91052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0522" rtl="0" eaLnBrk="1" latinLnBrk="0" hangingPunct="1">
        <a:defRPr sz="1800" kern="1200">
          <a:solidFill>
            <a:schemeClr val="tx1"/>
          </a:solidFill>
          <a:latin typeface="+mn-lt"/>
          <a:ea typeface="+mn-ea"/>
          <a:cs typeface="+mn-cs"/>
        </a:defRPr>
      </a:lvl1pPr>
      <a:lvl2pPr marL="455258" algn="l" defTabSz="910522" rtl="0" eaLnBrk="1" latinLnBrk="0" hangingPunct="1">
        <a:defRPr sz="1800" kern="1200">
          <a:solidFill>
            <a:schemeClr val="tx1"/>
          </a:solidFill>
          <a:latin typeface="+mn-lt"/>
          <a:ea typeface="+mn-ea"/>
          <a:cs typeface="+mn-cs"/>
        </a:defRPr>
      </a:lvl2pPr>
      <a:lvl3pPr marL="910522" algn="l" defTabSz="910522" rtl="0" eaLnBrk="1" latinLnBrk="0" hangingPunct="1">
        <a:defRPr sz="1800" kern="1200">
          <a:solidFill>
            <a:schemeClr val="tx1"/>
          </a:solidFill>
          <a:latin typeface="+mn-lt"/>
          <a:ea typeface="+mn-ea"/>
          <a:cs typeface="+mn-cs"/>
        </a:defRPr>
      </a:lvl3pPr>
      <a:lvl4pPr marL="1365786" algn="l" defTabSz="910522" rtl="0" eaLnBrk="1" latinLnBrk="0" hangingPunct="1">
        <a:defRPr sz="1800" kern="1200">
          <a:solidFill>
            <a:schemeClr val="tx1"/>
          </a:solidFill>
          <a:latin typeface="+mn-lt"/>
          <a:ea typeface="+mn-ea"/>
          <a:cs typeface="+mn-cs"/>
        </a:defRPr>
      </a:lvl4pPr>
      <a:lvl5pPr marL="1821043" algn="l" defTabSz="910522" rtl="0" eaLnBrk="1" latinLnBrk="0" hangingPunct="1">
        <a:defRPr sz="1800" kern="1200">
          <a:solidFill>
            <a:schemeClr val="tx1"/>
          </a:solidFill>
          <a:latin typeface="+mn-lt"/>
          <a:ea typeface="+mn-ea"/>
          <a:cs typeface="+mn-cs"/>
        </a:defRPr>
      </a:lvl5pPr>
      <a:lvl6pPr marL="2276307" algn="l" defTabSz="910522" rtl="0" eaLnBrk="1" latinLnBrk="0" hangingPunct="1">
        <a:defRPr sz="1800" kern="1200">
          <a:solidFill>
            <a:schemeClr val="tx1"/>
          </a:solidFill>
          <a:latin typeface="+mn-lt"/>
          <a:ea typeface="+mn-ea"/>
          <a:cs typeface="+mn-cs"/>
        </a:defRPr>
      </a:lvl6pPr>
      <a:lvl7pPr marL="2731567" algn="l" defTabSz="910522" rtl="0" eaLnBrk="1" latinLnBrk="0" hangingPunct="1">
        <a:defRPr sz="1800" kern="1200">
          <a:solidFill>
            <a:schemeClr val="tx1"/>
          </a:solidFill>
          <a:latin typeface="+mn-lt"/>
          <a:ea typeface="+mn-ea"/>
          <a:cs typeface="+mn-cs"/>
        </a:defRPr>
      </a:lvl7pPr>
      <a:lvl8pPr marL="3186817" algn="l" defTabSz="910522" rtl="0" eaLnBrk="1" latinLnBrk="0" hangingPunct="1">
        <a:defRPr sz="1800" kern="1200">
          <a:solidFill>
            <a:schemeClr val="tx1"/>
          </a:solidFill>
          <a:latin typeface="+mn-lt"/>
          <a:ea typeface="+mn-ea"/>
          <a:cs typeface="+mn-cs"/>
        </a:defRPr>
      </a:lvl8pPr>
      <a:lvl9pPr marL="3642084" algn="l" defTabSz="91052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37" tIns="45521" rIns="91037" bIns="45521"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37" tIns="45521" rIns="91037" bIns="4552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37" tIns="45521" rIns="91037" bIns="45521"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37" tIns="45521" rIns="91037" bIns="45521"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37" tIns="45521" rIns="91037" bIns="45521" numCol="1" anchor="t" anchorCtr="0" compatLnSpc="1">
            <a:prstTxWarp prst="textNoShape">
              <a:avLst/>
            </a:prstTxWarp>
          </a:bodyPr>
          <a:lstStyle>
            <a:lvl1pPr algn="r">
              <a:defRPr sz="1400">
                <a:latin typeface="+mn-lt"/>
              </a:defRPr>
            </a:lvl1pPr>
          </a:lstStyle>
          <a:p>
            <a:pPr fontAlgn="base">
              <a:spcBef>
                <a:spcPct val="0"/>
              </a:spcBef>
              <a:spcAft>
                <a:spcPct val="0"/>
              </a:spcAft>
            </a:pPr>
            <a:fld id="{8BEE5624-0F48-4DB6-902E-93A524A2B228}"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556552909"/>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5258" algn="ctr" rtl="0" fontAlgn="base">
        <a:spcBef>
          <a:spcPct val="0"/>
        </a:spcBef>
        <a:spcAft>
          <a:spcPct val="0"/>
        </a:spcAft>
        <a:defRPr sz="4400">
          <a:solidFill>
            <a:schemeClr val="tx2"/>
          </a:solidFill>
          <a:latin typeface="Times New Roman" pitchFamily="18" charset="0"/>
        </a:defRPr>
      </a:lvl6pPr>
      <a:lvl7pPr marL="910522" algn="ctr" rtl="0" fontAlgn="base">
        <a:spcBef>
          <a:spcPct val="0"/>
        </a:spcBef>
        <a:spcAft>
          <a:spcPct val="0"/>
        </a:spcAft>
        <a:defRPr sz="4400">
          <a:solidFill>
            <a:schemeClr val="tx2"/>
          </a:solidFill>
          <a:latin typeface="Times New Roman" pitchFamily="18" charset="0"/>
        </a:defRPr>
      </a:lvl7pPr>
      <a:lvl8pPr marL="1365786" algn="ctr" rtl="0" fontAlgn="base">
        <a:spcBef>
          <a:spcPct val="0"/>
        </a:spcBef>
        <a:spcAft>
          <a:spcPct val="0"/>
        </a:spcAft>
        <a:defRPr sz="4400">
          <a:solidFill>
            <a:schemeClr val="tx2"/>
          </a:solidFill>
          <a:latin typeface="Times New Roman" pitchFamily="18" charset="0"/>
        </a:defRPr>
      </a:lvl8pPr>
      <a:lvl9pPr marL="1821043" algn="ctr" rtl="0" fontAlgn="base">
        <a:spcBef>
          <a:spcPct val="0"/>
        </a:spcBef>
        <a:spcAft>
          <a:spcPct val="0"/>
        </a:spcAft>
        <a:defRPr sz="4400">
          <a:solidFill>
            <a:schemeClr val="tx2"/>
          </a:solidFill>
          <a:latin typeface="Times New Roman" pitchFamily="18" charset="0"/>
        </a:defRPr>
      </a:lvl9pPr>
    </p:titleStyle>
    <p:bodyStyle>
      <a:lvl1pPr marL="341442" indent="-341442" algn="l" rtl="0" fontAlgn="base">
        <a:spcBef>
          <a:spcPct val="20000"/>
        </a:spcBef>
        <a:spcAft>
          <a:spcPct val="0"/>
        </a:spcAft>
        <a:buChar char="•"/>
        <a:defRPr sz="3200">
          <a:solidFill>
            <a:schemeClr val="tx1"/>
          </a:solidFill>
          <a:latin typeface="+mn-lt"/>
          <a:ea typeface="+mn-ea"/>
          <a:cs typeface="+mn-cs"/>
        </a:defRPr>
      </a:lvl1pPr>
      <a:lvl2pPr marL="739798" indent="-284545" algn="l" rtl="0" fontAlgn="base">
        <a:spcBef>
          <a:spcPct val="20000"/>
        </a:spcBef>
        <a:spcAft>
          <a:spcPct val="0"/>
        </a:spcAft>
        <a:buChar char="–"/>
        <a:defRPr sz="2800">
          <a:solidFill>
            <a:schemeClr val="tx1"/>
          </a:solidFill>
          <a:latin typeface="+mn-lt"/>
        </a:defRPr>
      </a:lvl2pPr>
      <a:lvl3pPr marL="1138156" indent="-227629" algn="l" rtl="0" fontAlgn="base">
        <a:spcBef>
          <a:spcPct val="20000"/>
        </a:spcBef>
        <a:spcAft>
          <a:spcPct val="0"/>
        </a:spcAft>
        <a:buChar char="•"/>
        <a:defRPr sz="2400">
          <a:solidFill>
            <a:schemeClr val="tx1"/>
          </a:solidFill>
          <a:latin typeface="+mn-lt"/>
        </a:defRPr>
      </a:lvl3pPr>
      <a:lvl4pPr marL="1593396" indent="-227629" algn="l" rtl="0" fontAlgn="base">
        <a:spcBef>
          <a:spcPct val="20000"/>
        </a:spcBef>
        <a:spcAft>
          <a:spcPct val="0"/>
        </a:spcAft>
        <a:buChar char="–"/>
        <a:defRPr sz="2000">
          <a:solidFill>
            <a:schemeClr val="tx1"/>
          </a:solidFill>
          <a:latin typeface="+mn-lt"/>
        </a:defRPr>
      </a:lvl4pPr>
      <a:lvl5pPr marL="2048673" indent="-227629" algn="l" rtl="0" fontAlgn="base">
        <a:spcBef>
          <a:spcPct val="20000"/>
        </a:spcBef>
        <a:spcAft>
          <a:spcPct val="0"/>
        </a:spcAft>
        <a:buChar char="»"/>
        <a:defRPr sz="2000">
          <a:solidFill>
            <a:schemeClr val="tx1"/>
          </a:solidFill>
          <a:latin typeface="+mn-lt"/>
        </a:defRPr>
      </a:lvl5pPr>
      <a:lvl6pPr marL="2503934" indent="-227629" algn="l" rtl="0" fontAlgn="base">
        <a:spcBef>
          <a:spcPct val="20000"/>
        </a:spcBef>
        <a:spcAft>
          <a:spcPct val="0"/>
        </a:spcAft>
        <a:buChar char="»"/>
        <a:defRPr sz="2000">
          <a:solidFill>
            <a:schemeClr val="tx1"/>
          </a:solidFill>
          <a:latin typeface="+mn-lt"/>
        </a:defRPr>
      </a:lvl6pPr>
      <a:lvl7pPr marL="2959195" indent="-227629" algn="l" rtl="0" fontAlgn="base">
        <a:spcBef>
          <a:spcPct val="20000"/>
        </a:spcBef>
        <a:spcAft>
          <a:spcPct val="0"/>
        </a:spcAft>
        <a:buChar char="»"/>
        <a:defRPr sz="2000">
          <a:solidFill>
            <a:schemeClr val="tx1"/>
          </a:solidFill>
          <a:latin typeface="+mn-lt"/>
        </a:defRPr>
      </a:lvl7pPr>
      <a:lvl8pPr marL="3414455" indent="-227629" algn="l" rtl="0" fontAlgn="base">
        <a:spcBef>
          <a:spcPct val="20000"/>
        </a:spcBef>
        <a:spcAft>
          <a:spcPct val="0"/>
        </a:spcAft>
        <a:buChar char="»"/>
        <a:defRPr sz="2000">
          <a:solidFill>
            <a:schemeClr val="tx1"/>
          </a:solidFill>
          <a:latin typeface="+mn-lt"/>
        </a:defRPr>
      </a:lvl8pPr>
      <a:lvl9pPr marL="3869720" indent="-22762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0522" rtl="0" eaLnBrk="1" latinLnBrk="0" hangingPunct="1">
        <a:defRPr sz="1800" kern="1200">
          <a:solidFill>
            <a:schemeClr val="tx1"/>
          </a:solidFill>
          <a:latin typeface="+mn-lt"/>
          <a:ea typeface="+mn-ea"/>
          <a:cs typeface="+mn-cs"/>
        </a:defRPr>
      </a:lvl1pPr>
      <a:lvl2pPr marL="455258" algn="l" defTabSz="910522" rtl="0" eaLnBrk="1" latinLnBrk="0" hangingPunct="1">
        <a:defRPr sz="1800" kern="1200">
          <a:solidFill>
            <a:schemeClr val="tx1"/>
          </a:solidFill>
          <a:latin typeface="+mn-lt"/>
          <a:ea typeface="+mn-ea"/>
          <a:cs typeface="+mn-cs"/>
        </a:defRPr>
      </a:lvl2pPr>
      <a:lvl3pPr marL="910522" algn="l" defTabSz="910522" rtl="0" eaLnBrk="1" latinLnBrk="0" hangingPunct="1">
        <a:defRPr sz="1800" kern="1200">
          <a:solidFill>
            <a:schemeClr val="tx1"/>
          </a:solidFill>
          <a:latin typeface="+mn-lt"/>
          <a:ea typeface="+mn-ea"/>
          <a:cs typeface="+mn-cs"/>
        </a:defRPr>
      </a:lvl3pPr>
      <a:lvl4pPr marL="1365786" algn="l" defTabSz="910522" rtl="0" eaLnBrk="1" latinLnBrk="0" hangingPunct="1">
        <a:defRPr sz="1800" kern="1200">
          <a:solidFill>
            <a:schemeClr val="tx1"/>
          </a:solidFill>
          <a:latin typeface="+mn-lt"/>
          <a:ea typeface="+mn-ea"/>
          <a:cs typeface="+mn-cs"/>
        </a:defRPr>
      </a:lvl4pPr>
      <a:lvl5pPr marL="1821043" algn="l" defTabSz="910522" rtl="0" eaLnBrk="1" latinLnBrk="0" hangingPunct="1">
        <a:defRPr sz="1800" kern="1200">
          <a:solidFill>
            <a:schemeClr val="tx1"/>
          </a:solidFill>
          <a:latin typeface="+mn-lt"/>
          <a:ea typeface="+mn-ea"/>
          <a:cs typeface="+mn-cs"/>
        </a:defRPr>
      </a:lvl5pPr>
      <a:lvl6pPr marL="2276307" algn="l" defTabSz="910522" rtl="0" eaLnBrk="1" latinLnBrk="0" hangingPunct="1">
        <a:defRPr sz="1800" kern="1200">
          <a:solidFill>
            <a:schemeClr val="tx1"/>
          </a:solidFill>
          <a:latin typeface="+mn-lt"/>
          <a:ea typeface="+mn-ea"/>
          <a:cs typeface="+mn-cs"/>
        </a:defRPr>
      </a:lvl6pPr>
      <a:lvl7pPr marL="2731567" algn="l" defTabSz="910522" rtl="0" eaLnBrk="1" latinLnBrk="0" hangingPunct="1">
        <a:defRPr sz="1800" kern="1200">
          <a:solidFill>
            <a:schemeClr val="tx1"/>
          </a:solidFill>
          <a:latin typeface="+mn-lt"/>
          <a:ea typeface="+mn-ea"/>
          <a:cs typeface="+mn-cs"/>
        </a:defRPr>
      </a:lvl7pPr>
      <a:lvl8pPr marL="3186817" algn="l" defTabSz="910522" rtl="0" eaLnBrk="1" latinLnBrk="0" hangingPunct="1">
        <a:defRPr sz="1800" kern="1200">
          <a:solidFill>
            <a:schemeClr val="tx1"/>
          </a:solidFill>
          <a:latin typeface="+mn-lt"/>
          <a:ea typeface="+mn-ea"/>
          <a:cs typeface="+mn-cs"/>
        </a:defRPr>
      </a:lvl8pPr>
      <a:lvl9pPr marL="3642084" algn="l" defTabSz="91052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71040" y="568862"/>
            <a:ext cx="780624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smtClean="0"/>
              <a:t>Click to edit the title text format</a:t>
            </a:r>
          </a:p>
        </p:txBody>
      </p:sp>
      <p:sp>
        <p:nvSpPr>
          <p:cNvPr id="1026" name="Rectangle 2"/>
          <p:cNvSpPr>
            <a:spLocks noGrp="1" noChangeArrowheads="1"/>
          </p:cNvSpPr>
          <p:nvPr>
            <p:ph type="body" idx="1"/>
          </p:nvPr>
        </p:nvSpPr>
        <p:spPr bwMode="auto">
          <a:xfrm>
            <a:off x="671040" y="1906761"/>
            <a:ext cx="7806240" cy="43190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a:p>
            <a:pPr lvl="4"/>
            <a:r>
              <a:rPr lang="en-GB" altLang="en-US" smtClean="0"/>
              <a:t>Eighth Outline Level</a:t>
            </a:r>
          </a:p>
          <a:p>
            <a:pPr lvl="4"/>
            <a:r>
              <a:rPr lang="en-GB" altLang="en-US" smtClean="0"/>
              <a:t>Ninth Outline Level</a:t>
            </a:r>
          </a:p>
        </p:txBody>
      </p:sp>
    </p:spTree>
    <p:extLst>
      <p:ext uri="{BB962C8B-B14F-4D97-AF65-F5344CB8AC3E}">
        <p14:creationId xmlns:p14="http://schemas.microsoft.com/office/powerpoint/2010/main" val="882546713"/>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413222" rtl="0" fontAlgn="base" hangingPunct="0">
        <a:lnSpc>
          <a:spcPct val="93000"/>
        </a:lnSpc>
        <a:spcBef>
          <a:spcPct val="0"/>
        </a:spcBef>
        <a:spcAft>
          <a:spcPct val="0"/>
        </a:spcAft>
        <a:buClr>
          <a:srgbClr val="000000"/>
        </a:buClr>
        <a:buSzPct val="45000"/>
        <a:buFont typeface="Wingdings" charset="2"/>
        <a:defRPr sz="2500" b="1">
          <a:solidFill>
            <a:srgbClr val="000000"/>
          </a:solidFill>
          <a:latin typeface="+mj-lt"/>
          <a:ea typeface="+mj-ea"/>
          <a:cs typeface="+mj-cs"/>
        </a:defRPr>
      </a:lvl1pPr>
      <a:lvl2pPr marL="390271" indent="-195139" algn="ctr" defTabSz="413222" rtl="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pitchFamily="16" charset="0"/>
          <a:ea typeface="msgothic" charset="0"/>
          <a:cs typeface="msgothic" charset="0"/>
        </a:defRPr>
      </a:lvl2pPr>
      <a:lvl3pPr marL="585401" indent="-195139" algn="ctr" defTabSz="413222" rtl="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pitchFamily="16" charset="0"/>
          <a:ea typeface="msgothic" charset="0"/>
          <a:cs typeface="msgothic" charset="0"/>
        </a:defRPr>
      </a:lvl3pPr>
      <a:lvl4pPr marL="780533" indent="-195139" algn="ctr" defTabSz="413222" rtl="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pitchFamily="16" charset="0"/>
          <a:ea typeface="msgothic" charset="0"/>
          <a:cs typeface="msgothic" charset="0"/>
        </a:defRPr>
      </a:lvl4pPr>
      <a:lvl5pPr marL="975669" indent="-195139" algn="ctr" defTabSz="413222" rtl="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pitchFamily="16" charset="0"/>
          <a:ea typeface="msgothic" charset="0"/>
          <a:cs typeface="msgothic" charset="0"/>
        </a:defRPr>
      </a:lvl5pPr>
      <a:lvl6pPr marL="1388891" indent="-195139" algn="ctr" defTabSz="413222" rtl="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pitchFamily="16" charset="0"/>
          <a:ea typeface="msgothic" charset="0"/>
          <a:cs typeface="msgothic" charset="0"/>
        </a:defRPr>
      </a:lvl6pPr>
      <a:lvl7pPr marL="1802117" indent="-195139" algn="ctr" defTabSz="413222" rtl="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pitchFamily="16" charset="0"/>
          <a:ea typeface="msgothic" charset="0"/>
          <a:cs typeface="msgothic" charset="0"/>
        </a:defRPr>
      </a:lvl7pPr>
      <a:lvl8pPr marL="2215340" indent="-195139" algn="ctr" defTabSz="413222" rtl="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pitchFamily="16" charset="0"/>
          <a:ea typeface="msgothic" charset="0"/>
          <a:cs typeface="msgothic" charset="0"/>
        </a:defRPr>
      </a:lvl8pPr>
      <a:lvl9pPr marL="2628565" indent="-195139" algn="ctr" defTabSz="413222" rtl="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pitchFamily="16" charset="0"/>
          <a:ea typeface="msgothic" charset="0"/>
          <a:cs typeface="msgothic" charset="0"/>
        </a:defRPr>
      </a:lvl9pPr>
    </p:titleStyle>
    <p:bodyStyle>
      <a:lvl1pPr marL="390271" indent="-292705" algn="l" defTabSz="413222" rtl="0" fontAlgn="base" hangingPunct="0">
        <a:lnSpc>
          <a:spcPct val="93000"/>
        </a:lnSpc>
        <a:spcBef>
          <a:spcPct val="0"/>
        </a:spcBef>
        <a:spcAft>
          <a:spcPts val="806"/>
        </a:spcAft>
        <a:buClr>
          <a:srgbClr val="000000"/>
        </a:buClr>
        <a:buSzPct val="100000"/>
        <a:buFont typeface="Arial" charset="0"/>
        <a:buChar char="•"/>
        <a:defRPr sz="1800">
          <a:solidFill>
            <a:srgbClr val="000000"/>
          </a:solidFill>
          <a:latin typeface="+mn-lt"/>
          <a:ea typeface="+mn-ea"/>
          <a:cs typeface="+mn-cs"/>
        </a:defRPr>
      </a:lvl1pPr>
      <a:lvl2pPr marL="780533" indent="-259699" algn="l" defTabSz="413222" rtl="0" fontAlgn="base" hangingPunct="0">
        <a:lnSpc>
          <a:spcPct val="93000"/>
        </a:lnSpc>
        <a:spcBef>
          <a:spcPct val="0"/>
        </a:spcBef>
        <a:spcAft>
          <a:spcPts val="1032"/>
        </a:spcAft>
        <a:buClr>
          <a:srgbClr val="000000"/>
        </a:buClr>
        <a:buSzPct val="75000"/>
        <a:buFont typeface="Symbol" charset="2"/>
        <a:buChar char=""/>
        <a:defRPr sz="2400">
          <a:solidFill>
            <a:srgbClr val="000000"/>
          </a:solidFill>
          <a:latin typeface="+mn-lt"/>
          <a:ea typeface="+mn-ea"/>
          <a:cs typeface="+mn-cs"/>
        </a:defRPr>
      </a:lvl2pPr>
      <a:lvl3pPr marL="1170799" indent="-195139" algn="l" defTabSz="413222" rtl="0" fontAlgn="base" hangingPunct="0">
        <a:lnSpc>
          <a:spcPct val="93000"/>
        </a:lnSpc>
        <a:spcBef>
          <a:spcPct val="0"/>
        </a:spcBef>
        <a:spcAft>
          <a:spcPts val="771"/>
        </a:spcAft>
        <a:buClr>
          <a:srgbClr val="000000"/>
        </a:buClr>
        <a:buSzPct val="45000"/>
        <a:buFont typeface="Wingdings" charset="2"/>
        <a:buChar char=""/>
        <a:defRPr sz="2200">
          <a:solidFill>
            <a:srgbClr val="000000"/>
          </a:solidFill>
          <a:latin typeface="+mn-lt"/>
          <a:ea typeface="+mn-ea"/>
          <a:cs typeface="+mn-cs"/>
        </a:defRPr>
      </a:lvl3pPr>
      <a:lvl4pPr marL="1561070" indent="-195139" algn="l" defTabSz="413222" rtl="0" fontAlgn="base" hangingPunct="0">
        <a:lnSpc>
          <a:spcPct val="93000"/>
        </a:lnSpc>
        <a:spcBef>
          <a:spcPct val="0"/>
        </a:spcBef>
        <a:spcAft>
          <a:spcPts val="522"/>
        </a:spcAft>
        <a:buClr>
          <a:srgbClr val="000000"/>
        </a:buClr>
        <a:buSzPct val="75000"/>
        <a:buFont typeface="Symbol" charset="2"/>
        <a:buChar char=""/>
        <a:defRPr sz="1800">
          <a:solidFill>
            <a:srgbClr val="000000"/>
          </a:solidFill>
          <a:latin typeface="+mn-lt"/>
          <a:ea typeface="+mn-ea"/>
          <a:cs typeface="+mn-cs"/>
        </a:defRPr>
      </a:lvl4pPr>
      <a:lvl5pPr marL="1951334" indent="-195139" algn="l" defTabSz="413222" rtl="0" fontAlgn="base" hangingPunct="0">
        <a:lnSpc>
          <a:spcPct val="93000"/>
        </a:lnSpc>
        <a:spcBef>
          <a:spcPct val="0"/>
        </a:spcBef>
        <a:spcAft>
          <a:spcPts val="261"/>
        </a:spcAft>
        <a:buClr>
          <a:srgbClr val="000000"/>
        </a:buClr>
        <a:buSzPct val="45000"/>
        <a:buFont typeface="Wingdings" charset="2"/>
        <a:buChar char=""/>
        <a:defRPr sz="1800">
          <a:solidFill>
            <a:srgbClr val="000000"/>
          </a:solidFill>
          <a:latin typeface="+mn-lt"/>
          <a:ea typeface="+mn-ea"/>
          <a:cs typeface="+mn-cs"/>
        </a:defRPr>
      </a:lvl5pPr>
      <a:lvl6pPr marL="2364563" indent="-195139" algn="l" defTabSz="413222" rtl="0" fontAlgn="base" hangingPunct="0">
        <a:lnSpc>
          <a:spcPct val="93000"/>
        </a:lnSpc>
        <a:spcBef>
          <a:spcPct val="0"/>
        </a:spcBef>
        <a:spcAft>
          <a:spcPts val="261"/>
        </a:spcAft>
        <a:buClr>
          <a:srgbClr val="000000"/>
        </a:buClr>
        <a:buSzPct val="45000"/>
        <a:buFont typeface="Wingdings" charset="2"/>
        <a:buChar char=""/>
        <a:defRPr sz="1800">
          <a:solidFill>
            <a:srgbClr val="000000"/>
          </a:solidFill>
          <a:latin typeface="+mn-lt"/>
          <a:ea typeface="+mn-ea"/>
          <a:cs typeface="+mn-cs"/>
        </a:defRPr>
      </a:lvl6pPr>
      <a:lvl7pPr marL="2777781" indent="-195139" algn="l" defTabSz="413222" rtl="0" fontAlgn="base" hangingPunct="0">
        <a:lnSpc>
          <a:spcPct val="93000"/>
        </a:lnSpc>
        <a:spcBef>
          <a:spcPct val="0"/>
        </a:spcBef>
        <a:spcAft>
          <a:spcPts val="261"/>
        </a:spcAft>
        <a:buClr>
          <a:srgbClr val="000000"/>
        </a:buClr>
        <a:buSzPct val="45000"/>
        <a:buFont typeface="Wingdings" charset="2"/>
        <a:buChar char=""/>
        <a:defRPr sz="1800">
          <a:solidFill>
            <a:srgbClr val="000000"/>
          </a:solidFill>
          <a:latin typeface="+mn-lt"/>
          <a:ea typeface="+mn-ea"/>
          <a:cs typeface="+mn-cs"/>
        </a:defRPr>
      </a:lvl7pPr>
      <a:lvl8pPr marL="3190999" indent="-195139" algn="l" defTabSz="413222" rtl="0" fontAlgn="base" hangingPunct="0">
        <a:lnSpc>
          <a:spcPct val="93000"/>
        </a:lnSpc>
        <a:spcBef>
          <a:spcPct val="0"/>
        </a:spcBef>
        <a:spcAft>
          <a:spcPts val="261"/>
        </a:spcAft>
        <a:buClr>
          <a:srgbClr val="000000"/>
        </a:buClr>
        <a:buSzPct val="45000"/>
        <a:buFont typeface="Wingdings" charset="2"/>
        <a:buChar char=""/>
        <a:defRPr sz="1800">
          <a:solidFill>
            <a:srgbClr val="000000"/>
          </a:solidFill>
          <a:latin typeface="+mn-lt"/>
          <a:ea typeface="+mn-ea"/>
          <a:cs typeface="+mn-cs"/>
        </a:defRPr>
      </a:lvl8pPr>
      <a:lvl9pPr marL="3604229" indent="-195139" algn="l" defTabSz="413222" rtl="0" fontAlgn="base" hangingPunct="0">
        <a:lnSpc>
          <a:spcPct val="93000"/>
        </a:lnSpc>
        <a:spcBef>
          <a:spcPct val="0"/>
        </a:spcBef>
        <a:spcAft>
          <a:spcPts val="261"/>
        </a:spcAft>
        <a:buClr>
          <a:srgbClr val="000000"/>
        </a:buClr>
        <a:buSzPct val="45000"/>
        <a:buFont typeface="Wingdings" charset="2"/>
        <a:buChar char=""/>
        <a:defRPr sz="1800">
          <a:solidFill>
            <a:srgbClr val="000000"/>
          </a:solidFill>
          <a:latin typeface="+mn-lt"/>
          <a:ea typeface="+mn-ea"/>
          <a:cs typeface="+mn-cs"/>
        </a:defRPr>
      </a:lvl9pPr>
    </p:bodyStyle>
    <p:otherStyle>
      <a:defPPr>
        <a:defRPr lang="en-US"/>
      </a:defPPr>
      <a:lvl1pPr marL="0" algn="l" defTabSz="826445" rtl="0" eaLnBrk="1" latinLnBrk="0" hangingPunct="1">
        <a:defRPr sz="1600" kern="1200">
          <a:solidFill>
            <a:schemeClr val="tx1"/>
          </a:solidFill>
          <a:latin typeface="+mn-lt"/>
          <a:ea typeface="+mn-ea"/>
          <a:cs typeface="+mn-cs"/>
        </a:defRPr>
      </a:lvl1pPr>
      <a:lvl2pPr marL="413222" algn="l" defTabSz="826445" rtl="0" eaLnBrk="1" latinLnBrk="0" hangingPunct="1">
        <a:defRPr sz="1600" kern="1200">
          <a:solidFill>
            <a:schemeClr val="tx1"/>
          </a:solidFill>
          <a:latin typeface="+mn-lt"/>
          <a:ea typeface="+mn-ea"/>
          <a:cs typeface="+mn-cs"/>
        </a:defRPr>
      </a:lvl2pPr>
      <a:lvl3pPr marL="826445" algn="l" defTabSz="826445" rtl="0" eaLnBrk="1" latinLnBrk="0" hangingPunct="1">
        <a:defRPr sz="1600" kern="1200">
          <a:solidFill>
            <a:schemeClr val="tx1"/>
          </a:solidFill>
          <a:latin typeface="+mn-lt"/>
          <a:ea typeface="+mn-ea"/>
          <a:cs typeface="+mn-cs"/>
        </a:defRPr>
      </a:lvl3pPr>
      <a:lvl4pPr marL="1239673" algn="l" defTabSz="826445" rtl="0" eaLnBrk="1" latinLnBrk="0" hangingPunct="1">
        <a:defRPr sz="1600" kern="1200">
          <a:solidFill>
            <a:schemeClr val="tx1"/>
          </a:solidFill>
          <a:latin typeface="+mn-lt"/>
          <a:ea typeface="+mn-ea"/>
          <a:cs typeface="+mn-cs"/>
        </a:defRPr>
      </a:lvl4pPr>
      <a:lvl5pPr marL="1652894" algn="l" defTabSz="826445" rtl="0" eaLnBrk="1" latinLnBrk="0" hangingPunct="1">
        <a:defRPr sz="1600" kern="1200">
          <a:solidFill>
            <a:schemeClr val="tx1"/>
          </a:solidFill>
          <a:latin typeface="+mn-lt"/>
          <a:ea typeface="+mn-ea"/>
          <a:cs typeface="+mn-cs"/>
        </a:defRPr>
      </a:lvl5pPr>
      <a:lvl6pPr marL="2066113" algn="l" defTabSz="826445" rtl="0" eaLnBrk="1" latinLnBrk="0" hangingPunct="1">
        <a:defRPr sz="1600" kern="1200">
          <a:solidFill>
            <a:schemeClr val="tx1"/>
          </a:solidFill>
          <a:latin typeface="+mn-lt"/>
          <a:ea typeface="+mn-ea"/>
          <a:cs typeface="+mn-cs"/>
        </a:defRPr>
      </a:lvl6pPr>
      <a:lvl7pPr marL="2479343" algn="l" defTabSz="826445" rtl="0" eaLnBrk="1" latinLnBrk="0" hangingPunct="1">
        <a:defRPr sz="1600" kern="1200">
          <a:solidFill>
            <a:schemeClr val="tx1"/>
          </a:solidFill>
          <a:latin typeface="+mn-lt"/>
          <a:ea typeface="+mn-ea"/>
          <a:cs typeface="+mn-cs"/>
        </a:defRPr>
      </a:lvl7pPr>
      <a:lvl8pPr marL="2892568" algn="l" defTabSz="826445" rtl="0" eaLnBrk="1" latinLnBrk="0" hangingPunct="1">
        <a:defRPr sz="1600" kern="1200">
          <a:solidFill>
            <a:schemeClr val="tx1"/>
          </a:solidFill>
          <a:latin typeface="+mn-lt"/>
          <a:ea typeface="+mn-ea"/>
          <a:cs typeface="+mn-cs"/>
        </a:defRPr>
      </a:lvl8pPr>
      <a:lvl9pPr marL="3305794" algn="l" defTabSz="826445"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096" tIns="45550" rIns="91096" bIns="4555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096" tIns="45550" rIns="91096" bIns="4555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5"/>
            <a:ext cx="2133600" cy="365125"/>
          </a:xfrm>
          <a:prstGeom prst="rect">
            <a:avLst/>
          </a:prstGeom>
        </p:spPr>
        <p:txBody>
          <a:bodyPr vert="horz" lIns="91096" tIns="45550" rIns="91096" bIns="45550" rtlCol="0" anchor="ctr"/>
          <a:lstStyle>
            <a:lvl1pPr algn="l">
              <a:defRPr sz="1200">
                <a:solidFill>
                  <a:schemeClr val="tx1">
                    <a:tint val="75000"/>
                  </a:schemeClr>
                </a:solidFill>
              </a:defRPr>
            </a:lvl1pPr>
          </a:lstStyle>
          <a:p>
            <a:pPr defTabSz="911089"/>
            <a:fld id="{0101BDF7-9335-48C6-A65E-95FF740D2AB9}" type="datetimeFigureOut">
              <a:rPr lang="en-US" smtClean="0">
                <a:solidFill>
                  <a:prstClr val="black">
                    <a:tint val="75000"/>
                  </a:prstClr>
                </a:solidFill>
              </a:rPr>
              <a:pPr defTabSz="911089"/>
              <a:t>4/25/2015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85"/>
            <a:ext cx="2895600" cy="365125"/>
          </a:xfrm>
          <a:prstGeom prst="rect">
            <a:avLst/>
          </a:prstGeom>
        </p:spPr>
        <p:txBody>
          <a:bodyPr vert="horz" lIns="91096" tIns="45550" rIns="91096" bIns="45550" rtlCol="0" anchor="ctr"/>
          <a:lstStyle>
            <a:lvl1pPr algn="ctr">
              <a:defRPr sz="1200">
                <a:solidFill>
                  <a:schemeClr val="tx1">
                    <a:tint val="75000"/>
                  </a:schemeClr>
                </a:solidFill>
              </a:defRPr>
            </a:lvl1pPr>
          </a:lstStyle>
          <a:p>
            <a:pPr defTabSz="911089"/>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85"/>
            <a:ext cx="2133600" cy="365125"/>
          </a:xfrm>
          <a:prstGeom prst="rect">
            <a:avLst/>
          </a:prstGeom>
        </p:spPr>
        <p:txBody>
          <a:bodyPr vert="horz" lIns="91096" tIns="45550" rIns="91096" bIns="45550" rtlCol="0" anchor="ctr"/>
          <a:lstStyle>
            <a:lvl1pPr algn="r">
              <a:defRPr sz="1200">
                <a:solidFill>
                  <a:schemeClr val="tx1">
                    <a:tint val="75000"/>
                  </a:schemeClr>
                </a:solidFill>
              </a:defRPr>
            </a:lvl1pPr>
          </a:lstStyle>
          <a:p>
            <a:pPr defTabSz="911089"/>
            <a:fld id="{92B857C6-8E16-44CA-A351-11CEA8D039FC}" type="slidenum">
              <a:rPr lang="en-US" smtClean="0">
                <a:solidFill>
                  <a:prstClr val="black">
                    <a:tint val="75000"/>
                  </a:prstClr>
                </a:solidFill>
              </a:rPr>
              <a:pPr defTabSz="911089"/>
              <a:t>‹#›</a:t>
            </a:fld>
            <a:endParaRPr lang="en-US">
              <a:solidFill>
                <a:prstClr val="black">
                  <a:tint val="75000"/>
                </a:prstClr>
              </a:solidFill>
            </a:endParaRPr>
          </a:p>
        </p:txBody>
      </p:sp>
    </p:spTree>
    <p:extLst>
      <p:ext uri="{BB962C8B-B14F-4D97-AF65-F5344CB8AC3E}">
        <p14:creationId xmlns:p14="http://schemas.microsoft.com/office/powerpoint/2010/main" val="2869176269"/>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Lst>
  <p:txStyles>
    <p:titleStyle>
      <a:lvl1pPr algn="ctr" defTabSz="911089" rtl="0" eaLnBrk="1" latinLnBrk="0" hangingPunct="1">
        <a:spcBef>
          <a:spcPct val="0"/>
        </a:spcBef>
        <a:buNone/>
        <a:defRPr sz="4400" kern="1200">
          <a:solidFill>
            <a:schemeClr val="tx1"/>
          </a:solidFill>
          <a:latin typeface="+mj-lt"/>
          <a:ea typeface="+mj-ea"/>
          <a:cs typeface="+mj-cs"/>
        </a:defRPr>
      </a:lvl1pPr>
    </p:titleStyle>
    <p:bodyStyle>
      <a:lvl1pPr marL="341656" indent="-341656" algn="l" defTabSz="91108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0258" indent="-284721" algn="l" defTabSz="91108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8864" indent="-227771" algn="l" defTabSz="91108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4392" indent="-227771" algn="l" defTabSz="91108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9947" indent="-227771" algn="l" defTabSz="91108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5492" indent="-227771" algn="l" defTabSz="91108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1037" indent="-227771" algn="l" defTabSz="91108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6580" indent="-227771" algn="l" defTabSz="91108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2127" indent="-227771" algn="l" defTabSz="91108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1089" rtl="0" eaLnBrk="1" latinLnBrk="0" hangingPunct="1">
        <a:defRPr sz="1800" kern="1200">
          <a:solidFill>
            <a:schemeClr val="tx1"/>
          </a:solidFill>
          <a:latin typeface="+mn-lt"/>
          <a:ea typeface="+mn-ea"/>
          <a:cs typeface="+mn-cs"/>
        </a:defRPr>
      </a:lvl1pPr>
      <a:lvl2pPr marL="455540" algn="l" defTabSz="911089" rtl="0" eaLnBrk="1" latinLnBrk="0" hangingPunct="1">
        <a:defRPr sz="1800" kern="1200">
          <a:solidFill>
            <a:schemeClr val="tx1"/>
          </a:solidFill>
          <a:latin typeface="+mn-lt"/>
          <a:ea typeface="+mn-ea"/>
          <a:cs typeface="+mn-cs"/>
        </a:defRPr>
      </a:lvl2pPr>
      <a:lvl3pPr marL="911089" algn="l" defTabSz="911089" rtl="0" eaLnBrk="1" latinLnBrk="0" hangingPunct="1">
        <a:defRPr sz="1800" kern="1200">
          <a:solidFill>
            <a:schemeClr val="tx1"/>
          </a:solidFill>
          <a:latin typeface="+mn-lt"/>
          <a:ea typeface="+mn-ea"/>
          <a:cs typeface="+mn-cs"/>
        </a:defRPr>
      </a:lvl3pPr>
      <a:lvl4pPr marL="1366635" algn="l" defTabSz="911089" rtl="0" eaLnBrk="1" latinLnBrk="0" hangingPunct="1">
        <a:defRPr sz="1800" kern="1200">
          <a:solidFill>
            <a:schemeClr val="tx1"/>
          </a:solidFill>
          <a:latin typeface="+mn-lt"/>
          <a:ea typeface="+mn-ea"/>
          <a:cs typeface="+mn-cs"/>
        </a:defRPr>
      </a:lvl4pPr>
      <a:lvl5pPr marL="1822176" algn="l" defTabSz="911089" rtl="0" eaLnBrk="1" latinLnBrk="0" hangingPunct="1">
        <a:defRPr sz="1800" kern="1200">
          <a:solidFill>
            <a:schemeClr val="tx1"/>
          </a:solidFill>
          <a:latin typeface="+mn-lt"/>
          <a:ea typeface="+mn-ea"/>
          <a:cs typeface="+mn-cs"/>
        </a:defRPr>
      </a:lvl5pPr>
      <a:lvl6pPr marL="2277723" algn="l" defTabSz="911089" rtl="0" eaLnBrk="1" latinLnBrk="0" hangingPunct="1">
        <a:defRPr sz="1800" kern="1200">
          <a:solidFill>
            <a:schemeClr val="tx1"/>
          </a:solidFill>
          <a:latin typeface="+mn-lt"/>
          <a:ea typeface="+mn-ea"/>
          <a:cs typeface="+mn-cs"/>
        </a:defRPr>
      </a:lvl6pPr>
      <a:lvl7pPr marL="2733266" algn="l" defTabSz="911089" rtl="0" eaLnBrk="1" latinLnBrk="0" hangingPunct="1">
        <a:defRPr sz="1800" kern="1200">
          <a:solidFill>
            <a:schemeClr val="tx1"/>
          </a:solidFill>
          <a:latin typeface="+mn-lt"/>
          <a:ea typeface="+mn-ea"/>
          <a:cs typeface="+mn-cs"/>
        </a:defRPr>
      </a:lvl7pPr>
      <a:lvl8pPr marL="3188800" algn="l" defTabSz="911089" rtl="0" eaLnBrk="1" latinLnBrk="0" hangingPunct="1">
        <a:defRPr sz="1800" kern="1200">
          <a:solidFill>
            <a:schemeClr val="tx1"/>
          </a:solidFill>
          <a:latin typeface="+mn-lt"/>
          <a:ea typeface="+mn-ea"/>
          <a:cs typeface="+mn-cs"/>
        </a:defRPr>
      </a:lvl8pPr>
      <a:lvl9pPr marL="3644350" algn="l" defTabSz="91108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096" tIns="45550" rIns="91096" bIns="4555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096" tIns="45550" rIns="91096" bIns="4555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5"/>
            <a:ext cx="2133600" cy="365125"/>
          </a:xfrm>
          <a:prstGeom prst="rect">
            <a:avLst/>
          </a:prstGeom>
        </p:spPr>
        <p:txBody>
          <a:bodyPr vert="horz" lIns="91096" tIns="45550" rIns="91096" bIns="45550" rtlCol="0" anchor="ctr"/>
          <a:lstStyle>
            <a:lvl1pPr algn="l">
              <a:defRPr sz="1200">
                <a:solidFill>
                  <a:schemeClr val="tx1">
                    <a:tint val="75000"/>
                  </a:schemeClr>
                </a:solidFill>
              </a:defRPr>
            </a:lvl1pPr>
          </a:lstStyle>
          <a:p>
            <a:pPr defTabSz="911089"/>
            <a:fld id="{2DE0ED72-0739-41F0-AAC5-C58B88FE7751}" type="datetimeFigureOut">
              <a:rPr lang="en-US" smtClean="0">
                <a:solidFill>
                  <a:prstClr val="black">
                    <a:tint val="75000"/>
                  </a:prstClr>
                </a:solidFill>
              </a:rPr>
              <a:pPr defTabSz="911089"/>
              <a:t>4/25/2015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85"/>
            <a:ext cx="2895600" cy="365125"/>
          </a:xfrm>
          <a:prstGeom prst="rect">
            <a:avLst/>
          </a:prstGeom>
        </p:spPr>
        <p:txBody>
          <a:bodyPr vert="horz" lIns="91096" tIns="45550" rIns="91096" bIns="45550" rtlCol="0" anchor="ctr"/>
          <a:lstStyle>
            <a:lvl1pPr algn="ctr">
              <a:defRPr sz="1200">
                <a:solidFill>
                  <a:schemeClr val="tx1">
                    <a:tint val="75000"/>
                  </a:schemeClr>
                </a:solidFill>
              </a:defRPr>
            </a:lvl1pPr>
          </a:lstStyle>
          <a:p>
            <a:pPr defTabSz="911089"/>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85"/>
            <a:ext cx="2133600" cy="365125"/>
          </a:xfrm>
          <a:prstGeom prst="rect">
            <a:avLst/>
          </a:prstGeom>
        </p:spPr>
        <p:txBody>
          <a:bodyPr vert="horz" lIns="91096" tIns="45550" rIns="91096" bIns="45550" rtlCol="0" anchor="ctr"/>
          <a:lstStyle>
            <a:lvl1pPr algn="r">
              <a:defRPr sz="1200">
                <a:solidFill>
                  <a:schemeClr val="tx1">
                    <a:tint val="75000"/>
                  </a:schemeClr>
                </a:solidFill>
              </a:defRPr>
            </a:lvl1pPr>
          </a:lstStyle>
          <a:p>
            <a:pPr defTabSz="911089"/>
            <a:fld id="{316F108A-8644-403C-9CCF-1654A3EF43DF}" type="slidenum">
              <a:rPr lang="en-US" smtClean="0">
                <a:solidFill>
                  <a:prstClr val="black">
                    <a:tint val="75000"/>
                  </a:prstClr>
                </a:solidFill>
              </a:rPr>
              <a:pPr defTabSz="911089"/>
              <a:t>‹#›</a:t>
            </a:fld>
            <a:endParaRPr lang="en-US">
              <a:solidFill>
                <a:prstClr val="black">
                  <a:tint val="75000"/>
                </a:prstClr>
              </a:solidFill>
            </a:endParaRPr>
          </a:p>
        </p:txBody>
      </p:sp>
    </p:spTree>
    <p:extLst>
      <p:ext uri="{BB962C8B-B14F-4D97-AF65-F5344CB8AC3E}">
        <p14:creationId xmlns:p14="http://schemas.microsoft.com/office/powerpoint/2010/main" val="22240172"/>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xStyles>
    <p:titleStyle>
      <a:lvl1pPr algn="ctr" defTabSz="911089" rtl="0" eaLnBrk="1" latinLnBrk="0" hangingPunct="1">
        <a:spcBef>
          <a:spcPct val="0"/>
        </a:spcBef>
        <a:buNone/>
        <a:defRPr sz="4400" kern="1200">
          <a:solidFill>
            <a:schemeClr val="tx1"/>
          </a:solidFill>
          <a:latin typeface="+mj-lt"/>
          <a:ea typeface="+mj-ea"/>
          <a:cs typeface="+mj-cs"/>
        </a:defRPr>
      </a:lvl1pPr>
    </p:titleStyle>
    <p:bodyStyle>
      <a:lvl1pPr marL="341656" indent="-341656" algn="l" defTabSz="91108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0258" indent="-284721" algn="l" defTabSz="91108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38864" indent="-227771" algn="l" defTabSz="91108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4392" indent="-227771" algn="l" defTabSz="91108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49947" indent="-227771" algn="l" defTabSz="91108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05492" indent="-227771" algn="l" defTabSz="91108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1037" indent="-227771" algn="l" defTabSz="91108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16580" indent="-227771" algn="l" defTabSz="91108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72127" indent="-227771" algn="l" defTabSz="91108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1089" rtl="0" eaLnBrk="1" latinLnBrk="0" hangingPunct="1">
        <a:defRPr sz="1800" kern="1200">
          <a:solidFill>
            <a:schemeClr val="tx1"/>
          </a:solidFill>
          <a:latin typeface="+mn-lt"/>
          <a:ea typeface="+mn-ea"/>
          <a:cs typeface="+mn-cs"/>
        </a:defRPr>
      </a:lvl1pPr>
      <a:lvl2pPr marL="455540" algn="l" defTabSz="911089" rtl="0" eaLnBrk="1" latinLnBrk="0" hangingPunct="1">
        <a:defRPr sz="1800" kern="1200">
          <a:solidFill>
            <a:schemeClr val="tx1"/>
          </a:solidFill>
          <a:latin typeface="+mn-lt"/>
          <a:ea typeface="+mn-ea"/>
          <a:cs typeface="+mn-cs"/>
        </a:defRPr>
      </a:lvl2pPr>
      <a:lvl3pPr marL="911089" algn="l" defTabSz="911089" rtl="0" eaLnBrk="1" latinLnBrk="0" hangingPunct="1">
        <a:defRPr sz="1800" kern="1200">
          <a:solidFill>
            <a:schemeClr val="tx1"/>
          </a:solidFill>
          <a:latin typeface="+mn-lt"/>
          <a:ea typeface="+mn-ea"/>
          <a:cs typeface="+mn-cs"/>
        </a:defRPr>
      </a:lvl3pPr>
      <a:lvl4pPr marL="1366635" algn="l" defTabSz="911089" rtl="0" eaLnBrk="1" latinLnBrk="0" hangingPunct="1">
        <a:defRPr sz="1800" kern="1200">
          <a:solidFill>
            <a:schemeClr val="tx1"/>
          </a:solidFill>
          <a:latin typeface="+mn-lt"/>
          <a:ea typeface="+mn-ea"/>
          <a:cs typeface="+mn-cs"/>
        </a:defRPr>
      </a:lvl4pPr>
      <a:lvl5pPr marL="1822176" algn="l" defTabSz="911089" rtl="0" eaLnBrk="1" latinLnBrk="0" hangingPunct="1">
        <a:defRPr sz="1800" kern="1200">
          <a:solidFill>
            <a:schemeClr val="tx1"/>
          </a:solidFill>
          <a:latin typeface="+mn-lt"/>
          <a:ea typeface="+mn-ea"/>
          <a:cs typeface="+mn-cs"/>
        </a:defRPr>
      </a:lvl5pPr>
      <a:lvl6pPr marL="2277723" algn="l" defTabSz="911089" rtl="0" eaLnBrk="1" latinLnBrk="0" hangingPunct="1">
        <a:defRPr sz="1800" kern="1200">
          <a:solidFill>
            <a:schemeClr val="tx1"/>
          </a:solidFill>
          <a:latin typeface="+mn-lt"/>
          <a:ea typeface="+mn-ea"/>
          <a:cs typeface="+mn-cs"/>
        </a:defRPr>
      </a:lvl6pPr>
      <a:lvl7pPr marL="2733266" algn="l" defTabSz="911089" rtl="0" eaLnBrk="1" latinLnBrk="0" hangingPunct="1">
        <a:defRPr sz="1800" kern="1200">
          <a:solidFill>
            <a:schemeClr val="tx1"/>
          </a:solidFill>
          <a:latin typeface="+mn-lt"/>
          <a:ea typeface="+mn-ea"/>
          <a:cs typeface="+mn-cs"/>
        </a:defRPr>
      </a:lvl7pPr>
      <a:lvl8pPr marL="3188800" algn="l" defTabSz="911089" rtl="0" eaLnBrk="1" latinLnBrk="0" hangingPunct="1">
        <a:defRPr sz="1800" kern="1200">
          <a:solidFill>
            <a:schemeClr val="tx1"/>
          </a:solidFill>
          <a:latin typeface="+mn-lt"/>
          <a:ea typeface="+mn-ea"/>
          <a:cs typeface="+mn-cs"/>
        </a:defRPr>
      </a:lvl8pPr>
      <a:lvl9pPr marL="3644350" algn="l" defTabSz="91108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037" tIns="45521" rIns="91037" bIns="4552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037" tIns="45521" rIns="91037" bIns="4552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91"/>
            <a:ext cx="2133600" cy="365125"/>
          </a:xfrm>
          <a:prstGeom prst="rect">
            <a:avLst/>
          </a:prstGeom>
        </p:spPr>
        <p:txBody>
          <a:bodyPr vert="horz" lIns="91037" tIns="45521" rIns="91037" bIns="45521" rtlCol="0" anchor="ctr"/>
          <a:lstStyle>
            <a:lvl1pPr algn="l">
              <a:defRPr sz="1200">
                <a:solidFill>
                  <a:schemeClr val="tx1">
                    <a:tint val="75000"/>
                  </a:schemeClr>
                </a:solidFill>
              </a:defRPr>
            </a:lvl1pPr>
          </a:lstStyle>
          <a:p>
            <a:fld id="{089CCBB8-8A11-4A2A-8C50-396E7FEDBB22}" type="datetimeFigureOut">
              <a:rPr lang="en-US" smtClean="0">
                <a:solidFill>
                  <a:prstClr val="black">
                    <a:tint val="75000"/>
                  </a:prstClr>
                </a:solidFill>
              </a:rPr>
              <a:pPr/>
              <a:t>4/25/2015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91"/>
            <a:ext cx="2895600" cy="365125"/>
          </a:xfrm>
          <a:prstGeom prst="rect">
            <a:avLst/>
          </a:prstGeom>
        </p:spPr>
        <p:txBody>
          <a:bodyPr vert="horz" lIns="91037" tIns="45521" rIns="91037" bIns="4552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91"/>
            <a:ext cx="2133600" cy="365125"/>
          </a:xfrm>
          <a:prstGeom prst="rect">
            <a:avLst/>
          </a:prstGeom>
        </p:spPr>
        <p:txBody>
          <a:bodyPr vert="horz" lIns="91037" tIns="45521" rIns="91037" bIns="45521" rtlCol="0" anchor="ctr"/>
          <a:lstStyle>
            <a:lvl1pPr algn="r">
              <a:defRPr sz="1200">
                <a:solidFill>
                  <a:schemeClr val="tx1">
                    <a:tint val="75000"/>
                  </a:schemeClr>
                </a:solidFill>
              </a:defRPr>
            </a:lvl1pPr>
          </a:lstStyle>
          <a:p>
            <a:fld id="{3D7C6E39-7F70-4883-9E0C-15E0C29C1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3425012"/>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txStyles>
    <p:titleStyle>
      <a:lvl1pPr algn="ctr" defTabSz="910522" rtl="0" eaLnBrk="1" latinLnBrk="0" hangingPunct="1">
        <a:spcBef>
          <a:spcPct val="0"/>
        </a:spcBef>
        <a:buNone/>
        <a:defRPr sz="4400" kern="1200">
          <a:solidFill>
            <a:schemeClr val="tx1"/>
          </a:solidFill>
          <a:latin typeface="+mj-lt"/>
          <a:ea typeface="+mj-ea"/>
          <a:cs typeface="+mj-cs"/>
        </a:defRPr>
      </a:lvl1pPr>
    </p:titleStyle>
    <p:bodyStyle>
      <a:lvl1pPr marL="341442" indent="-341442" algn="l" defTabSz="91052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39798" indent="-284545" algn="l" defTabSz="91052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38156" indent="-227629" algn="l" defTabSz="9105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3396" indent="-227629" algn="l" defTabSz="9105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48673" indent="-227629" algn="l" defTabSz="9105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03934" indent="-227629" algn="l" defTabSz="9105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59195" indent="-227629" algn="l" defTabSz="9105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14455" indent="-227629" algn="l" defTabSz="9105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69720" indent="-227629" algn="l" defTabSz="9105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0522" rtl="0" eaLnBrk="1" latinLnBrk="0" hangingPunct="1">
        <a:defRPr sz="1800" kern="1200">
          <a:solidFill>
            <a:schemeClr val="tx1"/>
          </a:solidFill>
          <a:latin typeface="+mn-lt"/>
          <a:ea typeface="+mn-ea"/>
          <a:cs typeface="+mn-cs"/>
        </a:defRPr>
      </a:lvl1pPr>
      <a:lvl2pPr marL="455258" algn="l" defTabSz="910522" rtl="0" eaLnBrk="1" latinLnBrk="0" hangingPunct="1">
        <a:defRPr sz="1800" kern="1200">
          <a:solidFill>
            <a:schemeClr val="tx1"/>
          </a:solidFill>
          <a:latin typeface="+mn-lt"/>
          <a:ea typeface="+mn-ea"/>
          <a:cs typeface="+mn-cs"/>
        </a:defRPr>
      </a:lvl2pPr>
      <a:lvl3pPr marL="910522" algn="l" defTabSz="910522" rtl="0" eaLnBrk="1" latinLnBrk="0" hangingPunct="1">
        <a:defRPr sz="1800" kern="1200">
          <a:solidFill>
            <a:schemeClr val="tx1"/>
          </a:solidFill>
          <a:latin typeface="+mn-lt"/>
          <a:ea typeface="+mn-ea"/>
          <a:cs typeface="+mn-cs"/>
        </a:defRPr>
      </a:lvl3pPr>
      <a:lvl4pPr marL="1365786" algn="l" defTabSz="910522" rtl="0" eaLnBrk="1" latinLnBrk="0" hangingPunct="1">
        <a:defRPr sz="1800" kern="1200">
          <a:solidFill>
            <a:schemeClr val="tx1"/>
          </a:solidFill>
          <a:latin typeface="+mn-lt"/>
          <a:ea typeface="+mn-ea"/>
          <a:cs typeface="+mn-cs"/>
        </a:defRPr>
      </a:lvl4pPr>
      <a:lvl5pPr marL="1821043" algn="l" defTabSz="910522" rtl="0" eaLnBrk="1" latinLnBrk="0" hangingPunct="1">
        <a:defRPr sz="1800" kern="1200">
          <a:solidFill>
            <a:schemeClr val="tx1"/>
          </a:solidFill>
          <a:latin typeface="+mn-lt"/>
          <a:ea typeface="+mn-ea"/>
          <a:cs typeface="+mn-cs"/>
        </a:defRPr>
      </a:lvl5pPr>
      <a:lvl6pPr marL="2276307" algn="l" defTabSz="910522" rtl="0" eaLnBrk="1" latinLnBrk="0" hangingPunct="1">
        <a:defRPr sz="1800" kern="1200">
          <a:solidFill>
            <a:schemeClr val="tx1"/>
          </a:solidFill>
          <a:latin typeface="+mn-lt"/>
          <a:ea typeface="+mn-ea"/>
          <a:cs typeface="+mn-cs"/>
        </a:defRPr>
      </a:lvl6pPr>
      <a:lvl7pPr marL="2731567" algn="l" defTabSz="910522" rtl="0" eaLnBrk="1" latinLnBrk="0" hangingPunct="1">
        <a:defRPr sz="1800" kern="1200">
          <a:solidFill>
            <a:schemeClr val="tx1"/>
          </a:solidFill>
          <a:latin typeface="+mn-lt"/>
          <a:ea typeface="+mn-ea"/>
          <a:cs typeface="+mn-cs"/>
        </a:defRPr>
      </a:lvl7pPr>
      <a:lvl8pPr marL="3186817" algn="l" defTabSz="910522" rtl="0" eaLnBrk="1" latinLnBrk="0" hangingPunct="1">
        <a:defRPr sz="1800" kern="1200">
          <a:solidFill>
            <a:schemeClr val="tx1"/>
          </a:solidFill>
          <a:latin typeface="+mn-lt"/>
          <a:ea typeface="+mn-ea"/>
          <a:cs typeface="+mn-cs"/>
        </a:defRPr>
      </a:lvl8pPr>
      <a:lvl9pPr marL="3642084" algn="l" defTabSz="91052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18" Type="http://schemas.openxmlformats.org/officeDocument/2006/relationships/image" Target="../media/image37.png"/><Relationship Id="rId26" Type="http://schemas.openxmlformats.org/officeDocument/2006/relationships/image" Target="../media/image45.jpeg"/><Relationship Id="rId3" Type="http://schemas.openxmlformats.org/officeDocument/2006/relationships/image" Target="../media/image22.jpeg"/><Relationship Id="rId21" Type="http://schemas.openxmlformats.org/officeDocument/2006/relationships/image" Target="../media/image40.jpeg"/><Relationship Id="rId7" Type="http://schemas.openxmlformats.org/officeDocument/2006/relationships/image" Target="../media/image26.jpeg"/><Relationship Id="rId12" Type="http://schemas.openxmlformats.org/officeDocument/2006/relationships/image" Target="../media/image31.png"/><Relationship Id="rId17" Type="http://schemas.openxmlformats.org/officeDocument/2006/relationships/image" Target="../media/image36.png"/><Relationship Id="rId25" Type="http://schemas.openxmlformats.org/officeDocument/2006/relationships/image" Target="../media/image44.jpeg"/><Relationship Id="rId2" Type="http://schemas.openxmlformats.org/officeDocument/2006/relationships/notesSlide" Target="../notesSlides/notesSlide8.xml"/><Relationship Id="rId16" Type="http://schemas.openxmlformats.org/officeDocument/2006/relationships/image" Target="../media/image35.jpeg"/><Relationship Id="rId20" Type="http://schemas.openxmlformats.org/officeDocument/2006/relationships/image" Target="../media/image39.jpeg"/><Relationship Id="rId29" Type="http://schemas.openxmlformats.org/officeDocument/2006/relationships/image" Target="../media/image48.jpeg"/><Relationship Id="rId1" Type="http://schemas.openxmlformats.org/officeDocument/2006/relationships/slideLayout" Target="../slideLayouts/slideLayout13.xml"/><Relationship Id="rId6" Type="http://schemas.openxmlformats.org/officeDocument/2006/relationships/image" Target="../media/image25.jpeg"/><Relationship Id="rId11" Type="http://schemas.openxmlformats.org/officeDocument/2006/relationships/image" Target="../media/image30.jpeg"/><Relationship Id="rId24" Type="http://schemas.openxmlformats.org/officeDocument/2006/relationships/image" Target="../media/image43.jpeg"/><Relationship Id="rId32" Type="http://schemas.openxmlformats.org/officeDocument/2006/relationships/image" Target="../media/image51.jpeg"/><Relationship Id="rId5" Type="http://schemas.openxmlformats.org/officeDocument/2006/relationships/image" Target="../media/image24.jpeg"/><Relationship Id="rId15" Type="http://schemas.openxmlformats.org/officeDocument/2006/relationships/image" Target="../media/image34.jpeg"/><Relationship Id="rId23" Type="http://schemas.openxmlformats.org/officeDocument/2006/relationships/image" Target="../media/image42.jpeg"/><Relationship Id="rId28" Type="http://schemas.openxmlformats.org/officeDocument/2006/relationships/image" Target="../media/image47.jpeg"/><Relationship Id="rId10" Type="http://schemas.openxmlformats.org/officeDocument/2006/relationships/image" Target="../media/image29.jpeg"/><Relationship Id="rId19" Type="http://schemas.openxmlformats.org/officeDocument/2006/relationships/image" Target="../media/image38.jpeg"/><Relationship Id="rId31" Type="http://schemas.openxmlformats.org/officeDocument/2006/relationships/image" Target="../media/image50.jpeg"/><Relationship Id="rId4" Type="http://schemas.openxmlformats.org/officeDocument/2006/relationships/image" Target="../media/image23.jpeg"/><Relationship Id="rId9" Type="http://schemas.openxmlformats.org/officeDocument/2006/relationships/image" Target="../media/image28.jpeg"/><Relationship Id="rId14" Type="http://schemas.openxmlformats.org/officeDocument/2006/relationships/image" Target="../media/image33.gif"/><Relationship Id="rId22" Type="http://schemas.openxmlformats.org/officeDocument/2006/relationships/image" Target="../media/image41.gif"/><Relationship Id="rId27" Type="http://schemas.openxmlformats.org/officeDocument/2006/relationships/image" Target="../media/image46.jpeg"/><Relationship Id="rId30" Type="http://schemas.openxmlformats.org/officeDocument/2006/relationships/image" Target="../media/image4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emf"/><Relationship Id="rId4" Type="http://schemas.openxmlformats.org/officeDocument/2006/relationships/image" Target="../media/image59.emf"/></Relationships>
</file>

<file path=ppt/slides/_rels/slide2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65.xml"/><Relationship Id="rId4" Type="http://schemas.openxmlformats.org/officeDocument/2006/relationships/image" Target="../media/image63.jpe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65.xml"/><Relationship Id="rId4" Type="http://schemas.openxmlformats.org/officeDocument/2006/relationships/image" Target="../media/image63.jpe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65.xml"/><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65.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chart" Target="../charts/chart3.xml"/></Relationships>
</file>

<file path=ppt/slides/_rels/slide2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8.jpeg"/><Relationship Id="rId18" Type="http://schemas.openxmlformats.org/officeDocument/2006/relationships/image" Target="../media/image83.jpeg"/><Relationship Id="rId3" Type="http://schemas.openxmlformats.org/officeDocument/2006/relationships/image" Target="../media/image68.jpeg"/><Relationship Id="rId21" Type="http://schemas.openxmlformats.org/officeDocument/2006/relationships/image" Target="../media/image86.jpeg"/><Relationship Id="rId7" Type="http://schemas.openxmlformats.org/officeDocument/2006/relationships/image" Target="../media/image72.jpeg"/><Relationship Id="rId12" Type="http://schemas.openxmlformats.org/officeDocument/2006/relationships/image" Target="../media/image77.jpeg"/><Relationship Id="rId17" Type="http://schemas.openxmlformats.org/officeDocument/2006/relationships/image" Target="../media/image82.jpeg"/><Relationship Id="rId2" Type="http://schemas.openxmlformats.org/officeDocument/2006/relationships/notesSlide" Target="../notesSlides/notesSlide19.xml"/><Relationship Id="rId16" Type="http://schemas.openxmlformats.org/officeDocument/2006/relationships/image" Target="../media/image81.jpeg"/><Relationship Id="rId20" Type="http://schemas.openxmlformats.org/officeDocument/2006/relationships/image" Target="../media/image85.jpeg"/><Relationship Id="rId1" Type="http://schemas.openxmlformats.org/officeDocument/2006/relationships/slideLayout" Target="../slideLayouts/slideLayout71.xml"/><Relationship Id="rId6" Type="http://schemas.openxmlformats.org/officeDocument/2006/relationships/image" Target="../media/image71.jpeg"/><Relationship Id="rId11" Type="http://schemas.openxmlformats.org/officeDocument/2006/relationships/image" Target="../media/image76.jpeg"/><Relationship Id="rId24" Type="http://schemas.openxmlformats.org/officeDocument/2006/relationships/image" Target="../media/image89.jpeg"/><Relationship Id="rId5" Type="http://schemas.openxmlformats.org/officeDocument/2006/relationships/image" Target="../media/image70.jpeg"/><Relationship Id="rId15" Type="http://schemas.openxmlformats.org/officeDocument/2006/relationships/image" Target="../media/image80.jpeg"/><Relationship Id="rId23" Type="http://schemas.openxmlformats.org/officeDocument/2006/relationships/image" Target="../media/image88.jpeg"/><Relationship Id="rId10" Type="http://schemas.openxmlformats.org/officeDocument/2006/relationships/image" Target="../media/image75.jpeg"/><Relationship Id="rId19" Type="http://schemas.openxmlformats.org/officeDocument/2006/relationships/image" Target="../media/image84.jpeg"/><Relationship Id="rId4" Type="http://schemas.openxmlformats.org/officeDocument/2006/relationships/image" Target="../media/image69.jpeg"/><Relationship Id="rId9" Type="http://schemas.openxmlformats.org/officeDocument/2006/relationships/image" Target="../media/image74.jpeg"/><Relationship Id="rId14" Type="http://schemas.openxmlformats.org/officeDocument/2006/relationships/image" Target="../media/image79.jpeg"/><Relationship Id="rId22" Type="http://schemas.openxmlformats.org/officeDocument/2006/relationships/image" Target="../media/image87.jpeg"/></Relationships>
</file>

<file path=ppt/slides/_rels/slide3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88.xml"/></Relationships>
</file>

<file path=ppt/slides/_rels/slide34.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jpeg"/><Relationship Id="rId7" Type="http://schemas.openxmlformats.org/officeDocument/2006/relationships/image" Target="../media/image96.wmf"/><Relationship Id="rId2" Type="http://schemas.openxmlformats.org/officeDocument/2006/relationships/image" Target="../media/image91.png"/><Relationship Id="rId1" Type="http://schemas.openxmlformats.org/officeDocument/2006/relationships/slideLayout" Target="../slideLayouts/slideLayout88.xml"/><Relationship Id="rId6" Type="http://schemas.openxmlformats.org/officeDocument/2006/relationships/image" Target="../media/image95.jpeg"/><Relationship Id="rId5" Type="http://schemas.openxmlformats.org/officeDocument/2006/relationships/image" Target="../media/image94.png"/><Relationship Id="rId4" Type="http://schemas.openxmlformats.org/officeDocument/2006/relationships/image" Target="../media/image93.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3.xml"/><Relationship Id="rId1" Type="http://schemas.openxmlformats.org/officeDocument/2006/relationships/vmlDrawing" Target="../drawings/vmlDrawing1.vml"/><Relationship Id="rId5" Type="http://schemas.openxmlformats.org/officeDocument/2006/relationships/image" Target="../media/image98.emf"/><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1.xml"/><Relationship Id="rId1" Type="http://schemas.openxmlformats.org/officeDocument/2006/relationships/slideLayout" Target="../slideLayouts/slideLayout88.xml"/></Relationships>
</file>

<file path=ppt/slides/_rels/slide3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6.xml"/></Relationships>
</file>

<file path=ppt/slides/_rels/slide38.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102.png"/></Relationships>
</file>

<file path=ppt/slides/_rels/slide3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99.xml"/></Relationships>
</file>

<file path=ppt/slides/_rels/slide4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4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5.xml"/><Relationship Id="rId1" Type="http://schemas.openxmlformats.org/officeDocument/2006/relationships/slideLayout" Target="../slideLayouts/slideLayout65.xml"/><Relationship Id="rId6" Type="http://schemas.openxmlformats.org/officeDocument/2006/relationships/image" Target="../media/image113.gif"/><Relationship Id="rId5" Type="http://schemas.openxmlformats.org/officeDocument/2006/relationships/image" Target="../media/image112.png"/><Relationship Id="rId4" Type="http://schemas.openxmlformats.org/officeDocument/2006/relationships/image" Target="../media/image111.png"/></Relationships>
</file>

<file path=ppt/slides/_rels/slide4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65.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10.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6.xml"/><Relationship Id="rId1" Type="http://schemas.openxmlformats.org/officeDocument/2006/relationships/slideLayout" Target="../slideLayouts/slideLayout110.xml"/></Relationships>
</file>

<file path=ppt/slides/_rels/slide5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8.xml"/><Relationship Id="rId1" Type="http://schemas.openxmlformats.org/officeDocument/2006/relationships/slideLayout" Target="../slideLayouts/slideLayout110.xml"/></Relationships>
</file>

<file path=ppt/slides/_rels/slide53.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7.emf"/></Relationships>
</file>

<file path=ppt/slides/_rels/slide6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png"/><Relationship Id="rId1" Type="http://schemas.openxmlformats.org/officeDocument/2006/relationships/slideLayout" Target="../slideLayouts/slideLayout43.xml"/></Relationships>
</file>

<file path=ppt/slides/_rels/slide6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1.xml"/><Relationship Id="rId1" Type="http://schemas.openxmlformats.org/officeDocument/2006/relationships/slideLayout" Target="../slideLayouts/slideLayout110.xml"/></Relationships>
</file>

<file path=ppt/slides/_rels/slide62.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32.xml"/><Relationship Id="rId1" Type="http://schemas.openxmlformats.org/officeDocument/2006/relationships/slideLayout" Target="../slideLayouts/slideLayout143.xml"/></Relationships>
</file>

<file path=ppt/slides/_rels/slide66.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32.gi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65.xml"/></Relationships>
</file>

<file path=ppt/slides/_rels/slide6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3" Type="http://schemas.openxmlformats.org/officeDocument/2006/relationships/notesSlide" Target="../notesSlides/notesSlide5.xml"/><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slideLayout" Target="../slideLayouts/slideLayout160.xml"/><Relationship Id="rId16" Type="http://schemas.openxmlformats.org/officeDocument/2006/relationships/image" Target="../media/image20.jpeg"/><Relationship Id="rId1" Type="http://schemas.openxmlformats.org/officeDocument/2006/relationships/tags" Target="../tags/tag1.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5" Type="http://schemas.openxmlformats.org/officeDocument/2006/relationships/image" Target="../media/image1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18.jpeg"/></Relationships>
</file>

<file path=ppt/slides/_rels/slide7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eg"/><Relationship Id="rId1" Type="http://schemas.openxmlformats.org/officeDocument/2006/relationships/slideLayout" Target="../slideLayouts/slideLayout132.xml"/></Relationships>
</file>

<file path=ppt/slides/_rels/slide7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34.xml"/><Relationship Id="rId1" Type="http://schemas.openxmlformats.org/officeDocument/2006/relationships/slideLayout" Target="../slideLayouts/slideLayout154.xml"/></Relationships>
</file>

<file path=ppt/slides/_rels/slide72.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31.xml"/></Relationships>
</file>

<file path=ppt/slides/_rels/slide7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6.xml"/></Relationships>
</file>

<file path=ppt/slides/_rels/slide7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21.xml"/></Relationships>
</file>

<file path=ppt/slides/_rels/slide77.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7.xml"/><Relationship Id="rId1" Type="http://schemas.openxmlformats.org/officeDocument/2006/relationships/slideLayout" Target="../slideLayouts/slideLayout26.xml"/><Relationship Id="rId5" Type="http://schemas.openxmlformats.org/officeDocument/2006/relationships/image" Target="../media/image146.png"/><Relationship Id="rId4" Type="http://schemas.openxmlformats.org/officeDocument/2006/relationships/image" Target="../media/image14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8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8.xml"/><Relationship Id="rId1" Type="http://schemas.openxmlformats.org/officeDocument/2006/relationships/slideLayout" Target="../slideLayouts/slideLayout26.xml"/><Relationship Id="rId4" Type="http://schemas.openxmlformats.org/officeDocument/2006/relationships/image" Target="../media/image148.jpeg"/></Relationships>
</file>

<file path=ppt/slides/_rels/slide8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39.xml"/><Relationship Id="rId1" Type="http://schemas.openxmlformats.org/officeDocument/2006/relationships/slideLayout" Target="../slideLayouts/slideLayout26.xml"/><Relationship Id="rId5" Type="http://schemas.openxmlformats.org/officeDocument/2006/relationships/image" Target="../media/image151.jpeg"/><Relationship Id="rId4" Type="http://schemas.openxmlformats.org/officeDocument/2006/relationships/image" Target="../media/image150.png"/></Relationships>
</file>

<file path=ppt/slides/_rels/slide82.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90.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161.JPG"/><Relationship Id="rId4" Type="http://schemas.openxmlformats.org/officeDocument/2006/relationships/image" Target="../media/image160.JPG"/></Relationships>
</file>

<file path=ppt/slides/_rels/slide9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5.xml.rels><?xml version="1.0" encoding="UTF-8" standalone="yes"?>
<Relationships xmlns="http://schemas.openxmlformats.org/package/2006/relationships"><Relationship Id="rId3" Type="http://schemas.openxmlformats.org/officeDocument/2006/relationships/image" Target="../media/image165.emf"/><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31.xml"/></Relationships>
</file>

<file path=ppt/slides/_rels/slide9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49.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Canon\ZoomBrowser EX\Image Library Two\IFC Vancouver\150-5079_IM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98" y="-21336"/>
            <a:ext cx="10319003" cy="68793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66800" y="152441"/>
            <a:ext cx="7010400" cy="5970865"/>
          </a:xfrm>
          <a:prstGeom prst="rect">
            <a:avLst/>
          </a:prstGeom>
          <a:noFill/>
        </p:spPr>
        <p:txBody>
          <a:bodyPr wrap="square" lIns="91037" tIns="45521" rIns="91037" bIns="45521" rtlCol="0">
            <a:spAutoFit/>
          </a:bodyPr>
          <a:lstStyle/>
          <a:p>
            <a:pPr algn="ctr"/>
            <a:endParaRPr lang="en-US" sz="4000" b="1" dirty="0">
              <a:solidFill>
                <a:srgbClr val="FFFF00"/>
              </a:solidFill>
            </a:endParaRPr>
          </a:p>
          <a:p>
            <a:pPr algn="ctr"/>
            <a:r>
              <a:rPr lang="en-US" sz="4800" b="1" dirty="0">
                <a:solidFill>
                  <a:srgbClr val="FFFF00"/>
                </a:solidFill>
              </a:rPr>
              <a:t>Tools and Strategies for Assessing and Managing Riverine Condition</a:t>
            </a:r>
            <a:r>
              <a:rPr lang="en-US" b="1" dirty="0" smtClean="0"/>
              <a:t>.</a:t>
            </a:r>
          </a:p>
          <a:p>
            <a:pPr algn="ctr"/>
            <a:r>
              <a:rPr lang="en-US" sz="3600" b="1" dirty="0">
                <a:solidFill>
                  <a:srgbClr val="FFFF00"/>
                </a:solidFill>
              </a:rPr>
              <a:t>Flow 2015</a:t>
            </a:r>
          </a:p>
          <a:p>
            <a:pPr algn="ctr"/>
            <a:r>
              <a:rPr lang="en-US" sz="3600" b="1" dirty="0">
                <a:solidFill>
                  <a:srgbClr val="FFFF00"/>
                </a:solidFill>
              </a:rPr>
              <a:t>April 28, 2015</a:t>
            </a:r>
            <a:endParaRPr lang="en-US" b="1" dirty="0" smtClean="0">
              <a:solidFill>
                <a:srgbClr val="FFFF00"/>
              </a:solidFill>
            </a:endParaRPr>
          </a:p>
          <a:p>
            <a:pPr algn="ctr"/>
            <a:endParaRPr lang="en-US" b="1" dirty="0">
              <a:solidFill>
                <a:srgbClr val="FFC000"/>
              </a:solidFill>
            </a:endParaRPr>
          </a:p>
          <a:p>
            <a:pPr algn="ctr"/>
            <a:endParaRPr lang="en-US" b="1" dirty="0" smtClean="0">
              <a:solidFill>
                <a:srgbClr val="FFC000"/>
              </a:solidFill>
            </a:endParaRPr>
          </a:p>
          <a:p>
            <a:pPr algn="ctr"/>
            <a:endParaRPr lang="en-US" b="1" dirty="0">
              <a:solidFill>
                <a:srgbClr val="FFC000"/>
              </a:solidFill>
            </a:endParaRPr>
          </a:p>
          <a:p>
            <a:pPr algn="ctr"/>
            <a:r>
              <a:rPr lang="en-US" b="1" dirty="0" smtClean="0">
                <a:solidFill>
                  <a:srgbClr val="FFC000"/>
                </a:solidFill>
              </a:rPr>
              <a:t>Ian Chisholm</a:t>
            </a:r>
          </a:p>
          <a:p>
            <a:pPr algn="ctr"/>
            <a:r>
              <a:rPr lang="en-US" b="1" dirty="0" smtClean="0">
                <a:solidFill>
                  <a:srgbClr val="FFC000"/>
                </a:solidFill>
              </a:rPr>
              <a:t>Stream Habitat Program</a:t>
            </a:r>
          </a:p>
          <a:p>
            <a:pPr algn="ctr"/>
            <a:r>
              <a:rPr lang="en-US" b="1" dirty="0" smtClean="0">
                <a:solidFill>
                  <a:srgbClr val="FFC000"/>
                </a:solidFill>
              </a:rPr>
              <a:t>Division of Ecological and Water Resources</a:t>
            </a:r>
          </a:p>
          <a:p>
            <a:pPr algn="ctr"/>
            <a:r>
              <a:rPr lang="en-US" b="1" dirty="0" smtClean="0">
                <a:solidFill>
                  <a:srgbClr val="FFC000"/>
                </a:solidFill>
              </a:rPr>
              <a:t>Minnesota Department of Natural Resources</a:t>
            </a:r>
            <a:endParaRPr lang="en-US" dirty="0"/>
          </a:p>
        </p:txBody>
      </p:sp>
    </p:spTree>
    <p:extLst>
      <p:ext uri="{BB962C8B-B14F-4D97-AF65-F5344CB8AC3E}">
        <p14:creationId xmlns:p14="http://schemas.microsoft.com/office/powerpoint/2010/main" val="38002279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929312"/>
            <a:ext cx="8382000" cy="2144520"/>
          </a:xfrm>
          <a:prstGeom prst="rect">
            <a:avLst/>
          </a:prstGeom>
          <a:noFill/>
        </p:spPr>
        <p:txBody>
          <a:bodyPr wrap="square" lIns="91037" tIns="45521" rIns="91037" bIns="45521" rtlCol="0">
            <a:spAutoFit/>
          </a:bodyPr>
          <a:lstStyle/>
          <a:p>
            <a:r>
              <a:rPr lang="en-US" sz="4400" dirty="0">
                <a:solidFill>
                  <a:srgbClr val="FFFF00"/>
                </a:solidFill>
              </a:rPr>
              <a:t>We cannot trust people to do the right thing, and not because they don’t want to . . . </a:t>
            </a:r>
          </a:p>
        </p:txBody>
      </p:sp>
      <p:pic>
        <p:nvPicPr>
          <p:cNvPr id="1026" name="Picture 2" descr="http://4.bp.blogspot.com/-C6MlHvr791Y/U3zTHm4oxzI/AAAAAAAAC6Y/wlwVGtDquWI/s1600/Caravaggios-St-Matthew-an-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9834" y="3733841"/>
            <a:ext cx="3810000"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2600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19" name="Picture 47" descr="http://cp91279.biography.com/BIO_Mini-Bios_0_Theodore-Roosevelt_151070_SF_HD_768x432-16x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39" r="23039"/>
          <a:stretch/>
        </p:blipFill>
        <p:spPr bwMode="auto">
          <a:xfrm>
            <a:off x="5134619" y="57346"/>
            <a:ext cx="959481" cy="981404"/>
          </a:xfrm>
          <a:prstGeom prst="rect">
            <a:avLst/>
          </a:prstGeom>
          <a:noFill/>
          <a:extLst>
            <a:ext uri="{909E8E84-426E-40DD-AFC4-6F175D3DCCD1}">
              <a14:hiddenFill xmlns:a14="http://schemas.microsoft.com/office/drawing/2010/main">
                <a:solidFill>
                  <a:srgbClr val="FFFFFF"/>
                </a:solidFill>
              </a14:hiddenFill>
            </a:ext>
          </a:extLst>
        </p:spPr>
      </p:pic>
      <p:pic>
        <p:nvPicPr>
          <p:cNvPr id="28686" name="Picture 14" descr="http://37.media.tumblr.com/98dd758a66b0a70b990bd57d8fc9cee5/tumblr_mw3v1nt8xH1qbmgeto4_128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1584" y="1733781"/>
            <a:ext cx="1116892" cy="135894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9184" y="5543746"/>
            <a:ext cx="8229600" cy="1143000"/>
          </a:xfrm>
        </p:spPr>
        <p:txBody>
          <a:bodyPr>
            <a:noAutofit/>
          </a:bodyPr>
          <a:lstStyle/>
          <a:p>
            <a:r>
              <a:rPr lang="en-US" sz="7200" dirty="0">
                <a:solidFill>
                  <a:srgbClr val="FFFF00"/>
                </a:solidFill>
              </a:rPr>
              <a:t>Bounded Rationality</a:t>
            </a:r>
          </a:p>
        </p:txBody>
      </p:sp>
      <p:pic>
        <p:nvPicPr>
          <p:cNvPr id="5122" name="Picture 2" descr="http://capitalideasonline.com/wordpress/wp-content/uploads/2014/10/Galileo-and-Enstein.jpg"/>
          <p:cNvPicPr>
            <a:picLocks noChangeAspect="1" noChangeArrowheads="1"/>
          </p:cNvPicPr>
          <p:nvPr/>
        </p:nvPicPr>
        <p:blipFill rotWithShape="1">
          <a:blip r:embed="rId5">
            <a:extLst>
              <a:ext uri="{28A0092B-C50C-407E-A947-70E740481C1C}">
                <a14:useLocalDpi xmlns:a14="http://schemas.microsoft.com/office/drawing/2010/main" val="0"/>
              </a:ext>
            </a:extLst>
          </a:blip>
          <a:srcRect r="50000"/>
          <a:stretch/>
        </p:blipFill>
        <p:spPr bwMode="auto">
          <a:xfrm>
            <a:off x="1129324" y="285981"/>
            <a:ext cx="1109663" cy="139065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capitalideasonline.com/wordpress/wp-content/uploads/2014/10/Richard-Feynman.jpg"/>
          <p:cNvPicPr>
            <a:picLocks noChangeAspect="1" noChangeArrowheads="1"/>
          </p:cNvPicPr>
          <p:nvPr/>
        </p:nvPicPr>
        <p:blipFill rotWithShape="1">
          <a:blip r:embed="rId6">
            <a:extLst>
              <a:ext uri="{28A0092B-C50C-407E-A947-70E740481C1C}">
                <a14:useLocalDpi xmlns:a14="http://schemas.microsoft.com/office/drawing/2010/main" val="0"/>
              </a:ext>
            </a:extLst>
          </a:blip>
          <a:srcRect r="20234"/>
          <a:stretch/>
        </p:blipFill>
        <p:spPr bwMode="auto">
          <a:xfrm>
            <a:off x="4961944" y="3105346"/>
            <a:ext cx="1315640" cy="1385778"/>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capitalideasonline.com/wordpress/wp-content/uploads/2014/10/Herb-Simo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06587" y="2589041"/>
            <a:ext cx="929297" cy="1390651"/>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http://news.nationalgeographic.com/content/dam/news/photos/000/669/6691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79774" y="3057821"/>
            <a:ext cx="1124843" cy="1385778"/>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http://upload.wikimedia.org/wikipedia/commons/0/03/Lise_Meitner_%281878-1968%29,_lecturing_at_Catholic_University,_Washington,_D.C.,_1946.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66621" y="2476730"/>
            <a:ext cx="951870" cy="1390651"/>
          </a:xfrm>
          <a:prstGeom prst="rect">
            <a:avLst/>
          </a:prstGeom>
          <a:noFill/>
          <a:extLst>
            <a:ext uri="{909E8E84-426E-40DD-AFC4-6F175D3DCCD1}">
              <a14:hiddenFill xmlns:a14="http://schemas.microsoft.com/office/drawing/2010/main">
                <a:solidFill>
                  <a:srgbClr val="FFFFFF"/>
                </a:solidFill>
              </a14:hiddenFill>
            </a:ext>
          </a:extLst>
        </p:spPr>
      </p:pic>
      <p:pic>
        <p:nvPicPr>
          <p:cNvPr id="28680" name="Picture 8" descr="Chien-shiung Wu (1912-1997) (3).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6519"/>
          <a:stretch/>
        </p:blipFill>
        <p:spPr bwMode="auto">
          <a:xfrm>
            <a:off x="1184904" y="1667205"/>
            <a:ext cx="1025799" cy="13906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capitalideasonline.com/wordpress/wp-content/uploads/2014/10/Galileo-and-Enstein.jpg"/>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a:stretch/>
        </p:blipFill>
        <p:spPr bwMode="auto">
          <a:xfrm>
            <a:off x="3088485" y="1371800"/>
            <a:ext cx="965624" cy="12101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capitalideasonline.com/wordpress/wp-content/uploads/2014/10/francis-bacon.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495" y="-18819"/>
            <a:ext cx="1113905" cy="13906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l="6211" r="15907"/>
          <a:stretch/>
        </p:blipFill>
        <p:spPr bwMode="auto">
          <a:xfrm>
            <a:off x="7115784" y="3157713"/>
            <a:ext cx="1405235" cy="136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82" name="Picture 10" descr="http://350f2h3jkir93bsly2c4imnks5.wpengine.netdna-cdn.com/wp-content/uploads/2013/06/frederick-douglass-1852.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62787" y="124066"/>
            <a:ext cx="942991" cy="1304915"/>
          </a:xfrm>
          <a:prstGeom prst="rect">
            <a:avLst/>
          </a:prstGeom>
          <a:noFill/>
          <a:extLst>
            <a:ext uri="{909E8E84-426E-40DD-AFC4-6F175D3DCCD1}">
              <a14:hiddenFill xmlns:a14="http://schemas.microsoft.com/office/drawing/2010/main">
                <a:solidFill>
                  <a:srgbClr val="FFFFFF"/>
                </a:solidFill>
              </a14:hiddenFill>
            </a:ext>
          </a:extLst>
        </p:spPr>
      </p:pic>
      <p:pic>
        <p:nvPicPr>
          <p:cNvPr id="28688" name="Picture 16" descr="http://www.babyboomercentral.com.au/images/icons_afro3.gi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254807" y="3069419"/>
            <a:ext cx="1145237" cy="1216427"/>
          </a:xfrm>
          <a:prstGeom prst="rect">
            <a:avLst/>
          </a:prstGeom>
          <a:noFill/>
          <a:extLst>
            <a:ext uri="{909E8E84-426E-40DD-AFC4-6F175D3DCCD1}">
              <a14:hiddenFill xmlns:a14="http://schemas.microsoft.com/office/drawing/2010/main">
                <a:solidFill>
                  <a:srgbClr val="FFFFFF"/>
                </a:solidFill>
              </a14:hiddenFill>
            </a:ext>
          </a:extLst>
        </p:spPr>
      </p:pic>
      <p:pic>
        <p:nvPicPr>
          <p:cNvPr id="28690" name="Picture 18" descr="http://cp91279.biography.com/1000509261001/1000509261001_1822878160001_BIO-Biography-30-Innovators-Stephen-Hawking-115957-SF.jp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32936"/>
          <a:stretch/>
        </p:blipFill>
        <p:spPr bwMode="auto">
          <a:xfrm>
            <a:off x="6471408" y="4270920"/>
            <a:ext cx="1364421" cy="1145004"/>
          </a:xfrm>
          <a:prstGeom prst="rect">
            <a:avLst/>
          </a:prstGeom>
          <a:noFill/>
          <a:extLst>
            <a:ext uri="{909E8E84-426E-40DD-AFC4-6F175D3DCCD1}">
              <a14:hiddenFill xmlns:a14="http://schemas.microsoft.com/office/drawing/2010/main">
                <a:solidFill>
                  <a:srgbClr val="FFFFFF"/>
                </a:solidFill>
              </a14:hiddenFill>
            </a:ext>
          </a:extLst>
        </p:spPr>
      </p:pic>
      <p:pic>
        <p:nvPicPr>
          <p:cNvPr id="28694" name="Picture 22" descr="Author Maya Angelou died Wednesday in Winston-Salem, N.C. She was 86. "/>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20439"/>
          <a:stretch/>
        </p:blipFill>
        <p:spPr bwMode="auto">
          <a:xfrm>
            <a:off x="5093489" y="4082194"/>
            <a:ext cx="1370814" cy="1126858"/>
          </a:xfrm>
          <a:prstGeom prst="rect">
            <a:avLst/>
          </a:prstGeom>
          <a:noFill/>
          <a:extLst>
            <a:ext uri="{909E8E84-426E-40DD-AFC4-6F175D3DCCD1}">
              <a14:hiddenFill xmlns:a14="http://schemas.microsoft.com/office/drawing/2010/main">
                <a:solidFill>
                  <a:srgbClr val="FFFFFF"/>
                </a:solidFill>
              </a14:hiddenFill>
            </a:ext>
          </a:extLst>
        </p:spPr>
      </p:pic>
      <p:pic>
        <p:nvPicPr>
          <p:cNvPr id="28695" name="Picture 23"/>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840743" y="4476950"/>
            <a:ext cx="1165143" cy="1165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96" name="Picture 2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089622" y="2063481"/>
            <a:ext cx="1143923" cy="1079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98" name="Picture 26" descr="http://upload.wikimedia.org/wikipedia/commons/f/f4/Rachel-Carson.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991589" y="4033919"/>
            <a:ext cx="1101905" cy="1396931"/>
          </a:xfrm>
          <a:prstGeom prst="rect">
            <a:avLst/>
          </a:prstGeom>
          <a:noFill/>
          <a:extLst>
            <a:ext uri="{909E8E84-426E-40DD-AFC4-6F175D3DCCD1}">
              <a14:hiddenFill xmlns:a14="http://schemas.microsoft.com/office/drawing/2010/main">
                <a:solidFill>
                  <a:srgbClr val="FFFFFF"/>
                </a:solidFill>
              </a14:hiddenFill>
            </a:ext>
          </a:extLst>
        </p:spPr>
      </p:pic>
      <p:pic>
        <p:nvPicPr>
          <p:cNvPr id="28702" name="Picture 30" descr="Image result for famous black men in history"/>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029561" y="3688525"/>
            <a:ext cx="96202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28704" name="Picture 32" descr="https://encrypted-tbn2.gstatic.com/images?q=tbn:ANd9GcThQdEWgVY7jqNC0QicW4vDkgU1aiQx8FhOTMaOEbYVEBxravE9"/>
          <p:cNvPicPr>
            <a:picLocks noChangeAspect="1" noChangeArrowheads="1"/>
          </p:cNvPicPr>
          <p:nvPr/>
        </p:nvPicPr>
        <p:blipFill rotWithShape="1">
          <a:blip r:embed="rId21">
            <a:extLst>
              <a:ext uri="{28A0092B-C50C-407E-A947-70E740481C1C}">
                <a14:useLocalDpi xmlns:a14="http://schemas.microsoft.com/office/drawing/2010/main" val="0"/>
              </a:ext>
            </a:extLst>
          </a:blip>
          <a:srcRect b="10304"/>
          <a:stretch/>
        </p:blipFill>
        <p:spPr bwMode="auto">
          <a:xfrm>
            <a:off x="2159215" y="3498058"/>
            <a:ext cx="994169" cy="128369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commorgiland.files.wordpress.com/2012/11/the-thinking-monkey.gif"/>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36585" y="2438400"/>
            <a:ext cx="4495800" cy="2343151"/>
          </a:xfrm>
          <a:prstGeom prst="rect">
            <a:avLst/>
          </a:prstGeom>
          <a:noFill/>
          <a:extLst>
            <a:ext uri="{909E8E84-426E-40DD-AFC4-6F175D3DCCD1}">
              <a14:hiddenFill xmlns:a14="http://schemas.microsoft.com/office/drawing/2010/main">
                <a:solidFill>
                  <a:srgbClr val="FFFFFF"/>
                </a:solidFill>
              </a14:hiddenFill>
            </a:ext>
          </a:extLst>
        </p:spPr>
      </p:pic>
      <p:pic>
        <p:nvPicPr>
          <p:cNvPr id="28706" name="Picture 34" descr="http://static.bbc.co.uk/history/img/ic/640/images/resources/people/william_shakespeare.jpg"/>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l="19957" r="15147"/>
          <a:stretch/>
        </p:blipFill>
        <p:spPr bwMode="auto">
          <a:xfrm>
            <a:off x="154" y="1016253"/>
            <a:ext cx="1166211" cy="1009551"/>
          </a:xfrm>
          <a:prstGeom prst="rect">
            <a:avLst/>
          </a:prstGeom>
          <a:noFill/>
          <a:extLst>
            <a:ext uri="{909E8E84-426E-40DD-AFC4-6F175D3DCCD1}">
              <a14:hiddenFill xmlns:a14="http://schemas.microsoft.com/office/drawing/2010/main">
                <a:solidFill>
                  <a:srgbClr val="FFFFFF"/>
                </a:solidFill>
              </a14:hiddenFill>
            </a:ext>
          </a:extLst>
        </p:spPr>
      </p:pic>
      <p:pic>
        <p:nvPicPr>
          <p:cNvPr id="28708" name="Picture 36" descr="http://upload.wikimedia.org/wikipedia/commons/f/f2/George_Washington_Carver.jp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077188" y="274645"/>
            <a:ext cx="1006290" cy="1213104"/>
          </a:xfrm>
          <a:prstGeom prst="rect">
            <a:avLst/>
          </a:prstGeom>
          <a:noFill/>
          <a:extLst>
            <a:ext uri="{909E8E84-426E-40DD-AFC4-6F175D3DCCD1}">
              <a14:hiddenFill xmlns:a14="http://schemas.microsoft.com/office/drawing/2010/main">
                <a:solidFill>
                  <a:srgbClr val="FFFFFF"/>
                </a:solidFill>
              </a14:hiddenFill>
            </a:ext>
          </a:extLst>
        </p:spPr>
      </p:pic>
      <p:pic>
        <p:nvPicPr>
          <p:cNvPr id="28710" name="Picture 38" descr="http://www.abc.net.au/news/image/234490-3x2-940x627.jp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l="20443" r="29690" b="13191"/>
          <a:stretch/>
        </p:blipFill>
        <p:spPr bwMode="auto">
          <a:xfrm>
            <a:off x="4054144" y="486505"/>
            <a:ext cx="1072627" cy="1247241"/>
          </a:xfrm>
          <a:prstGeom prst="rect">
            <a:avLst/>
          </a:prstGeom>
          <a:noFill/>
          <a:extLst>
            <a:ext uri="{909E8E84-426E-40DD-AFC4-6F175D3DCCD1}">
              <a14:hiddenFill xmlns:a14="http://schemas.microsoft.com/office/drawing/2010/main">
                <a:solidFill>
                  <a:srgbClr val="FFFFFF"/>
                </a:solidFill>
              </a14:hiddenFill>
            </a:ext>
          </a:extLst>
        </p:spPr>
      </p:pic>
      <p:pic>
        <p:nvPicPr>
          <p:cNvPr id="28712" name="Picture 40" descr="http://upload.wikimedia.org/wikipedia/commons/d/d1/Portrait_Gandhi.jp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087479" y="806177"/>
            <a:ext cx="83820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28714" name="Picture 42" descr="nelson-mandela1_custom-64127a3bc8c249783e3bca36a00d3c933c63254f-s6-c30"/>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232575" y="1824470"/>
            <a:ext cx="1016162" cy="1280876"/>
          </a:xfrm>
          <a:prstGeom prst="rect">
            <a:avLst/>
          </a:prstGeom>
          <a:noFill/>
          <a:extLst>
            <a:ext uri="{909E8E84-426E-40DD-AFC4-6F175D3DCCD1}">
              <a14:hiddenFill xmlns:a14="http://schemas.microsoft.com/office/drawing/2010/main">
                <a:solidFill>
                  <a:srgbClr val="FFFFFF"/>
                </a:solidFill>
              </a14:hiddenFill>
            </a:ext>
          </a:extLst>
        </p:spPr>
      </p:pic>
      <p:pic>
        <p:nvPicPr>
          <p:cNvPr id="28716" name="Picture 44" descr="http://asambleademajaras.com/articulos/2010/ene10/img/muere_howard_zinn.jpg"/>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b="17211"/>
          <a:stretch/>
        </p:blipFill>
        <p:spPr bwMode="auto">
          <a:xfrm>
            <a:off x="7258757" y="1825265"/>
            <a:ext cx="1000027" cy="1328035"/>
          </a:xfrm>
          <a:prstGeom prst="rect">
            <a:avLst/>
          </a:prstGeom>
          <a:noFill/>
          <a:extLst>
            <a:ext uri="{909E8E84-426E-40DD-AFC4-6F175D3DCCD1}">
              <a14:hiddenFill xmlns:a14="http://schemas.microsoft.com/office/drawing/2010/main">
                <a:solidFill>
                  <a:srgbClr val="FFFFFF"/>
                </a:solidFill>
              </a14:hiddenFill>
            </a:ext>
          </a:extLst>
        </p:spPr>
      </p:pic>
      <p:pic>
        <p:nvPicPr>
          <p:cNvPr id="28684" name="Picture 12" descr="https://s-media-cache-ak0.pinimg.com/236x/9c/5d/e0/9c5de0bcaae8a82b36f07e3d6eb0b2b5.jp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258784" y="2825537"/>
            <a:ext cx="1254655" cy="1727614"/>
          </a:xfrm>
          <a:prstGeom prst="rect">
            <a:avLst/>
          </a:prstGeom>
          <a:noFill/>
          <a:extLst>
            <a:ext uri="{909E8E84-426E-40DD-AFC4-6F175D3DCCD1}">
              <a14:hiddenFill xmlns:a14="http://schemas.microsoft.com/office/drawing/2010/main">
                <a:solidFill>
                  <a:srgbClr val="FFFFFF"/>
                </a:solidFill>
              </a14:hiddenFill>
            </a:ext>
          </a:extLst>
        </p:spPr>
      </p:pic>
      <p:pic>
        <p:nvPicPr>
          <p:cNvPr id="28717" name="Picture 45"/>
          <p:cNvPicPr>
            <a:picLocks noChangeAspect="1" noChangeArrowheads="1"/>
          </p:cNvPicPr>
          <p:nvPr/>
        </p:nvPicPr>
        <p:blipFill rotWithShape="1">
          <a:blip r:embed="rId30" cstate="print">
            <a:extLst>
              <a:ext uri="{28A0092B-C50C-407E-A947-70E740481C1C}">
                <a14:useLocalDpi xmlns:a14="http://schemas.microsoft.com/office/drawing/2010/main" val="0"/>
              </a:ext>
            </a:extLst>
          </a:blip>
          <a:srcRect b="22003"/>
          <a:stretch/>
        </p:blipFill>
        <p:spPr bwMode="auto">
          <a:xfrm>
            <a:off x="5061343" y="914082"/>
            <a:ext cx="1085328" cy="1147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721" name="Picture 49" descr="http://opishposh.com/wp-content/uploads/mother-theresa.jpg"/>
          <p:cNvPicPr>
            <a:picLocks noChangeAspect="1" noChangeArrowheads="1"/>
          </p:cNvPicPr>
          <p:nvPr/>
        </p:nvPicPr>
        <p:blipFill rotWithShape="1">
          <a:blip r:embed="rId31" cstate="print">
            <a:extLst>
              <a:ext uri="{28A0092B-C50C-407E-A947-70E740481C1C}">
                <a14:useLocalDpi xmlns:a14="http://schemas.microsoft.com/office/drawing/2010/main" val="0"/>
              </a:ext>
            </a:extLst>
          </a:blip>
          <a:srcRect l="18988" r="9420" b="26638"/>
          <a:stretch/>
        </p:blipFill>
        <p:spPr bwMode="auto">
          <a:xfrm>
            <a:off x="6899452" y="904365"/>
            <a:ext cx="859319" cy="915792"/>
          </a:xfrm>
          <a:prstGeom prst="rect">
            <a:avLst/>
          </a:prstGeom>
          <a:noFill/>
          <a:extLst>
            <a:ext uri="{909E8E84-426E-40DD-AFC4-6F175D3DCCD1}">
              <a14:hiddenFill xmlns:a14="http://schemas.microsoft.com/office/drawing/2010/main">
                <a:solidFill>
                  <a:srgbClr val="FFFFFF"/>
                </a:solidFill>
              </a14:hiddenFill>
            </a:ext>
          </a:extLst>
        </p:spPr>
      </p:pic>
      <p:pic>
        <p:nvPicPr>
          <p:cNvPr id="28723" name="Picture 51" descr="Suzie King Taylor"/>
          <p:cNvPicPr>
            <a:picLocks noChangeAspect="1" noChangeArrowheads="1"/>
          </p:cNvPicPr>
          <p:nvPr/>
        </p:nvPicPr>
        <p:blipFill rotWithShape="1">
          <a:blip r:embed="rId32" cstate="print">
            <a:extLst>
              <a:ext uri="{28A0092B-C50C-407E-A947-70E740481C1C}">
                <a14:useLocalDpi xmlns:a14="http://schemas.microsoft.com/office/drawing/2010/main" val="0"/>
              </a:ext>
            </a:extLst>
          </a:blip>
          <a:srcRect l="21769" t="3780" r="23626" b="57399"/>
          <a:stretch/>
        </p:blipFill>
        <p:spPr bwMode="auto">
          <a:xfrm>
            <a:off x="2206888" y="1393587"/>
            <a:ext cx="946496" cy="1095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96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1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4" y="76200"/>
            <a:ext cx="8153400" cy="6096000"/>
          </a:xfrm>
        </p:spPr>
        <p:txBody>
          <a:bodyPr>
            <a:noAutofit/>
          </a:bodyPr>
          <a:lstStyle/>
          <a:p>
            <a:r>
              <a:rPr lang="en-US" sz="7200" dirty="0">
                <a:solidFill>
                  <a:srgbClr val="FFFF00"/>
                </a:solidFill>
              </a:rPr>
              <a:t>Bounded Rationality</a:t>
            </a:r>
            <a:br>
              <a:rPr lang="en-US" sz="7200" dirty="0">
                <a:solidFill>
                  <a:srgbClr val="FFFF00"/>
                </a:solidFill>
              </a:rPr>
            </a:br>
            <a:r>
              <a:rPr lang="en-US" dirty="0" smtClean="0">
                <a:solidFill>
                  <a:srgbClr val="FFFF00"/>
                </a:solidFill>
              </a:rPr>
              <a:t>is </a:t>
            </a:r>
            <a:r>
              <a:rPr lang="en-US" dirty="0">
                <a:solidFill>
                  <a:srgbClr val="FFFF00"/>
                </a:solidFill>
              </a:rPr>
              <a:t>the </a:t>
            </a:r>
            <a:r>
              <a:rPr lang="en-US" dirty="0" smtClean="0">
                <a:solidFill>
                  <a:srgbClr val="FFFF00"/>
                </a:solidFill>
              </a:rPr>
              <a:t>notion that in </a:t>
            </a:r>
            <a:r>
              <a:rPr lang="en-US" dirty="0">
                <a:solidFill>
                  <a:srgbClr val="FFFF00"/>
                </a:solidFill>
              </a:rPr>
              <a:t>decision-making, </a:t>
            </a:r>
            <a:r>
              <a:rPr lang="en-US" dirty="0" smtClean="0">
                <a:solidFill>
                  <a:schemeClr val="bg1"/>
                </a:solidFill>
              </a:rPr>
              <a:t>rationality </a:t>
            </a:r>
            <a:r>
              <a:rPr lang="en-US" dirty="0">
                <a:solidFill>
                  <a:schemeClr val="bg1"/>
                </a:solidFill>
              </a:rPr>
              <a:t>of individuals is limited by the information they have, the cognitive limitations of their </a:t>
            </a:r>
            <a:r>
              <a:rPr lang="en-US" dirty="0" smtClean="0">
                <a:solidFill>
                  <a:schemeClr val="bg1"/>
                </a:solidFill>
              </a:rPr>
              <a:t>minds, </a:t>
            </a:r>
            <a:r>
              <a:rPr lang="en-US" dirty="0">
                <a:solidFill>
                  <a:schemeClr val="bg1"/>
                </a:solidFill>
              </a:rPr>
              <a:t>and the finite time they have </a:t>
            </a:r>
            <a:r>
              <a:rPr lang="en-US" dirty="0">
                <a:solidFill>
                  <a:srgbClr val="FFFF00"/>
                </a:solidFill>
              </a:rPr>
              <a:t>to make a decision.</a:t>
            </a:r>
            <a:endParaRPr lang="en-US" sz="6600" dirty="0">
              <a:solidFill>
                <a:srgbClr val="FFFF00"/>
              </a:solidFill>
            </a:endParaRPr>
          </a:p>
        </p:txBody>
      </p:sp>
      <p:sp>
        <p:nvSpPr>
          <p:cNvPr id="3" name="TextBox 2"/>
          <p:cNvSpPr txBox="1"/>
          <p:nvPr/>
        </p:nvSpPr>
        <p:spPr>
          <a:xfrm>
            <a:off x="785323" y="6383810"/>
            <a:ext cx="3344185" cy="369332"/>
          </a:xfrm>
          <a:prstGeom prst="rect">
            <a:avLst/>
          </a:prstGeom>
          <a:noFill/>
        </p:spPr>
        <p:txBody>
          <a:bodyPr wrap="none" lIns="91096" tIns="45550" rIns="91096" bIns="45550" rtlCol="0">
            <a:spAutoFit/>
          </a:bodyPr>
          <a:lstStyle/>
          <a:p>
            <a:r>
              <a:rPr lang="en-US" i="1" dirty="0">
                <a:solidFill>
                  <a:srgbClr val="00FF00"/>
                </a:solidFill>
              </a:rPr>
              <a:t>from</a:t>
            </a:r>
            <a:r>
              <a:rPr lang="en-US" dirty="0" smtClean="0">
                <a:solidFill>
                  <a:srgbClr val="00FF00"/>
                </a:solidFill>
              </a:rPr>
              <a:t>: Herbert Simon; 1957, 1991.</a:t>
            </a:r>
            <a:endParaRPr lang="en-US" dirty="0">
              <a:solidFill>
                <a:srgbClr val="00FF00"/>
              </a:solidFill>
            </a:endParaRPr>
          </a:p>
        </p:txBody>
      </p:sp>
    </p:spTree>
    <p:extLst>
      <p:ext uri="{BB962C8B-B14F-4D97-AF65-F5344CB8AC3E}">
        <p14:creationId xmlns:p14="http://schemas.microsoft.com/office/powerpoint/2010/main" val="373611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5625"/>
            <a:ext cx="9144000" cy="6086819"/>
          </a:xfrm>
          <a:prstGeom prst="rect">
            <a:avLst/>
          </a:prstGeom>
        </p:spPr>
      </p:pic>
      <p:sp>
        <p:nvSpPr>
          <p:cNvPr id="3" name="TextBox 2"/>
          <p:cNvSpPr txBox="1"/>
          <p:nvPr/>
        </p:nvSpPr>
        <p:spPr>
          <a:xfrm>
            <a:off x="381000" y="1295441"/>
            <a:ext cx="8382000" cy="4401205"/>
          </a:xfrm>
          <a:prstGeom prst="rect">
            <a:avLst/>
          </a:prstGeom>
          <a:solidFill>
            <a:schemeClr val="accent6">
              <a:lumMod val="20000"/>
              <a:lumOff val="80000"/>
              <a:alpha val="74000"/>
            </a:schemeClr>
          </a:solidFill>
        </p:spPr>
        <p:txBody>
          <a:bodyPr wrap="square" lIns="91037" tIns="45521" rIns="91037" bIns="45521" rtlCol="0">
            <a:spAutoFit/>
          </a:bodyPr>
          <a:lstStyle/>
          <a:p>
            <a:r>
              <a:rPr lang="en-US" sz="4000" dirty="0">
                <a:solidFill>
                  <a:schemeClr val="tx2">
                    <a:lumMod val="50000"/>
                  </a:schemeClr>
                </a:solidFill>
              </a:rPr>
              <a:t>These factors limit the extent to which agents may make a fully rational decision, thus they possess only “bounded rationality” and must make decisions by “satisficing,” or choosing that which might not be optimal, but which will make them happy enough.</a:t>
            </a:r>
          </a:p>
        </p:txBody>
      </p:sp>
      <p:sp>
        <p:nvSpPr>
          <p:cNvPr id="4" name="TextBox 3"/>
          <p:cNvSpPr txBox="1"/>
          <p:nvPr/>
        </p:nvSpPr>
        <p:spPr>
          <a:xfrm>
            <a:off x="785327" y="6383810"/>
            <a:ext cx="8066119" cy="369332"/>
          </a:xfrm>
          <a:prstGeom prst="rect">
            <a:avLst/>
          </a:prstGeom>
          <a:noFill/>
        </p:spPr>
        <p:txBody>
          <a:bodyPr wrap="none" lIns="91096" tIns="45550" rIns="91096" bIns="45550" rtlCol="0">
            <a:spAutoFit/>
          </a:bodyPr>
          <a:lstStyle/>
          <a:p>
            <a:r>
              <a:rPr lang="en-US" i="1" dirty="0">
                <a:solidFill>
                  <a:srgbClr val="00FF00"/>
                </a:solidFill>
              </a:rPr>
              <a:t>from</a:t>
            </a:r>
            <a:r>
              <a:rPr lang="en-US" dirty="0" smtClean="0">
                <a:solidFill>
                  <a:srgbClr val="00FF00"/>
                </a:solidFill>
              </a:rPr>
              <a:t>: Herbert Simon; 1957, 1991; </a:t>
            </a:r>
            <a:r>
              <a:rPr lang="en-US" i="1" dirty="0" smtClean="0">
                <a:solidFill>
                  <a:srgbClr val="00FF00"/>
                </a:solidFill>
              </a:rPr>
              <a:t>photo credit</a:t>
            </a:r>
            <a:r>
              <a:rPr lang="en-US" dirty="0" smtClean="0">
                <a:solidFill>
                  <a:srgbClr val="00FF00"/>
                </a:solidFill>
              </a:rPr>
              <a:t>: Luther Smith, www.luthersmith@us</a:t>
            </a:r>
            <a:endParaRPr lang="en-US" dirty="0">
              <a:solidFill>
                <a:srgbClr val="00FF00"/>
              </a:solidFill>
            </a:endParaRPr>
          </a:p>
        </p:txBody>
      </p:sp>
    </p:spTree>
    <p:extLst>
      <p:ext uri="{BB962C8B-B14F-4D97-AF65-F5344CB8AC3E}">
        <p14:creationId xmlns:p14="http://schemas.microsoft.com/office/powerpoint/2010/main" val="60888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600244"/>
            <a:ext cx="8610600" cy="4525963"/>
          </a:xfrm>
        </p:spPr>
        <p:txBody>
          <a:bodyPr>
            <a:normAutofit/>
          </a:bodyPr>
          <a:lstStyle/>
          <a:p>
            <a:pPr marL="0" indent="0">
              <a:buNone/>
            </a:pPr>
            <a:r>
              <a:rPr lang="en-US" sz="4800" dirty="0">
                <a:solidFill>
                  <a:srgbClr val="00B0F0"/>
                </a:solidFill>
              </a:rPr>
              <a:t>‘Upshot’:</a:t>
            </a:r>
            <a:r>
              <a:rPr lang="en-US" sz="4800" dirty="0">
                <a:solidFill>
                  <a:srgbClr val="FFFF00"/>
                </a:solidFill>
              </a:rPr>
              <a:t> The bounded rationality of each actor in a system may not lead to decisions that further the welfare of the system as a whole.</a:t>
            </a:r>
            <a:endParaRPr lang="en-US" sz="6000" dirty="0">
              <a:solidFill>
                <a:srgbClr val="FFFF00"/>
              </a:solidFill>
            </a:endParaRPr>
          </a:p>
          <a:p>
            <a:pPr lvl="2"/>
            <a:endParaRPr lang="en-US" sz="3600" dirty="0">
              <a:solidFill>
                <a:srgbClr val="FFFF00"/>
              </a:solidFill>
            </a:endParaRPr>
          </a:p>
        </p:txBody>
      </p:sp>
      <p:sp>
        <p:nvSpPr>
          <p:cNvPr id="6" name="TextBox 5"/>
          <p:cNvSpPr txBox="1"/>
          <p:nvPr/>
        </p:nvSpPr>
        <p:spPr>
          <a:xfrm>
            <a:off x="785325" y="6383810"/>
            <a:ext cx="6106961" cy="369332"/>
          </a:xfrm>
          <a:prstGeom prst="rect">
            <a:avLst/>
          </a:prstGeom>
          <a:noFill/>
        </p:spPr>
        <p:txBody>
          <a:bodyPr wrap="none" lIns="91037" tIns="45521" rIns="91037" bIns="45521" rtlCol="0">
            <a:spAutoFit/>
          </a:bodyPr>
          <a:lstStyle/>
          <a:p>
            <a:r>
              <a:rPr lang="en-US" i="1" dirty="0">
                <a:solidFill>
                  <a:srgbClr val="92D050"/>
                </a:solidFill>
              </a:rPr>
              <a:t>from</a:t>
            </a:r>
            <a:r>
              <a:rPr lang="en-US" dirty="0">
                <a:solidFill>
                  <a:srgbClr val="92D050"/>
                </a:solidFill>
              </a:rPr>
              <a:t>: Thinking in Systems, A Primer;  </a:t>
            </a:r>
            <a:r>
              <a:rPr lang="en-US" dirty="0" err="1">
                <a:solidFill>
                  <a:srgbClr val="92D050"/>
                </a:solidFill>
              </a:rPr>
              <a:t>Donella</a:t>
            </a:r>
            <a:r>
              <a:rPr lang="en-US" dirty="0">
                <a:solidFill>
                  <a:srgbClr val="92D050"/>
                </a:solidFill>
              </a:rPr>
              <a:t> Meadows, 2008.</a:t>
            </a:r>
          </a:p>
        </p:txBody>
      </p:sp>
    </p:spTree>
    <p:extLst>
      <p:ext uri="{BB962C8B-B14F-4D97-AF65-F5344CB8AC3E}">
        <p14:creationId xmlns:p14="http://schemas.microsoft.com/office/powerpoint/2010/main" val="18552682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362" t="1666" r="1214" b="1529"/>
          <a:stretch/>
        </p:blipFill>
        <p:spPr>
          <a:xfrm>
            <a:off x="1" y="-227205"/>
            <a:ext cx="9220200" cy="7313807"/>
          </a:xfrm>
          <a:prstGeom prst="rect">
            <a:avLst/>
          </a:prstGeom>
        </p:spPr>
      </p:pic>
      <p:sp>
        <p:nvSpPr>
          <p:cNvPr id="5" name="Content Placeholder 4"/>
          <p:cNvSpPr>
            <a:spLocks noGrp="1"/>
          </p:cNvSpPr>
          <p:nvPr>
            <p:ph idx="1"/>
          </p:nvPr>
        </p:nvSpPr>
        <p:spPr>
          <a:xfrm>
            <a:off x="457200" y="381005"/>
            <a:ext cx="8229600" cy="4525963"/>
          </a:xfrm>
          <a:solidFill>
            <a:schemeClr val="tx1">
              <a:alpha val="46000"/>
            </a:schemeClr>
          </a:solidFill>
        </p:spPr>
        <p:txBody>
          <a:bodyPr>
            <a:normAutofit fontScale="85000" lnSpcReduction="20000"/>
          </a:bodyPr>
          <a:lstStyle/>
          <a:p>
            <a:r>
              <a:rPr lang="en-US" sz="4800" dirty="0">
                <a:solidFill>
                  <a:srgbClr val="FFFF00"/>
                </a:solidFill>
              </a:rPr>
              <a:t>Putting new actors into the same system will not improve its performance.  </a:t>
            </a:r>
            <a:r>
              <a:rPr lang="en-US" sz="4800" dirty="0">
                <a:solidFill>
                  <a:schemeClr val="bg1"/>
                </a:solidFill>
              </a:rPr>
              <a:t>What makes a difference is redesigning the </a:t>
            </a:r>
            <a:r>
              <a:rPr lang="en-US" sz="4800" i="1" dirty="0">
                <a:solidFill>
                  <a:schemeClr val="bg1"/>
                </a:solidFill>
              </a:rPr>
              <a:t>system</a:t>
            </a:r>
            <a:r>
              <a:rPr lang="en-US" sz="4800" dirty="0">
                <a:solidFill>
                  <a:schemeClr val="bg1"/>
                </a:solidFill>
              </a:rPr>
              <a:t> to improve the information, incentives, disincentives, goals, stresses, and constraints that have an effect on specific actors.</a:t>
            </a:r>
            <a:endParaRPr lang="en-US" sz="3600" dirty="0">
              <a:solidFill>
                <a:schemeClr val="bg1"/>
              </a:solidFill>
            </a:endParaRPr>
          </a:p>
        </p:txBody>
      </p:sp>
      <p:sp>
        <p:nvSpPr>
          <p:cNvPr id="6" name="TextBox 5"/>
          <p:cNvSpPr txBox="1"/>
          <p:nvPr/>
        </p:nvSpPr>
        <p:spPr>
          <a:xfrm>
            <a:off x="1518524" y="5983130"/>
            <a:ext cx="6006523" cy="646274"/>
          </a:xfrm>
          <a:prstGeom prst="rect">
            <a:avLst/>
          </a:prstGeom>
          <a:solidFill>
            <a:schemeClr val="tx1"/>
          </a:solidFill>
        </p:spPr>
        <p:txBody>
          <a:bodyPr wrap="none" lIns="91037" tIns="45521" rIns="91037" bIns="45521" rtlCol="0">
            <a:spAutoFit/>
          </a:bodyPr>
          <a:lstStyle/>
          <a:p>
            <a:r>
              <a:rPr lang="en-US" i="1" dirty="0">
                <a:solidFill>
                  <a:srgbClr val="92D050"/>
                </a:solidFill>
              </a:rPr>
              <a:t>from</a:t>
            </a:r>
            <a:r>
              <a:rPr lang="en-US" dirty="0">
                <a:solidFill>
                  <a:srgbClr val="92D050"/>
                </a:solidFill>
              </a:rPr>
              <a:t>: Thinking in Systems, A Primer;  </a:t>
            </a:r>
            <a:r>
              <a:rPr lang="en-US" dirty="0" err="1">
                <a:solidFill>
                  <a:srgbClr val="92D050"/>
                </a:solidFill>
              </a:rPr>
              <a:t>Donella</a:t>
            </a:r>
            <a:r>
              <a:rPr lang="en-US" dirty="0">
                <a:solidFill>
                  <a:srgbClr val="92D050"/>
                </a:solidFill>
              </a:rPr>
              <a:t> Meadows, 2008</a:t>
            </a:r>
            <a:r>
              <a:rPr lang="en-US" dirty="0" smtClean="0">
                <a:solidFill>
                  <a:srgbClr val="92D050"/>
                </a:solidFill>
              </a:rPr>
              <a:t>.</a:t>
            </a:r>
          </a:p>
          <a:p>
            <a:r>
              <a:rPr lang="en-US" i="1" dirty="0" smtClean="0">
                <a:solidFill>
                  <a:srgbClr val="92D050"/>
                </a:solidFill>
              </a:rPr>
              <a:t>photo credit:</a:t>
            </a:r>
            <a:r>
              <a:rPr lang="en-US" dirty="0" smtClean="0">
                <a:solidFill>
                  <a:srgbClr val="92D050"/>
                </a:solidFill>
              </a:rPr>
              <a:t> </a:t>
            </a:r>
            <a:r>
              <a:rPr lang="en-US" dirty="0">
                <a:solidFill>
                  <a:srgbClr val="92D050"/>
                </a:solidFill>
              </a:rPr>
              <a:t>Luther Smith </a:t>
            </a:r>
            <a:r>
              <a:rPr lang="en-US" dirty="0" smtClean="0">
                <a:solidFill>
                  <a:srgbClr val="92D050"/>
                </a:solidFill>
              </a:rPr>
              <a:t> -  www.luthersmith.us</a:t>
            </a:r>
            <a:endParaRPr lang="en-US" dirty="0">
              <a:solidFill>
                <a:srgbClr val="92D050"/>
              </a:solidFill>
            </a:endParaRPr>
          </a:p>
        </p:txBody>
      </p:sp>
    </p:spTree>
    <p:extLst>
      <p:ext uri="{BB962C8B-B14F-4D97-AF65-F5344CB8AC3E}">
        <p14:creationId xmlns:p14="http://schemas.microsoft.com/office/powerpoint/2010/main" val="428827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Users\iachisho\Desktop\Perry Nacionales\for_ian\_DSC9948.jpg"/>
          <p:cNvPicPr>
            <a:picLocks noChangeAspect="1" noChangeArrowheads="1"/>
          </p:cNvPicPr>
          <p:nvPr/>
        </p:nvPicPr>
        <p:blipFill rotWithShape="1">
          <a:blip r:embed="rId2">
            <a:extLst>
              <a:ext uri="{28A0092B-C50C-407E-A947-70E740481C1C}">
                <a14:useLocalDpi xmlns:a14="http://schemas.microsoft.com/office/drawing/2010/main" val="0"/>
              </a:ext>
            </a:extLst>
          </a:blip>
          <a:srcRect l="16403" r="-15454"/>
          <a:stretch/>
        </p:blipFill>
        <p:spPr bwMode="auto">
          <a:xfrm>
            <a:off x="-107535" y="0"/>
            <a:ext cx="1096184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 y="381000"/>
            <a:ext cx="8534400" cy="1569660"/>
          </a:xfrm>
          <a:prstGeom prst="rect">
            <a:avLst/>
          </a:prstGeom>
          <a:noFill/>
        </p:spPr>
        <p:txBody>
          <a:bodyPr wrap="square" lIns="91037" tIns="45521" rIns="91037" bIns="45521" rtlCol="0">
            <a:spAutoFit/>
          </a:bodyPr>
          <a:lstStyle/>
          <a:p>
            <a:r>
              <a:rPr lang="en-US" sz="3600" b="1" dirty="0">
                <a:solidFill>
                  <a:srgbClr val="000066"/>
                </a:solidFill>
                <a:latin typeface="Arial" pitchFamily="34" charset="0"/>
                <a:cs typeface="Arial" pitchFamily="34" charset="0"/>
              </a:rPr>
              <a:t>Out of context, the best minds </a:t>
            </a:r>
          </a:p>
          <a:p>
            <a:r>
              <a:rPr lang="en-US" sz="3600" b="1" dirty="0">
                <a:solidFill>
                  <a:srgbClr val="000066"/>
                </a:solidFill>
                <a:latin typeface="Arial" pitchFamily="34" charset="0"/>
                <a:cs typeface="Arial" pitchFamily="34" charset="0"/>
              </a:rPr>
              <a:t>do the worst damage.</a:t>
            </a:r>
          </a:p>
          <a:p>
            <a:r>
              <a:rPr lang="en-US" sz="2400" b="1" dirty="0">
                <a:solidFill>
                  <a:srgbClr val="000066"/>
                </a:solidFill>
                <a:latin typeface="Arial" pitchFamily="34" charset="0"/>
                <a:cs typeface="Arial" pitchFamily="34" charset="0"/>
              </a:rPr>
              <a:t>		          	 Wes Jackson (</a:t>
            </a:r>
            <a:r>
              <a:rPr lang="en-US" sz="2400" b="1" i="1" dirty="0">
                <a:solidFill>
                  <a:srgbClr val="000066"/>
                </a:solidFill>
                <a:latin typeface="Arial" pitchFamily="34" charset="0"/>
                <a:cs typeface="Arial" pitchFamily="34" charset="0"/>
              </a:rPr>
              <a:t>from</a:t>
            </a:r>
            <a:r>
              <a:rPr lang="en-US" sz="2400" b="1" dirty="0">
                <a:solidFill>
                  <a:srgbClr val="000066"/>
                </a:solidFill>
                <a:latin typeface="Arial" pitchFamily="34" charset="0"/>
                <a:cs typeface="Arial" pitchFamily="34" charset="0"/>
              </a:rPr>
              <a:t> Berry 2005)</a:t>
            </a:r>
          </a:p>
        </p:txBody>
      </p:sp>
    </p:spTree>
    <p:extLst>
      <p:ext uri="{BB962C8B-B14F-4D97-AF65-F5344CB8AC3E}">
        <p14:creationId xmlns:p14="http://schemas.microsoft.com/office/powerpoint/2010/main" val="4960045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7000" contrast="-69000"/>
                    </a14:imgEffect>
                  </a14:imgLayer>
                </a14:imgProps>
              </a:ext>
              <a:ext uri="{28A0092B-C50C-407E-A947-70E740481C1C}">
                <a14:useLocalDpi xmlns:a14="http://schemas.microsoft.com/office/drawing/2010/main" val="0"/>
              </a:ext>
            </a:extLst>
          </a:blip>
          <a:srcRect/>
          <a:stretch>
            <a:fillRect/>
          </a:stretch>
        </p:blipFill>
        <p:spPr bwMode="auto">
          <a:xfrm>
            <a:off x="-85947" y="5"/>
            <a:ext cx="9382349" cy="6857999"/>
          </a:xfrm>
          <a:prstGeom prst="rect">
            <a:avLst/>
          </a:prstGeom>
          <a:gradFill>
            <a:gsLst>
              <a:gs pos="0">
                <a:schemeClr val="tx1">
                  <a:lumMod val="75000"/>
                  <a:lumOff val="25000"/>
                </a:schemeClr>
              </a:gs>
              <a:gs pos="50000">
                <a:schemeClr val="tx1">
                  <a:lumMod val="65000"/>
                  <a:lumOff val="35000"/>
                </a:schemeClr>
              </a:gs>
              <a:gs pos="100000">
                <a:schemeClr val="tx1"/>
              </a:gs>
            </a:gsLst>
            <a:lin ang="4200000" scaled="0"/>
          </a:gradFill>
          <a:ln w="19050">
            <a:solidFill>
              <a:schemeClr val="tx1">
                <a:lumMod val="95000"/>
                <a:lumOff val="5000"/>
              </a:schemeClr>
            </a:solidFill>
          </a:ln>
          <a:effectLst>
            <a:outerShdw blurRad="50800" dist="38100" dir="8100000" algn="tr" rotWithShape="0">
              <a:prstClr val="black">
                <a:alpha val="40000"/>
              </a:prstClr>
            </a:outerShdw>
          </a:effectLst>
          <a:extLst/>
        </p:spPr>
      </p:pic>
      <p:sp>
        <p:nvSpPr>
          <p:cNvPr id="4" name="Title 3"/>
          <p:cNvSpPr>
            <a:spLocks noGrp="1"/>
          </p:cNvSpPr>
          <p:nvPr>
            <p:ph type="title"/>
          </p:nvPr>
        </p:nvSpPr>
        <p:spPr>
          <a:xfrm>
            <a:off x="457200" y="-228600"/>
            <a:ext cx="8229600" cy="1143000"/>
          </a:xfrm>
        </p:spPr>
        <p:txBody>
          <a:bodyPr>
            <a:noAutofit/>
          </a:bodyPr>
          <a:lstStyle/>
          <a:p>
            <a:r>
              <a:rPr lang="en-US" sz="5400" dirty="0">
                <a:solidFill>
                  <a:srgbClr val="FFFF00"/>
                </a:solidFill>
              </a:rPr>
              <a:t>General Workshop Outline</a:t>
            </a:r>
          </a:p>
        </p:txBody>
      </p:sp>
      <p:grpSp>
        <p:nvGrpSpPr>
          <p:cNvPr id="6" name="Group 5"/>
          <p:cNvGrpSpPr/>
          <p:nvPr/>
        </p:nvGrpSpPr>
        <p:grpSpPr>
          <a:xfrm>
            <a:off x="41" y="685841"/>
            <a:ext cx="9037319" cy="45719"/>
            <a:chOff x="0" y="1021081"/>
            <a:chExt cx="9037319" cy="45719"/>
          </a:xfrm>
          <a:gradFill flip="none" rotWithShape="1">
            <a:gsLst>
              <a:gs pos="0">
                <a:schemeClr val="accent2">
                  <a:lumMod val="50000"/>
                </a:schemeClr>
              </a:gs>
              <a:gs pos="47000">
                <a:schemeClr val="accent2">
                  <a:lumMod val="75000"/>
                </a:schemeClr>
              </a:gs>
              <a:gs pos="87000">
                <a:schemeClr val="accent2">
                  <a:lumMod val="60000"/>
                  <a:lumOff val="40000"/>
                </a:schemeClr>
              </a:gs>
            </a:gsLst>
            <a:path path="circle">
              <a:fillToRect l="100000" t="100000"/>
            </a:path>
            <a:tileRect r="-100000" b="-100000"/>
          </a:gradFill>
        </p:grpSpPr>
        <p:cxnSp>
          <p:nvCxnSpPr>
            <p:cNvPr id="7" name="Straight Connector 6"/>
            <p:cNvCxnSpPr/>
            <p:nvPr/>
          </p:nvCxnSpPr>
          <p:spPr>
            <a:xfrm>
              <a:off x="0" y="1057835"/>
              <a:ext cx="8229600" cy="0"/>
            </a:xfrm>
            <a:prstGeom prst="line">
              <a:avLst/>
            </a:prstGeom>
            <a:grpFill/>
            <a:ln w="47625">
              <a:gradFill>
                <a:gsLst>
                  <a:gs pos="0">
                    <a:schemeClr val="accent2">
                      <a:lumMod val="50000"/>
                    </a:schemeClr>
                  </a:gs>
                  <a:gs pos="50000">
                    <a:srgbClr val="C00000"/>
                  </a:gs>
                  <a:gs pos="100000">
                    <a:schemeClr val="accent2">
                      <a:lumMod val="60000"/>
                      <a:lumOff val="40000"/>
                    </a:schemeClr>
                  </a:gs>
                </a:gsLst>
                <a:lin ang="4200000" scaled="0"/>
              </a:gradFill>
            </a:ln>
          </p:spPr>
          <p:style>
            <a:lnRef idx="1">
              <a:schemeClr val="accent1"/>
            </a:lnRef>
            <a:fillRef idx="0">
              <a:schemeClr val="accent1"/>
            </a:fillRef>
            <a:effectRef idx="0">
              <a:schemeClr val="accent1"/>
            </a:effectRef>
            <a:fontRef idx="minor">
              <a:schemeClr val="tx1"/>
            </a:fontRef>
          </p:style>
        </p:cxnSp>
        <p:grpSp>
          <p:nvGrpSpPr>
            <p:cNvPr id="8" name="Group 14"/>
            <p:cNvGrpSpPr/>
            <p:nvPr/>
          </p:nvGrpSpPr>
          <p:grpSpPr>
            <a:xfrm>
              <a:off x="8382000" y="1021081"/>
              <a:ext cx="655319" cy="45719"/>
              <a:chOff x="8382000" y="1021081"/>
              <a:chExt cx="655319" cy="45719"/>
            </a:xfrm>
            <a:grpFill/>
          </p:grpSpPr>
          <p:sp>
            <p:nvSpPr>
              <p:cNvPr id="9" name="Oval 8"/>
              <p:cNvSpPr/>
              <p:nvPr/>
            </p:nvSpPr>
            <p:spPr>
              <a:xfrm>
                <a:off x="8534400" y="1021081"/>
                <a:ext cx="45719" cy="45719"/>
              </a:xfrm>
              <a:prstGeom prst="ellipse">
                <a:avLst/>
              </a:prstGeom>
              <a:grpFill/>
              <a:ln>
                <a:gradFill>
                  <a:gsLst>
                    <a:gs pos="0">
                      <a:schemeClr val="accent2">
                        <a:lumMod val="50000"/>
                      </a:schemeClr>
                    </a:gs>
                    <a:gs pos="50000">
                      <a:srgbClr val="C00000"/>
                    </a:gs>
                    <a:gs pos="100000">
                      <a:schemeClr val="accent2">
                        <a:lumMod val="60000"/>
                        <a:lumOff val="40000"/>
                      </a:schemeClr>
                    </a:gs>
                  </a:gsLst>
                  <a:lin ang="4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8686800" y="1021081"/>
                <a:ext cx="45719" cy="45719"/>
              </a:xfrm>
              <a:prstGeom prst="ellipse">
                <a:avLst/>
              </a:prstGeom>
              <a:grpFill/>
              <a:ln>
                <a:gradFill>
                  <a:gsLst>
                    <a:gs pos="0">
                      <a:schemeClr val="accent2">
                        <a:lumMod val="50000"/>
                      </a:schemeClr>
                    </a:gs>
                    <a:gs pos="50000">
                      <a:srgbClr val="C00000"/>
                    </a:gs>
                    <a:gs pos="100000">
                      <a:schemeClr val="accent2">
                        <a:lumMod val="60000"/>
                        <a:lumOff val="40000"/>
                      </a:schemeClr>
                    </a:gs>
                  </a:gsLst>
                  <a:lin ang="4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8839200" y="1021081"/>
                <a:ext cx="45719" cy="45719"/>
              </a:xfrm>
              <a:prstGeom prst="ellipse">
                <a:avLst/>
              </a:prstGeom>
              <a:grpFill/>
              <a:ln>
                <a:gradFill>
                  <a:gsLst>
                    <a:gs pos="0">
                      <a:schemeClr val="accent2">
                        <a:lumMod val="50000"/>
                      </a:schemeClr>
                    </a:gs>
                    <a:gs pos="50000">
                      <a:srgbClr val="C00000"/>
                    </a:gs>
                    <a:gs pos="100000">
                      <a:schemeClr val="accent2">
                        <a:lumMod val="60000"/>
                        <a:lumOff val="40000"/>
                      </a:schemeClr>
                    </a:gs>
                  </a:gsLst>
                  <a:lin ang="4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p:nvSpPr>
            <p:spPr>
              <a:xfrm>
                <a:off x="8991600" y="1021081"/>
                <a:ext cx="45719" cy="45719"/>
              </a:xfrm>
              <a:prstGeom prst="ellipse">
                <a:avLst/>
              </a:prstGeom>
              <a:grpFill/>
              <a:ln>
                <a:gradFill>
                  <a:gsLst>
                    <a:gs pos="0">
                      <a:schemeClr val="accent2">
                        <a:lumMod val="50000"/>
                      </a:schemeClr>
                    </a:gs>
                    <a:gs pos="50000">
                      <a:srgbClr val="C00000"/>
                    </a:gs>
                    <a:gs pos="100000">
                      <a:schemeClr val="accent2">
                        <a:lumMod val="60000"/>
                        <a:lumOff val="40000"/>
                      </a:schemeClr>
                    </a:gs>
                  </a:gsLst>
                  <a:lin ang="4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p:nvSpPr>
            <p:spPr>
              <a:xfrm>
                <a:off x="8382000" y="1021081"/>
                <a:ext cx="45719" cy="45719"/>
              </a:xfrm>
              <a:prstGeom prst="ellipse">
                <a:avLst/>
              </a:prstGeom>
              <a:grpFill/>
              <a:ln>
                <a:gradFill>
                  <a:gsLst>
                    <a:gs pos="0">
                      <a:schemeClr val="accent2">
                        <a:lumMod val="50000"/>
                      </a:schemeClr>
                    </a:gs>
                    <a:gs pos="50000">
                      <a:srgbClr val="C00000"/>
                    </a:gs>
                    <a:gs pos="100000">
                      <a:schemeClr val="accent2">
                        <a:lumMod val="60000"/>
                        <a:lumOff val="40000"/>
                      </a:schemeClr>
                    </a:gs>
                  </a:gsLst>
                  <a:lin ang="4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nvGrpSpPr>
          <p:cNvPr id="34" name="Group 33"/>
          <p:cNvGrpSpPr/>
          <p:nvPr/>
        </p:nvGrpSpPr>
        <p:grpSpPr>
          <a:xfrm>
            <a:off x="1981962" y="704526"/>
            <a:ext cx="3809238" cy="5551494"/>
            <a:chOff x="1981962" y="704526"/>
            <a:chExt cx="3809238" cy="5551494"/>
          </a:xfrm>
        </p:grpSpPr>
        <p:grpSp>
          <p:nvGrpSpPr>
            <p:cNvPr id="35" name="Group 34"/>
            <p:cNvGrpSpPr/>
            <p:nvPr/>
          </p:nvGrpSpPr>
          <p:grpSpPr>
            <a:xfrm>
              <a:off x="1981962" y="990600"/>
              <a:ext cx="3809238" cy="5265420"/>
              <a:chOff x="381000" y="1062989"/>
              <a:chExt cx="3809238" cy="5265420"/>
            </a:xfrm>
          </p:grpSpPr>
          <p:sp>
            <p:nvSpPr>
              <p:cNvPr id="53" name="Oval 52"/>
              <p:cNvSpPr/>
              <p:nvPr/>
            </p:nvSpPr>
            <p:spPr>
              <a:xfrm>
                <a:off x="2668524" y="2969894"/>
                <a:ext cx="1447800" cy="1143000"/>
              </a:xfrm>
              <a:prstGeom prst="ellipse">
                <a:avLst/>
              </a:prstGeom>
              <a:gradFill>
                <a:gsLst>
                  <a:gs pos="0">
                    <a:schemeClr val="tx1">
                      <a:lumMod val="75000"/>
                      <a:lumOff val="25000"/>
                    </a:schemeClr>
                  </a:gs>
                  <a:gs pos="50000">
                    <a:schemeClr val="tx1">
                      <a:lumMod val="65000"/>
                      <a:lumOff val="35000"/>
                    </a:schemeClr>
                  </a:gs>
                  <a:gs pos="100000">
                    <a:schemeClr val="tx1"/>
                  </a:gs>
                </a:gsLst>
                <a:lin ang="4200000" scaled="0"/>
              </a:gradFill>
              <a:ln w="19050">
                <a:solidFill>
                  <a:schemeClr val="tx1">
                    <a:lumMod val="95000"/>
                    <a:lumOff val="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lumMod val="95000"/>
                        <a:lumOff val="5000"/>
                      </a:schemeClr>
                    </a:solidFill>
                  </a:rPr>
                  <a:t>Systems</a:t>
                </a:r>
                <a:endParaRPr lang="en-US" dirty="0">
                  <a:solidFill>
                    <a:schemeClr val="tx1">
                      <a:lumMod val="95000"/>
                      <a:lumOff val="5000"/>
                    </a:schemeClr>
                  </a:solidFill>
                </a:endParaRPr>
              </a:p>
            </p:txBody>
          </p:sp>
          <p:sp>
            <p:nvSpPr>
              <p:cNvPr id="59" name="Oval 58"/>
              <p:cNvSpPr/>
              <p:nvPr/>
            </p:nvSpPr>
            <p:spPr>
              <a:xfrm>
                <a:off x="381000" y="2969894"/>
                <a:ext cx="1447800" cy="1143000"/>
              </a:xfrm>
              <a:prstGeom prst="ellipse">
                <a:avLst/>
              </a:prstGeom>
              <a:gradFill>
                <a:gsLst>
                  <a:gs pos="0">
                    <a:schemeClr val="tx2">
                      <a:lumMod val="50000"/>
                    </a:schemeClr>
                  </a:gs>
                  <a:gs pos="50000">
                    <a:schemeClr val="tx2">
                      <a:lumMod val="75000"/>
                    </a:schemeClr>
                  </a:gs>
                  <a:gs pos="100000">
                    <a:schemeClr val="tx2">
                      <a:lumMod val="40000"/>
                      <a:lumOff val="60000"/>
                    </a:schemeClr>
                  </a:gs>
                </a:gsLst>
                <a:lin ang="4200000" scaled="0"/>
              </a:gradFill>
              <a:ln w="19050">
                <a:solidFill>
                  <a:srgbClr val="FFFF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Goal</a:t>
                </a:r>
              </a:p>
            </p:txBody>
          </p:sp>
          <p:sp>
            <p:nvSpPr>
              <p:cNvPr id="61" name="Oval 60"/>
              <p:cNvSpPr/>
              <p:nvPr/>
            </p:nvSpPr>
            <p:spPr>
              <a:xfrm>
                <a:off x="2668524" y="1062989"/>
                <a:ext cx="1447800" cy="1143000"/>
              </a:xfrm>
              <a:prstGeom prst="ellipse">
                <a:avLst/>
              </a:prstGeom>
              <a:gradFill>
                <a:gsLst>
                  <a:gs pos="0">
                    <a:schemeClr val="tx2">
                      <a:lumMod val="50000"/>
                    </a:schemeClr>
                  </a:gs>
                  <a:gs pos="50000">
                    <a:schemeClr val="tx2">
                      <a:lumMod val="75000"/>
                    </a:schemeClr>
                  </a:gs>
                  <a:gs pos="100000">
                    <a:schemeClr val="tx2">
                      <a:lumMod val="40000"/>
                      <a:lumOff val="60000"/>
                    </a:schemeClr>
                  </a:gs>
                </a:gsLst>
                <a:lin ang="4200000" scaled="0"/>
              </a:gradFill>
              <a:ln w="19050">
                <a:solidFill>
                  <a:srgbClr val="FFFF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Context of Our Work</a:t>
                </a:r>
              </a:p>
            </p:txBody>
          </p:sp>
          <p:sp>
            <p:nvSpPr>
              <p:cNvPr id="62" name="Oval 61"/>
              <p:cNvSpPr/>
              <p:nvPr/>
            </p:nvSpPr>
            <p:spPr>
              <a:xfrm>
                <a:off x="2606040" y="5185409"/>
                <a:ext cx="1584198" cy="1143000"/>
              </a:xfrm>
              <a:prstGeom prst="ellipse">
                <a:avLst/>
              </a:prstGeom>
              <a:gradFill>
                <a:gsLst>
                  <a:gs pos="0">
                    <a:schemeClr val="tx1">
                      <a:lumMod val="75000"/>
                      <a:lumOff val="25000"/>
                    </a:schemeClr>
                  </a:gs>
                  <a:gs pos="50000">
                    <a:schemeClr val="tx1">
                      <a:lumMod val="65000"/>
                      <a:lumOff val="35000"/>
                    </a:schemeClr>
                  </a:gs>
                  <a:gs pos="100000">
                    <a:schemeClr val="tx1"/>
                  </a:gs>
                </a:gsLst>
                <a:lin ang="4200000" scaled="0"/>
              </a:gradFill>
              <a:ln w="19050">
                <a:solidFill>
                  <a:schemeClr val="tx1">
                    <a:lumMod val="95000"/>
                    <a:lumOff val="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95000"/>
                        <a:lumOff val="5000"/>
                      </a:schemeClr>
                    </a:solidFill>
                  </a:rPr>
                  <a:t>An Approach</a:t>
                </a:r>
              </a:p>
            </p:txBody>
          </p:sp>
        </p:grpSp>
        <p:cxnSp>
          <p:nvCxnSpPr>
            <p:cNvPr id="38" name="Straight Arrow Connector 37"/>
            <p:cNvCxnSpPr>
              <a:endCxn id="61" idx="3"/>
            </p:cNvCxnSpPr>
            <p:nvPr/>
          </p:nvCxnSpPr>
          <p:spPr>
            <a:xfrm flipV="1">
              <a:off x="3201162" y="1966212"/>
              <a:ext cx="1280349" cy="1081788"/>
            </a:xfrm>
            <a:prstGeom prst="straightConnector1">
              <a:avLst/>
            </a:prstGeom>
            <a:ln w="25400">
              <a:solidFill>
                <a:srgbClr val="FFFF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61" idx="4"/>
              <a:endCxn id="53" idx="0"/>
            </p:cNvCxnSpPr>
            <p:nvPr/>
          </p:nvCxnSpPr>
          <p:spPr>
            <a:xfrm>
              <a:off x="4993386" y="2133600"/>
              <a:ext cx="0" cy="763905"/>
            </a:xfrm>
            <a:prstGeom prst="straightConnector1">
              <a:avLst/>
            </a:prstGeom>
            <a:ln w="25400">
              <a:solidFill>
                <a:schemeClr val="tx1">
                  <a:lumMod val="75000"/>
                  <a:lumOff val="2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53" idx="4"/>
              <a:endCxn id="62" idx="0"/>
            </p:cNvCxnSpPr>
            <p:nvPr/>
          </p:nvCxnSpPr>
          <p:spPr>
            <a:xfrm>
              <a:off x="4993386" y="4040505"/>
              <a:ext cx="5715" cy="1072515"/>
            </a:xfrm>
            <a:prstGeom prst="straightConnector1">
              <a:avLst/>
            </a:prstGeom>
            <a:ln w="25400">
              <a:solidFill>
                <a:schemeClr val="tx1">
                  <a:lumMod val="75000"/>
                  <a:lumOff val="2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62" idx="2"/>
              <a:endCxn id="59" idx="4"/>
            </p:cNvCxnSpPr>
            <p:nvPr/>
          </p:nvCxnSpPr>
          <p:spPr>
            <a:xfrm flipH="1" flipV="1">
              <a:off x="2705862" y="4040505"/>
              <a:ext cx="1501140" cy="1644015"/>
            </a:xfrm>
            <a:prstGeom prst="straightConnector1">
              <a:avLst/>
            </a:prstGeom>
            <a:ln w="25400">
              <a:solidFill>
                <a:schemeClr val="tx1">
                  <a:lumMod val="75000"/>
                  <a:lumOff val="2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2552700" y="2372380"/>
              <a:ext cx="190500" cy="523220"/>
            </a:xfrm>
            <a:prstGeom prst="rect">
              <a:avLst/>
            </a:prstGeom>
            <a:noFill/>
          </p:spPr>
          <p:txBody>
            <a:bodyPr wrap="square" rtlCol="0">
              <a:spAutoFit/>
            </a:bodyPr>
            <a:lstStyle/>
            <a:p>
              <a:r>
                <a:rPr lang="en-US" sz="2800" b="1" dirty="0">
                  <a:solidFill>
                    <a:srgbClr val="FFFF00"/>
                  </a:solidFill>
                </a:rPr>
                <a:t>1</a:t>
              </a:r>
            </a:p>
          </p:txBody>
        </p:sp>
        <p:sp>
          <p:nvSpPr>
            <p:cNvPr id="47" name="TextBox 46"/>
            <p:cNvSpPr txBox="1"/>
            <p:nvPr/>
          </p:nvSpPr>
          <p:spPr>
            <a:xfrm>
              <a:off x="5448300" y="2601040"/>
              <a:ext cx="190500" cy="523220"/>
            </a:xfrm>
            <a:prstGeom prst="rect">
              <a:avLst/>
            </a:prstGeom>
            <a:noFill/>
          </p:spPr>
          <p:txBody>
            <a:bodyPr wrap="square" rtlCol="0">
              <a:spAutoFit/>
            </a:bodyPr>
            <a:lstStyle/>
            <a:p>
              <a:r>
                <a:rPr lang="en-US" sz="2800" b="1" dirty="0">
                  <a:solidFill>
                    <a:schemeClr val="tx1">
                      <a:lumMod val="75000"/>
                      <a:lumOff val="25000"/>
                    </a:schemeClr>
                  </a:solidFill>
                </a:rPr>
                <a:t>3</a:t>
              </a:r>
            </a:p>
          </p:txBody>
        </p:sp>
        <p:sp>
          <p:nvSpPr>
            <p:cNvPr id="48" name="TextBox 47"/>
            <p:cNvSpPr txBox="1"/>
            <p:nvPr/>
          </p:nvSpPr>
          <p:spPr>
            <a:xfrm>
              <a:off x="5465392" y="704526"/>
              <a:ext cx="190500" cy="523220"/>
            </a:xfrm>
            <a:prstGeom prst="rect">
              <a:avLst/>
            </a:prstGeom>
            <a:noFill/>
          </p:spPr>
          <p:txBody>
            <a:bodyPr wrap="square" rtlCol="0">
              <a:spAutoFit/>
            </a:bodyPr>
            <a:lstStyle>
              <a:defPPr>
                <a:defRPr lang="en-US"/>
              </a:defPPr>
              <a:lvl1pPr>
                <a:defRPr sz="2800" b="1">
                  <a:solidFill>
                    <a:srgbClr val="FFFF00"/>
                  </a:solidFill>
                </a:defRPr>
              </a:lvl1pPr>
            </a:lstStyle>
            <a:p>
              <a:r>
                <a:rPr lang="en-US" dirty="0"/>
                <a:t>2</a:t>
              </a:r>
            </a:p>
          </p:txBody>
        </p:sp>
        <p:sp>
          <p:nvSpPr>
            <p:cNvPr id="50" name="TextBox 49"/>
            <p:cNvSpPr txBox="1"/>
            <p:nvPr/>
          </p:nvSpPr>
          <p:spPr>
            <a:xfrm>
              <a:off x="2552700" y="4419600"/>
              <a:ext cx="190500" cy="523220"/>
            </a:xfrm>
            <a:prstGeom prst="rect">
              <a:avLst/>
            </a:prstGeom>
            <a:noFill/>
          </p:spPr>
          <p:txBody>
            <a:bodyPr wrap="square" rtlCol="0">
              <a:spAutoFit/>
            </a:bodyPr>
            <a:lstStyle/>
            <a:p>
              <a:r>
                <a:rPr lang="en-US" sz="2800" b="1" dirty="0">
                  <a:solidFill>
                    <a:schemeClr val="tx1">
                      <a:lumMod val="75000"/>
                      <a:lumOff val="25000"/>
                    </a:schemeClr>
                  </a:solidFill>
                </a:rPr>
                <a:t>5</a:t>
              </a:r>
            </a:p>
          </p:txBody>
        </p:sp>
        <p:sp>
          <p:nvSpPr>
            <p:cNvPr id="52" name="TextBox 51"/>
            <p:cNvSpPr txBox="1"/>
            <p:nvPr/>
          </p:nvSpPr>
          <p:spPr>
            <a:xfrm>
              <a:off x="5486400" y="4886980"/>
              <a:ext cx="190500" cy="523220"/>
            </a:xfrm>
            <a:prstGeom prst="rect">
              <a:avLst/>
            </a:prstGeom>
            <a:noFill/>
          </p:spPr>
          <p:txBody>
            <a:bodyPr wrap="square" rtlCol="0">
              <a:spAutoFit/>
            </a:bodyPr>
            <a:lstStyle/>
            <a:p>
              <a:r>
                <a:rPr lang="en-US" sz="2800" b="1" dirty="0">
                  <a:solidFill>
                    <a:schemeClr val="tx1">
                      <a:lumMod val="75000"/>
                      <a:lumOff val="25000"/>
                    </a:schemeClr>
                  </a:solidFill>
                </a:rPr>
                <a:t>4</a:t>
              </a:r>
            </a:p>
          </p:txBody>
        </p:sp>
      </p:grpSp>
    </p:spTree>
    <p:extLst>
      <p:ext uri="{BB962C8B-B14F-4D97-AF65-F5344CB8AC3E}">
        <p14:creationId xmlns:p14="http://schemas.microsoft.com/office/powerpoint/2010/main" val="471220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45" name="Picture 5" descr="D:\Canon\ZoomBrowser EX\Image Library Two\Dark River\102-0251_IMG.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8000" contrast="-67000"/>
                    </a14:imgEffect>
                  </a14:imgLayer>
                </a14:imgProps>
              </a:ext>
              <a:ext uri="{28A0092B-C50C-407E-A947-70E740481C1C}">
                <a14:useLocalDpi xmlns:a14="http://schemas.microsoft.com/office/drawing/2010/main" val="0"/>
              </a:ext>
            </a:extLst>
          </a:blip>
          <a:srcRect/>
          <a:stretch>
            <a:fillRect/>
          </a:stretch>
        </p:blipFill>
        <p:spPr bwMode="auto">
          <a:xfrm>
            <a:off x="-914400" y="-106265"/>
            <a:ext cx="10439400" cy="69596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457200" y="-228600"/>
            <a:ext cx="8229600" cy="1143000"/>
          </a:xfrm>
        </p:spPr>
        <p:txBody>
          <a:bodyPr>
            <a:noAutofit/>
          </a:bodyPr>
          <a:lstStyle/>
          <a:p>
            <a:r>
              <a:rPr lang="en-US" sz="5400" dirty="0">
                <a:solidFill>
                  <a:srgbClr val="FFFF00"/>
                </a:solidFill>
              </a:rPr>
              <a:t>General Workshop Outline</a:t>
            </a:r>
          </a:p>
        </p:txBody>
      </p:sp>
      <p:grpSp>
        <p:nvGrpSpPr>
          <p:cNvPr id="34" name="Group 33"/>
          <p:cNvGrpSpPr/>
          <p:nvPr/>
        </p:nvGrpSpPr>
        <p:grpSpPr>
          <a:xfrm>
            <a:off x="1981966" y="704530"/>
            <a:ext cx="3735324" cy="3318300"/>
            <a:chOff x="1981962" y="704526"/>
            <a:chExt cx="3735324" cy="3318300"/>
          </a:xfrm>
        </p:grpSpPr>
        <p:grpSp>
          <p:nvGrpSpPr>
            <p:cNvPr id="35" name="Group 34"/>
            <p:cNvGrpSpPr/>
            <p:nvPr/>
          </p:nvGrpSpPr>
          <p:grpSpPr>
            <a:xfrm>
              <a:off x="1981962" y="990600"/>
              <a:ext cx="3735324" cy="3032226"/>
              <a:chOff x="381000" y="1062989"/>
              <a:chExt cx="3735324" cy="3032226"/>
            </a:xfrm>
          </p:grpSpPr>
          <p:sp>
            <p:nvSpPr>
              <p:cNvPr id="59" name="Oval 58"/>
              <p:cNvSpPr/>
              <p:nvPr/>
            </p:nvSpPr>
            <p:spPr>
              <a:xfrm>
                <a:off x="381000" y="2952215"/>
                <a:ext cx="1447800" cy="1143000"/>
              </a:xfrm>
              <a:prstGeom prst="ellipse">
                <a:avLst/>
              </a:prstGeom>
              <a:gradFill>
                <a:gsLst>
                  <a:gs pos="0">
                    <a:schemeClr val="tx2">
                      <a:lumMod val="50000"/>
                    </a:schemeClr>
                  </a:gs>
                  <a:gs pos="50000">
                    <a:schemeClr val="tx2">
                      <a:lumMod val="75000"/>
                    </a:schemeClr>
                  </a:gs>
                  <a:gs pos="100000">
                    <a:schemeClr val="tx2">
                      <a:lumMod val="40000"/>
                      <a:lumOff val="60000"/>
                    </a:schemeClr>
                  </a:gs>
                </a:gsLst>
                <a:lin ang="4200000" scaled="0"/>
              </a:gradFill>
              <a:ln w="19050">
                <a:solidFill>
                  <a:schemeClr val="tx2">
                    <a:lumMod val="60000"/>
                    <a:lumOff val="4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2">
                        <a:lumMod val="60000"/>
                        <a:lumOff val="40000"/>
                      </a:schemeClr>
                    </a:solidFill>
                  </a:rPr>
                  <a:t>Goal</a:t>
                </a:r>
              </a:p>
            </p:txBody>
          </p:sp>
          <p:sp>
            <p:nvSpPr>
              <p:cNvPr id="61" name="Oval 60"/>
              <p:cNvSpPr/>
              <p:nvPr/>
            </p:nvSpPr>
            <p:spPr>
              <a:xfrm>
                <a:off x="2668524" y="1062989"/>
                <a:ext cx="1447800" cy="1143000"/>
              </a:xfrm>
              <a:prstGeom prst="ellipse">
                <a:avLst/>
              </a:prstGeom>
              <a:gradFill>
                <a:gsLst>
                  <a:gs pos="0">
                    <a:schemeClr val="tx2">
                      <a:lumMod val="50000"/>
                    </a:schemeClr>
                  </a:gs>
                  <a:gs pos="50000">
                    <a:schemeClr val="tx2">
                      <a:lumMod val="75000"/>
                    </a:schemeClr>
                  </a:gs>
                  <a:gs pos="100000">
                    <a:schemeClr val="tx2">
                      <a:lumMod val="40000"/>
                      <a:lumOff val="60000"/>
                    </a:schemeClr>
                  </a:gs>
                </a:gsLst>
                <a:lin ang="4200000" scaled="0"/>
              </a:gradFill>
              <a:ln w="19050">
                <a:solidFill>
                  <a:srgbClr val="FFFF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Context of Our Work</a:t>
                </a:r>
              </a:p>
            </p:txBody>
          </p:sp>
        </p:grpSp>
        <p:cxnSp>
          <p:nvCxnSpPr>
            <p:cNvPr id="38" name="Straight Arrow Connector 37"/>
            <p:cNvCxnSpPr>
              <a:endCxn id="61" idx="3"/>
            </p:cNvCxnSpPr>
            <p:nvPr/>
          </p:nvCxnSpPr>
          <p:spPr>
            <a:xfrm flipV="1">
              <a:off x="3201162" y="1966212"/>
              <a:ext cx="1280349" cy="1081788"/>
            </a:xfrm>
            <a:prstGeom prst="straightConnector1">
              <a:avLst/>
            </a:prstGeom>
            <a:ln w="25400">
              <a:solidFill>
                <a:srgbClr val="FFFF00"/>
              </a:solidFill>
              <a:tailEnd type="stealth" w="lg" len="lg"/>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2552700" y="2372380"/>
              <a:ext cx="190500" cy="523220"/>
            </a:xfrm>
            <a:prstGeom prst="rect">
              <a:avLst/>
            </a:prstGeom>
            <a:noFill/>
          </p:spPr>
          <p:txBody>
            <a:bodyPr wrap="square" rtlCol="0">
              <a:spAutoFit/>
            </a:bodyPr>
            <a:lstStyle/>
            <a:p>
              <a:r>
                <a:rPr lang="en-US" sz="2800" b="1" dirty="0">
                  <a:solidFill>
                    <a:schemeClr val="tx1">
                      <a:lumMod val="75000"/>
                      <a:lumOff val="25000"/>
                    </a:schemeClr>
                  </a:solidFill>
                </a:rPr>
                <a:t>1</a:t>
              </a:r>
            </a:p>
          </p:txBody>
        </p:sp>
        <p:sp>
          <p:nvSpPr>
            <p:cNvPr id="48" name="TextBox 47"/>
            <p:cNvSpPr txBox="1"/>
            <p:nvPr/>
          </p:nvSpPr>
          <p:spPr>
            <a:xfrm>
              <a:off x="5465392" y="704526"/>
              <a:ext cx="190500" cy="523220"/>
            </a:xfrm>
            <a:prstGeom prst="rect">
              <a:avLst/>
            </a:prstGeom>
            <a:noFill/>
          </p:spPr>
          <p:txBody>
            <a:bodyPr wrap="square" rtlCol="0">
              <a:spAutoFit/>
            </a:bodyPr>
            <a:lstStyle>
              <a:defPPr>
                <a:defRPr lang="en-US"/>
              </a:defPPr>
              <a:lvl1pPr>
                <a:defRPr sz="2800" b="1">
                  <a:solidFill>
                    <a:srgbClr val="FFFF00"/>
                  </a:solidFill>
                </a:defRPr>
              </a:lvl1pPr>
            </a:lstStyle>
            <a:p>
              <a:r>
                <a:rPr lang="en-US" dirty="0"/>
                <a:t>2</a:t>
              </a:r>
            </a:p>
          </p:txBody>
        </p:sp>
      </p:grpSp>
      <p:sp>
        <p:nvSpPr>
          <p:cNvPr id="27" name="Oval 26"/>
          <p:cNvSpPr/>
          <p:nvPr/>
        </p:nvSpPr>
        <p:spPr>
          <a:xfrm>
            <a:off x="6473190" y="990601"/>
            <a:ext cx="1616964" cy="914400"/>
          </a:xfrm>
          <a:prstGeom prst="ellipse">
            <a:avLst/>
          </a:prstGeom>
          <a:gradFill>
            <a:gsLst>
              <a:gs pos="0">
                <a:schemeClr val="tx2">
                  <a:lumMod val="50000"/>
                </a:schemeClr>
              </a:gs>
              <a:gs pos="50000">
                <a:schemeClr val="tx2">
                  <a:lumMod val="75000"/>
                </a:schemeClr>
              </a:gs>
              <a:gs pos="100000">
                <a:schemeClr val="tx2">
                  <a:lumMod val="40000"/>
                  <a:lumOff val="60000"/>
                </a:schemeClr>
              </a:gs>
            </a:gsLst>
            <a:lin ang="4200000" scaled="0"/>
          </a:gradFill>
          <a:ln w="19050">
            <a:solidFill>
              <a:srgbClr val="FFFF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037" tIns="45521" rIns="91037" bIns="45521" rtlCol="0" anchor="ctr"/>
          <a:lstStyle/>
          <a:p>
            <a:pPr algn="ctr"/>
            <a:r>
              <a:rPr lang="en-US" dirty="0" smtClean="0"/>
              <a:t>Need For Water</a:t>
            </a:r>
            <a:endParaRPr lang="en-US" dirty="0"/>
          </a:p>
        </p:txBody>
      </p:sp>
      <p:sp>
        <p:nvSpPr>
          <p:cNvPr id="28" name="Oval 27"/>
          <p:cNvSpPr/>
          <p:nvPr/>
        </p:nvSpPr>
        <p:spPr>
          <a:xfrm>
            <a:off x="6489954" y="2314574"/>
            <a:ext cx="1616964" cy="914400"/>
          </a:xfrm>
          <a:prstGeom prst="ellipse">
            <a:avLst/>
          </a:prstGeom>
          <a:gradFill>
            <a:gsLst>
              <a:gs pos="0">
                <a:schemeClr val="tx2">
                  <a:lumMod val="50000"/>
                </a:schemeClr>
              </a:gs>
              <a:gs pos="50000">
                <a:schemeClr val="tx2">
                  <a:lumMod val="75000"/>
                </a:schemeClr>
              </a:gs>
              <a:gs pos="100000">
                <a:schemeClr val="tx2">
                  <a:lumMod val="40000"/>
                  <a:lumOff val="60000"/>
                </a:schemeClr>
              </a:gs>
            </a:gsLst>
            <a:lin ang="4200000" scaled="0"/>
          </a:gradFill>
          <a:ln w="19050">
            <a:solidFill>
              <a:srgbClr val="FFFF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037" tIns="45521" rIns="91037" bIns="45521" rtlCol="0" anchor="ctr"/>
          <a:lstStyle/>
          <a:p>
            <a:pPr algn="ctr"/>
            <a:r>
              <a:rPr lang="en-US" dirty="0" smtClean="0"/>
              <a:t>Other Realities</a:t>
            </a:r>
            <a:endParaRPr lang="en-US" dirty="0"/>
          </a:p>
        </p:txBody>
      </p:sp>
      <p:sp>
        <p:nvSpPr>
          <p:cNvPr id="29" name="Oval 28"/>
          <p:cNvSpPr/>
          <p:nvPr/>
        </p:nvSpPr>
        <p:spPr>
          <a:xfrm>
            <a:off x="6536475" y="3581400"/>
            <a:ext cx="1693165" cy="914400"/>
          </a:xfrm>
          <a:prstGeom prst="ellipse">
            <a:avLst/>
          </a:prstGeom>
          <a:gradFill>
            <a:gsLst>
              <a:gs pos="0">
                <a:schemeClr val="tx2">
                  <a:lumMod val="50000"/>
                </a:schemeClr>
              </a:gs>
              <a:gs pos="50000">
                <a:schemeClr val="tx2">
                  <a:lumMod val="75000"/>
                </a:schemeClr>
              </a:gs>
              <a:gs pos="100000">
                <a:schemeClr val="tx2">
                  <a:lumMod val="40000"/>
                  <a:lumOff val="60000"/>
                </a:schemeClr>
              </a:gs>
            </a:gsLst>
            <a:lin ang="4200000" scaled="0"/>
          </a:gradFill>
          <a:ln w="19050">
            <a:solidFill>
              <a:srgbClr val="FFFF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037" tIns="45521" rIns="91037" bIns="45521" rtlCol="0" anchor="ctr"/>
          <a:lstStyle/>
          <a:p>
            <a:pPr algn="ctr"/>
            <a:r>
              <a:rPr lang="en-US" dirty="0" smtClean="0"/>
              <a:t>Principles and Challenges</a:t>
            </a:r>
            <a:endParaRPr lang="en-US" dirty="0"/>
          </a:p>
        </p:txBody>
      </p:sp>
      <p:grpSp>
        <p:nvGrpSpPr>
          <p:cNvPr id="30" name="Group 29"/>
          <p:cNvGrpSpPr/>
          <p:nvPr/>
        </p:nvGrpSpPr>
        <p:grpSpPr>
          <a:xfrm>
            <a:off x="41" y="685841"/>
            <a:ext cx="9037319" cy="45719"/>
            <a:chOff x="0" y="1021081"/>
            <a:chExt cx="9037319" cy="45719"/>
          </a:xfrm>
          <a:gradFill>
            <a:gsLst>
              <a:gs pos="0">
                <a:schemeClr val="tx2">
                  <a:lumMod val="50000"/>
                </a:schemeClr>
              </a:gs>
              <a:gs pos="36000">
                <a:schemeClr val="tx2">
                  <a:lumMod val="75000"/>
                </a:schemeClr>
              </a:gs>
              <a:gs pos="87000">
                <a:schemeClr val="tx2">
                  <a:lumMod val="60000"/>
                  <a:lumOff val="40000"/>
                </a:schemeClr>
              </a:gs>
            </a:gsLst>
            <a:lin ang="5400000" scaled="0"/>
          </a:gradFill>
        </p:grpSpPr>
        <p:cxnSp>
          <p:nvCxnSpPr>
            <p:cNvPr id="31" name="Straight Connector 30"/>
            <p:cNvCxnSpPr/>
            <p:nvPr/>
          </p:nvCxnSpPr>
          <p:spPr>
            <a:xfrm>
              <a:off x="0" y="1057835"/>
              <a:ext cx="8229600" cy="0"/>
            </a:xfrm>
            <a:prstGeom prst="line">
              <a:avLst/>
            </a:prstGeom>
            <a:grpFill/>
            <a:ln w="47625">
              <a:gradFill>
                <a:gsLst>
                  <a:gs pos="0">
                    <a:schemeClr val="tx2">
                      <a:lumMod val="50000"/>
                    </a:schemeClr>
                  </a:gs>
                  <a:gs pos="50000">
                    <a:schemeClr val="tx2">
                      <a:lumMod val="75000"/>
                    </a:schemeClr>
                  </a:gs>
                  <a:gs pos="100000">
                    <a:schemeClr val="tx2">
                      <a:lumMod val="40000"/>
                      <a:lumOff val="60000"/>
                    </a:schemeClr>
                  </a:gs>
                </a:gsLst>
                <a:lin ang="4200000" scaled="0"/>
              </a:gradFill>
            </a:ln>
          </p:spPr>
          <p:style>
            <a:lnRef idx="1">
              <a:schemeClr val="accent1"/>
            </a:lnRef>
            <a:fillRef idx="0">
              <a:schemeClr val="accent1"/>
            </a:fillRef>
            <a:effectRef idx="0">
              <a:schemeClr val="accent1"/>
            </a:effectRef>
            <a:fontRef idx="minor">
              <a:schemeClr val="tx1"/>
            </a:fontRef>
          </p:style>
        </p:cxnSp>
        <p:grpSp>
          <p:nvGrpSpPr>
            <p:cNvPr id="32" name="Group 14"/>
            <p:cNvGrpSpPr/>
            <p:nvPr/>
          </p:nvGrpSpPr>
          <p:grpSpPr>
            <a:xfrm>
              <a:off x="8382000" y="1021081"/>
              <a:ext cx="655319" cy="45719"/>
              <a:chOff x="8382000" y="1021081"/>
              <a:chExt cx="655319" cy="45719"/>
            </a:xfrm>
            <a:grpFill/>
          </p:grpSpPr>
          <p:sp>
            <p:nvSpPr>
              <p:cNvPr id="33" name="Oval 32"/>
              <p:cNvSpPr/>
              <p:nvPr/>
            </p:nvSpPr>
            <p:spPr>
              <a:xfrm>
                <a:off x="8534400" y="1021081"/>
                <a:ext cx="45719" cy="45719"/>
              </a:xfrm>
              <a:prstGeom prst="ellipse">
                <a:avLst/>
              </a:prstGeom>
              <a:grpFill/>
              <a:ln>
                <a:gradFill>
                  <a:gsLst>
                    <a:gs pos="0">
                      <a:schemeClr val="tx2">
                        <a:lumMod val="50000"/>
                      </a:schemeClr>
                    </a:gs>
                    <a:gs pos="50000">
                      <a:schemeClr val="tx2">
                        <a:lumMod val="75000"/>
                      </a:schemeClr>
                    </a:gs>
                    <a:gs pos="100000">
                      <a:schemeClr val="tx2">
                        <a:lumMod val="40000"/>
                        <a:lumOff val="60000"/>
                      </a:schemeClr>
                    </a:gs>
                  </a:gsLst>
                  <a:lin ang="4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p:cNvSpPr/>
              <p:nvPr/>
            </p:nvSpPr>
            <p:spPr>
              <a:xfrm>
                <a:off x="8686800" y="1021081"/>
                <a:ext cx="45719" cy="45719"/>
              </a:xfrm>
              <a:prstGeom prst="ellipse">
                <a:avLst/>
              </a:prstGeom>
              <a:grpFill/>
              <a:ln>
                <a:gradFill>
                  <a:gsLst>
                    <a:gs pos="0">
                      <a:schemeClr val="tx2">
                        <a:lumMod val="50000"/>
                      </a:schemeClr>
                    </a:gs>
                    <a:gs pos="50000">
                      <a:schemeClr val="tx2">
                        <a:lumMod val="75000"/>
                      </a:schemeClr>
                    </a:gs>
                    <a:gs pos="100000">
                      <a:schemeClr val="tx2">
                        <a:lumMod val="40000"/>
                        <a:lumOff val="60000"/>
                      </a:schemeClr>
                    </a:gs>
                  </a:gsLst>
                  <a:lin ang="4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p:cNvSpPr/>
              <p:nvPr/>
            </p:nvSpPr>
            <p:spPr>
              <a:xfrm>
                <a:off x="8839200" y="1021081"/>
                <a:ext cx="45719" cy="45719"/>
              </a:xfrm>
              <a:prstGeom prst="ellipse">
                <a:avLst/>
              </a:prstGeom>
              <a:grpFill/>
              <a:ln>
                <a:gradFill>
                  <a:gsLst>
                    <a:gs pos="0">
                      <a:schemeClr val="tx2">
                        <a:lumMod val="50000"/>
                      </a:schemeClr>
                    </a:gs>
                    <a:gs pos="50000">
                      <a:schemeClr val="tx2">
                        <a:lumMod val="75000"/>
                      </a:schemeClr>
                    </a:gs>
                    <a:gs pos="100000">
                      <a:schemeClr val="tx2">
                        <a:lumMod val="40000"/>
                        <a:lumOff val="60000"/>
                      </a:schemeClr>
                    </a:gs>
                  </a:gsLst>
                  <a:lin ang="4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p:cNvSpPr/>
              <p:nvPr/>
            </p:nvSpPr>
            <p:spPr>
              <a:xfrm>
                <a:off x="8991600" y="1021081"/>
                <a:ext cx="45719" cy="45719"/>
              </a:xfrm>
              <a:prstGeom prst="ellipse">
                <a:avLst/>
              </a:prstGeom>
              <a:grpFill/>
              <a:ln>
                <a:gradFill>
                  <a:gsLst>
                    <a:gs pos="0">
                      <a:schemeClr val="tx2">
                        <a:lumMod val="50000"/>
                      </a:schemeClr>
                    </a:gs>
                    <a:gs pos="50000">
                      <a:schemeClr val="tx2">
                        <a:lumMod val="75000"/>
                      </a:schemeClr>
                    </a:gs>
                    <a:gs pos="100000">
                      <a:schemeClr val="tx2">
                        <a:lumMod val="40000"/>
                        <a:lumOff val="60000"/>
                      </a:schemeClr>
                    </a:gs>
                  </a:gsLst>
                  <a:lin ang="4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p:cNvSpPr/>
              <p:nvPr/>
            </p:nvSpPr>
            <p:spPr>
              <a:xfrm>
                <a:off x="8382000" y="1021081"/>
                <a:ext cx="45719" cy="45719"/>
              </a:xfrm>
              <a:prstGeom prst="ellipse">
                <a:avLst/>
              </a:prstGeom>
              <a:grpFill/>
              <a:ln>
                <a:gradFill>
                  <a:gsLst>
                    <a:gs pos="0">
                      <a:schemeClr val="tx2">
                        <a:lumMod val="50000"/>
                      </a:schemeClr>
                    </a:gs>
                    <a:gs pos="50000">
                      <a:schemeClr val="tx2">
                        <a:lumMod val="75000"/>
                      </a:schemeClr>
                    </a:gs>
                    <a:gs pos="100000">
                      <a:schemeClr val="tx2">
                        <a:lumMod val="40000"/>
                        <a:lumOff val="60000"/>
                      </a:schemeClr>
                    </a:gs>
                  </a:gsLst>
                  <a:lin ang="4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cxnSp>
        <p:nvCxnSpPr>
          <p:cNvPr id="3" name="Elbow Connector 2"/>
          <p:cNvCxnSpPr>
            <a:stCxn id="61" idx="4"/>
            <a:endCxn id="28" idx="2"/>
          </p:cNvCxnSpPr>
          <p:nvPr/>
        </p:nvCxnSpPr>
        <p:spPr>
          <a:xfrm rot="16200000" flipH="1">
            <a:off x="5422584" y="1704403"/>
            <a:ext cx="638174" cy="1496568"/>
          </a:xfrm>
          <a:prstGeom prst="bentConnector2">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Elbow Connector 13"/>
          <p:cNvCxnSpPr>
            <a:stCxn id="27" idx="2"/>
          </p:cNvCxnSpPr>
          <p:nvPr/>
        </p:nvCxnSpPr>
        <p:spPr>
          <a:xfrm rot="10800000" flipV="1">
            <a:off x="6096000" y="1447800"/>
            <a:ext cx="377190" cy="1323974"/>
          </a:xfrm>
          <a:prstGeom prst="bentConnector2">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Elbow Connector 15"/>
          <p:cNvCxnSpPr>
            <a:stCxn id="29" idx="2"/>
          </p:cNvCxnSpPr>
          <p:nvPr/>
        </p:nvCxnSpPr>
        <p:spPr>
          <a:xfrm rot="10800000">
            <a:off x="6096000" y="2733680"/>
            <a:ext cx="440440" cy="1304921"/>
          </a:xfrm>
          <a:prstGeom prst="bentConnector2">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11510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596"/>
            <a:ext cx="10744200" cy="7162800"/>
          </a:xfrm>
          <a:prstGeom prst="rect">
            <a:avLst/>
          </a:prstGeom>
        </p:spPr>
      </p:pic>
      <p:sp>
        <p:nvSpPr>
          <p:cNvPr id="6" name="Content Placeholder 4"/>
          <p:cNvSpPr txBox="1">
            <a:spLocks/>
          </p:cNvSpPr>
          <p:nvPr/>
        </p:nvSpPr>
        <p:spPr>
          <a:xfrm>
            <a:off x="457200" y="1524041"/>
            <a:ext cx="8229600" cy="5135563"/>
          </a:xfrm>
          <a:prstGeom prst="rect">
            <a:avLst/>
          </a:prstGeom>
        </p:spPr>
        <p:txBody>
          <a:bodyPr vert="horz" lIns="91037" tIns="45521" rIns="91037" bIns="45521"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dirty="0">
                <a:solidFill>
                  <a:schemeClr val="bg1"/>
                </a:solidFill>
                <a:latin typeface="Calibri"/>
              </a:rPr>
              <a:t>The World’s Fresh Water</a:t>
            </a:r>
          </a:p>
          <a:p>
            <a:r>
              <a:rPr lang="en-US" sz="4000" dirty="0">
                <a:solidFill>
                  <a:schemeClr val="tx2">
                    <a:lumMod val="60000"/>
                    <a:lumOff val="40000"/>
                  </a:schemeClr>
                </a:solidFill>
                <a:latin typeface="Calibri"/>
              </a:rPr>
              <a:t>Water and Ecosystems</a:t>
            </a:r>
          </a:p>
          <a:p>
            <a:r>
              <a:rPr lang="en-US" sz="4000" dirty="0">
                <a:solidFill>
                  <a:schemeClr val="tx2">
                    <a:lumMod val="60000"/>
                    <a:lumOff val="40000"/>
                  </a:schemeClr>
                </a:solidFill>
                <a:latin typeface="Calibri"/>
              </a:rPr>
              <a:t>Food</a:t>
            </a:r>
          </a:p>
          <a:p>
            <a:r>
              <a:rPr lang="en-US" sz="4000" dirty="0">
                <a:solidFill>
                  <a:schemeClr val="tx2">
                    <a:lumMod val="60000"/>
                    <a:lumOff val="40000"/>
                  </a:schemeClr>
                </a:solidFill>
                <a:latin typeface="Calibri"/>
              </a:rPr>
              <a:t>Energy</a:t>
            </a:r>
          </a:p>
          <a:p>
            <a:pPr lvl="2"/>
            <a:endParaRPr lang="en-US" sz="3200" dirty="0">
              <a:solidFill>
                <a:srgbClr val="1F497D">
                  <a:lumMod val="50000"/>
                </a:srgbClr>
              </a:solidFill>
              <a:latin typeface="Calibri"/>
            </a:endParaRPr>
          </a:p>
        </p:txBody>
      </p:sp>
      <p:sp>
        <p:nvSpPr>
          <p:cNvPr id="7" name="Title 3"/>
          <p:cNvSpPr txBox="1">
            <a:spLocks/>
          </p:cNvSpPr>
          <p:nvPr/>
        </p:nvSpPr>
        <p:spPr>
          <a:xfrm>
            <a:off x="304804" y="381000"/>
            <a:ext cx="8229600" cy="1143000"/>
          </a:xfrm>
          <a:prstGeom prst="rect">
            <a:avLst/>
          </a:prstGeom>
        </p:spPr>
        <p:txBody>
          <a:bodyPr vert="horz" lIns="91037" tIns="45521" rIns="91037" bIns="4552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10522">
              <a:defRPr/>
            </a:pPr>
            <a:r>
              <a:rPr lang="en-US" sz="6000" dirty="0">
                <a:solidFill>
                  <a:srgbClr val="FFFF00"/>
                </a:solidFill>
                <a:latin typeface="Calibri"/>
              </a:rPr>
              <a:t>The Need for Water</a:t>
            </a:r>
          </a:p>
        </p:txBody>
      </p:sp>
      <p:sp>
        <p:nvSpPr>
          <p:cNvPr id="8" name="TextBox 7"/>
          <p:cNvSpPr txBox="1"/>
          <p:nvPr/>
        </p:nvSpPr>
        <p:spPr>
          <a:xfrm>
            <a:off x="2667000" y="6019800"/>
            <a:ext cx="6046976" cy="369332"/>
          </a:xfrm>
          <a:prstGeom prst="rect">
            <a:avLst/>
          </a:prstGeom>
          <a:noFill/>
        </p:spPr>
        <p:txBody>
          <a:bodyPr wrap="none" lIns="91037" tIns="45521" rIns="91037" bIns="45521" rtlCol="0">
            <a:spAutoFit/>
          </a:bodyPr>
          <a:lstStyle/>
          <a:p>
            <a:r>
              <a:rPr lang="en-US" i="1" dirty="0" smtClean="0">
                <a:solidFill>
                  <a:srgbClr val="92D050"/>
                </a:solidFill>
              </a:rPr>
              <a:t>adopted from</a:t>
            </a:r>
            <a:r>
              <a:rPr lang="en-US" dirty="0" smtClean="0">
                <a:solidFill>
                  <a:srgbClr val="92D050"/>
                </a:solidFill>
              </a:rPr>
              <a:t> </a:t>
            </a:r>
            <a:r>
              <a:rPr lang="en-US" dirty="0" err="1" smtClean="0">
                <a:solidFill>
                  <a:srgbClr val="92D050"/>
                </a:solidFill>
              </a:rPr>
              <a:t>Gleick</a:t>
            </a:r>
            <a:r>
              <a:rPr lang="en-US" dirty="0" smtClean="0">
                <a:solidFill>
                  <a:srgbClr val="92D050"/>
                </a:solidFill>
              </a:rPr>
              <a:t> (1993), </a:t>
            </a:r>
            <a:r>
              <a:rPr lang="en-US" dirty="0" err="1" smtClean="0">
                <a:solidFill>
                  <a:srgbClr val="92D050"/>
                </a:solidFill>
              </a:rPr>
              <a:t>Falkenmark</a:t>
            </a:r>
            <a:r>
              <a:rPr lang="en-US" dirty="0" smtClean="0">
                <a:solidFill>
                  <a:srgbClr val="92D050"/>
                </a:solidFill>
              </a:rPr>
              <a:t> and </a:t>
            </a:r>
            <a:r>
              <a:rPr lang="en-US" dirty="0" err="1" smtClean="0">
                <a:solidFill>
                  <a:srgbClr val="92D050"/>
                </a:solidFill>
              </a:rPr>
              <a:t>Rockström</a:t>
            </a:r>
            <a:r>
              <a:rPr lang="en-US" dirty="0" smtClean="0">
                <a:solidFill>
                  <a:srgbClr val="92D050"/>
                </a:solidFill>
              </a:rPr>
              <a:t> (2004)</a:t>
            </a:r>
            <a:endParaRPr lang="en-US" dirty="0">
              <a:solidFill>
                <a:srgbClr val="92D050"/>
              </a:solidFill>
            </a:endParaRPr>
          </a:p>
        </p:txBody>
      </p:sp>
    </p:spTree>
    <p:extLst>
      <p:ext uri="{BB962C8B-B14F-4D97-AF65-F5344CB8AC3E}">
        <p14:creationId xmlns:p14="http://schemas.microsoft.com/office/powerpoint/2010/main" val="39374762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7000" contrast="-69000"/>
                    </a14:imgEffect>
                  </a14:imgLayer>
                </a14:imgProps>
              </a:ext>
              <a:ext uri="{28A0092B-C50C-407E-A947-70E740481C1C}">
                <a14:useLocalDpi xmlns:a14="http://schemas.microsoft.com/office/drawing/2010/main" val="0"/>
              </a:ext>
            </a:extLst>
          </a:blip>
          <a:srcRect/>
          <a:stretch>
            <a:fillRect/>
          </a:stretch>
        </p:blipFill>
        <p:spPr bwMode="auto">
          <a:xfrm>
            <a:off x="-85947" y="5"/>
            <a:ext cx="938234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457200" y="-228600"/>
            <a:ext cx="8229600" cy="1143000"/>
          </a:xfrm>
        </p:spPr>
        <p:txBody>
          <a:bodyPr>
            <a:noAutofit/>
          </a:bodyPr>
          <a:lstStyle/>
          <a:p>
            <a:r>
              <a:rPr lang="en-US" sz="5400" dirty="0">
                <a:solidFill>
                  <a:srgbClr val="FFFF00"/>
                </a:solidFill>
              </a:rPr>
              <a:t>General Workshop Outline</a:t>
            </a:r>
          </a:p>
        </p:txBody>
      </p:sp>
      <p:grpSp>
        <p:nvGrpSpPr>
          <p:cNvPr id="6" name="Group 5"/>
          <p:cNvGrpSpPr/>
          <p:nvPr/>
        </p:nvGrpSpPr>
        <p:grpSpPr>
          <a:xfrm>
            <a:off x="41" y="685841"/>
            <a:ext cx="9037319" cy="45719"/>
            <a:chOff x="0" y="1021081"/>
            <a:chExt cx="9037319" cy="45719"/>
          </a:xfrm>
          <a:gradFill flip="none" rotWithShape="1">
            <a:gsLst>
              <a:gs pos="0">
                <a:schemeClr val="accent2">
                  <a:lumMod val="50000"/>
                </a:schemeClr>
              </a:gs>
              <a:gs pos="47000">
                <a:schemeClr val="accent2">
                  <a:lumMod val="75000"/>
                </a:schemeClr>
              </a:gs>
              <a:gs pos="87000">
                <a:schemeClr val="accent2">
                  <a:lumMod val="60000"/>
                  <a:lumOff val="40000"/>
                </a:schemeClr>
              </a:gs>
            </a:gsLst>
            <a:path path="circle">
              <a:fillToRect l="100000" t="100000"/>
            </a:path>
            <a:tileRect r="-100000" b="-100000"/>
          </a:gradFill>
        </p:grpSpPr>
        <p:cxnSp>
          <p:nvCxnSpPr>
            <p:cNvPr id="7" name="Straight Connector 6"/>
            <p:cNvCxnSpPr/>
            <p:nvPr/>
          </p:nvCxnSpPr>
          <p:spPr>
            <a:xfrm>
              <a:off x="0" y="1057835"/>
              <a:ext cx="8229600" cy="0"/>
            </a:xfrm>
            <a:prstGeom prst="line">
              <a:avLst/>
            </a:prstGeom>
            <a:grpFill/>
            <a:ln w="47625">
              <a:gradFill>
                <a:gsLst>
                  <a:gs pos="0">
                    <a:schemeClr val="accent2">
                      <a:lumMod val="50000"/>
                    </a:schemeClr>
                  </a:gs>
                  <a:gs pos="50000">
                    <a:srgbClr val="C00000"/>
                  </a:gs>
                  <a:gs pos="100000">
                    <a:schemeClr val="accent2">
                      <a:lumMod val="60000"/>
                      <a:lumOff val="40000"/>
                    </a:schemeClr>
                  </a:gs>
                </a:gsLst>
                <a:lin ang="4200000" scaled="0"/>
              </a:gradFill>
            </a:ln>
          </p:spPr>
          <p:style>
            <a:lnRef idx="1">
              <a:schemeClr val="accent1"/>
            </a:lnRef>
            <a:fillRef idx="0">
              <a:schemeClr val="accent1"/>
            </a:fillRef>
            <a:effectRef idx="0">
              <a:schemeClr val="accent1"/>
            </a:effectRef>
            <a:fontRef idx="minor">
              <a:schemeClr val="tx1"/>
            </a:fontRef>
          </p:style>
        </p:cxnSp>
        <p:grpSp>
          <p:nvGrpSpPr>
            <p:cNvPr id="8" name="Group 14"/>
            <p:cNvGrpSpPr/>
            <p:nvPr/>
          </p:nvGrpSpPr>
          <p:grpSpPr>
            <a:xfrm>
              <a:off x="8382000" y="1021081"/>
              <a:ext cx="655319" cy="45719"/>
              <a:chOff x="8382000" y="1021081"/>
              <a:chExt cx="655319" cy="45719"/>
            </a:xfrm>
            <a:grpFill/>
          </p:grpSpPr>
          <p:sp>
            <p:nvSpPr>
              <p:cNvPr id="9" name="Oval 8"/>
              <p:cNvSpPr/>
              <p:nvPr/>
            </p:nvSpPr>
            <p:spPr>
              <a:xfrm>
                <a:off x="8534400" y="1021081"/>
                <a:ext cx="45719" cy="45719"/>
              </a:xfrm>
              <a:prstGeom prst="ellipse">
                <a:avLst/>
              </a:prstGeom>
              <a:grpFill/>
              <a:ln>
                <a:gradFill>
                  <a:gsLst>
                    <a:gs pos="0">
                      <a:schemeClr val="accent2">
                        <a:lumMod val="50000"/>
                      </a:schemeClr>
                    </a:gs>
                    <a:gs pos="50000">
                      <a:srgbClr val="C00000"/>
                    </a:gs>
                    <a:gs pos="100000">
                      <a:schemeClr val="accent2">
                        <a:lumMod val="60000"/>
                        <a:lumOff val="40000"/>
                      </a:schemeClr>
                    </a:gs>
                  </a:gsLst>
                  <a:lin ang="4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8686800" y="1021081"/>
                <a:ext cx="45719" cy="45719"/>
              </a:xfrm>
              <a:prstGeom prst="ellipse">
                <a:avLst/>
              </a:prstGeom>
              <a:grpFill/>
              <a:ln>
                <a:gradFill>
                  <a:gsLst>
                    <a:gs pos="0">
                      <a:schemeClr val="accent2">
                        <a:lumMod val="50000"/>
                      </a:schemeClr>
                    </a:gs>
                    <a:gs pos="50000">
                      <a:srgbClr val="C00000"/>
                    </a:gs>
                    <a:gs pos="100000">
                      <a:schemeClr val="accent2">
                        <a:lumMod val="60000"/>
                        <a:lumOff val="40000"/>
                      </a:schemeClr>
                    </a:gs>
                  </a:gsLst>
                  <a:lin ang="4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8839200" y="1021081"/>
                <a:ext cx="45719" cy="45719"/>
              </a:xfrm>
              <a:prstGeom prst="ellipse">
                <a:avLst/>
              </a:prstGeom>
              <a:grpFill/>
              <a:ln>
                <a:gradFill>
                  <a:gsLst>
                    <a:gs pos="0">
                      <a:schemeClr val="accent2">
                        <a:lumMod val="50000"/>
                      </a:schemeClr>
                    </a:gs>
                    <a:gs pos="50000">
                      <a:srgbClr val="C00000"/>
                    </a:gs>
                    <a:gs pos="100000">
                      <a:schemeClr val="accent2">
                        <a:lumMod val="60000"/>
                        <a:lumOff val="40000"/>
                      </a:schemeClr>
                    </a:gs>
                  </a:gsLst>
                  <a:lin ang="4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p:nvSpPr>
            <p:spPr>
              <a:xfrm>
                <a:off x="8991600" y="1021081"/>
                <a:ext cx="45719" cy="45719"/>
              </a:xfrm>
              <a:prstGeom prst="ellipse">
                <a:avLst/>
              </a:prstGeom>
              <a:grpFill/>
              <a:ln>
                <a:gradFill>
                  <a:gsLst>
                    <a:gs pos="0">
                      <a:schemeClr val="accent2">
                        <a:lumMod val="50000"/>
                      </a:schemeClr>
                    </a:gs>
                    <a:gs pos="50000">
                      <a:srgbClr val="C00000"/>
                    </a:gs>
                    <a:gs pos="100000">
                      <a:schemeClr val="accent2">
                        <a:lumMod val="60000"/>
                        <a:lumOff val="40000"/>
                      </a:schemeClr>
                    </a:gs>
                  </a:gsLst>
                  <a:lin ang="4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p:nvSpPr>
            <p:spPr>
              <a:xfrm>
                <a:off x="8382000" y="1021081"/>
                <a:ext cx="45719" cy="45719"/>
              </a:xfrm>
              <a:prstGeom prst="ellipse">
                <a:avLst/>
              </a:prstGeom>
              <a:grpFill/>
              <a:ln>
                <a:gradFill>
                  <a:gsLst>
                    <a:gs pos="0">
                      <a:schemeClr val="accent2">
                        <a:lumMod val="50000"/>
                      </a:schemeClr>
                    </a:gs>
                    <a:gs pos="50000">
                      <a:srgbClr val="C00000"/>
                    </a:gs>
                    <a:gs pos="100000">
                      <a:schemeClr val="accent2">
                        <a:lumMod val="60000"/>
                        <a:lumOff val="40000"/>
                      </a:schemeClr>
                    </a:gs>
                  </a:gsLst>
                  <a:lin ang="4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cxnSp>
        <p:nvCxnSpPr>
          <p:cNvPr id="37" name="Straight Arrow Connector 36"/>
          <p:cNvCxnSpPr>
            <a:endCxn id="40" idx="3"/>
          </p:cNvCxnSpPr>
          <p:nvPr/>
        </p:nvCxnSpPr>
        <p:spPr>
          <a:xfrm flipV="1">
            <a:off x="2514222" y="1996693"/>
            <a:ext cx="1966530" cy="1081788"/>
          </a:xfrm>
          <a:prstGeom prst="straightConnector1">
            <a:avLst/>
          </a:prstGeom>
          <a:ln w="25400">
            <a:solidFill>
              <a:srgbClr val="FFFF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40" idx="4"/>
            <a:endCxn id="18" idx="0"/>
          </p:cNvCxnSpPr>
          <p:nvPr/>
        </p:nvCxnSpPr>
        <p:spPr>
          <a:xfrm>
            <a:off x="4992624" y="2164082"/>
            <a:ext cx="0" cy="763905"/>
          </a:xfrm>
          <a:prstGeom prst="straightConnector1">
            <a:avLst/>
          </a:prstGeom>
          <a:ln w="25400">
            <a:solidFill>
              <a:srgbClr val="FFFF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18" idx="4"/>
            <a:endCxn id="45" idx="0"/>
          </p:cNvCxnSpPr>
          <p:nvPr/>
        </p:nvCxnSpPr>
        <p:spPr>
          <a:xfrm>
            <a:off x="4992625" y="4071027"/>
            <a:ext cx="5715" cy="1072515"/>
          </a:xfrm>
          <a:prstGeom prst="straightConnector1">
            <a:avLst/>
          </a:prstGeom>
          <a:ln w="25400">
            <a:solidFill>
              <a:srgbClr val="FFFF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45" idx="2"/>
            <a:endCxn id="36" idx="4"/>
          </p:cNvCxnSpPr>
          <p:nvPr/>
        </p:nvCxnSpPr>
        <p:spPr>
          <a:xfrm flipH="1" flipV="1">
            <a:off x="2705103" y="4070989"/>
            <a:ext cx="1501140" cy="1644015"/>
          </a:xfrm>
          <a:prstGeom prst="straightConnector1">
            <a:avLst/>
          </a:prstGeom>
          <a:ln w="25400">
            <a:solidFill>
              <a:srgbClr val="FFFF00"/>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62" name="Group 61"/>
          <p:cNvGrpSpPr/>
          <p:nvPr/>
        </p:nvGrpSpPr>
        <p:grpSpPr>
          <a:xfrm>
            <a:off x="1981200" y="718839"/>
            <a:ext cx="3809238" cy="5567662"/>
            <a:chOff x="1371600" y="718839"/>
            <a:chExt cx="3809238" cy="5567662"/>
          </a:xfrm>
        </p:grpSpPr>
        <p:grpSp>
          <p:nvGrpSpPr>
            <p:cNvPr id="30" name="Group 29"/>
            <p:cNvGrpSpPr/>
            <p:nvPr/>
          </p:nvGrpSpPr>
          <p:grpSpPr>
            <a:xfrm>
              <a:off x="1371600" y="1021081"/>
              <a:ext cx="3809238" cy="5265420"/>
              <a:chOff x="381000" y="1062989"/>
              <a:chExt cx="3809238" cy="5265420"/>
            </a:xfrm>
          </p:grpSpPr>
          <p:sp>
            <p:nvSpPr>
              <p:cNvPr id="18" name="Oval 17"/>
              <p:cNvSpPr/>
              <p:nvPr/>
            </p:nvSpPr>
            <p:spPr>
              <a:xfrm>
                <a:off x="2668524" y="2969894"/>
                <a:ext cx="1447800" cy="1143000"/>
              </a:xfrm>
              <a:prstGeom prst="ellipse">
                <a:avLst/>
              </a:prstGeom>
              <a:gradFill>
                <a:gsLst>
                  <a:gs pos="0">
                    <a:schemeClr val="tx2">
                      <a:lumMod val="50000"/>
                    </a:schemeClr>
                  </a:gs>
                  <a:gs pos="50000">
                    <a:schemeClr val="tx2">
                      <a:lumMod val="75000"/>
                    </a:schemeClr>
                  </a:gs>
                  <a:gs pos="100000">
                    <a:schemeClr val="tx2">
                      <a:lumMod val="40000"/>
                      <a:lumOff val="60000"/>
                    </a:schemeClr>
                  </a:gs>
                </a:gsLst>
                <a:lin ang="4200000" scaled="0"/>
              </a:gradFill>
              <a:ln w="19050">
                <a:solidFill>
                  <a:srgbClr val="FFFF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Systems</a:t>
                </a:r>
                <a:endParaRPr lang="en-US" dirty="0"/>
              </a:p>
            </p:txBody>
          </p:sp>
          <p:sp>
            <p:nvSpPr>
              <p:cNvPr id="36" name="Oval 35"/>
              <p:cNvSpPr/>
              <p:nvPr/>
            </p:nvSpPr>
            <p:spPr>
              <a:xfrm>
                <a:off x="381000" y="2969894"/>
                <a:ext cx="1447800" cy="1143000"/>
              </a:xfrm>
              <a:prstGeom prst="ellipse">
                <a:avLst/>
              </a:prstGeom>
              <a:gradFill>
                <a:gsLst>
                  <a:gs pos="0">
                    <a:schemeClr val="tx2">
                      <a:lumMod val="50000"/>
                    </a:schemeClr>
                  </a:gs>
                  <a:gs pos="50000">
                    <a:schemeClr val="tx2">
                      <a:lumMod val="75000"/>
                    </a:schemeClr>
                  </a:gs>
                  <a:gs pos="100000">
                    <a:schemeClr val="tx2">
                      <a:lumMod val="40000"/>
                      <a:lumOff val="60000"/>
                    </a:schemeClr>
                  </a:gs>
                </a:gsLst>
                <a:lin ang="4200000" scaled="0"/>
              </a:gradFill>
              <a:ln w="19050">
                <a:solidFill>
                  <a:srgbClr val="FFFF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Goal</a:t>
                </a:r>
              </a:p>
            </p:txBody>
          </p:sp>
          <p:sp>
            <p:nvSpPr>
              <p:cNvPr id="40" name="Oval 39"/>
              <p:cNvSpPr/>
              <p:nvPr/>
            </p:nvSpPr>
            <p:spPr>
              <a:xfrm>
                <a:off x="2668524" y="1062989"/>
                <a:ext cx="1447800" cy="1143000"/>
              </a:xfrm>
              <a:prstGeom prst="ellipse">
                <a:avLst/>
              </a:prstGeom>
              <a:gradFill>
                <a:gsLst>
                  <a:gs pos="0">
                    <a:schemeClr val="tx2">
                      <a:lumMod val="50000"/>
                    </a:schemeClr>
                  </a:gs>
                  <a:gs pos="50000">
                    <a:schemeClr val="tx2">
                      <a:lumMod val="75000"/>
                    </a:schemeClr>
                  </a:gs>
                  <a:gs pos="100000">
                    <a:schemeClr val="tx2">
                      <a:lumMod val="40000"/>
                      <a:lumOff val="60000"/>
                    </a:schemeClr>
                  </a:gs>
                </a:gsLst>
                <a:lin ang="4200000" scaled="0"/>
              </a:gradFill>
              <a:ln w="19050">
                <a:solidFill>
                  <a:srgbClr val="FFFF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Context of Our Work</a:t>
                </a:r>
                <a:endParaRPr lang="en-US" dirty="0"/>
              </a:p>
            </p:txBody>
          </p:sp>
          <p:sp>
            <p:nvSpPr>
              <p:cNvPr id="45" name="Oval 44"/>
              <p:cNvSpPr/>
              <p:nvPr/>
            </p:nvSpPr>
            <p:spPr>
              <a:xfrm>
                <a:off x="2606040" y="5185409"/>
                <a:ext cx="1584198" cy="1143000"/>
              </a:xfrm>
              <a:prstGeom prst="ellipse">
                <a:avLst/>
              </a:prstGeom>
              <a:gradFill>
                <a:gsLst>
                  <a:gs pos="0">
                    <a:schemeClr val="tx2">
                      <a:lumMod val="50000"/>
                    </a:schemeClr>
                  </a:gs>
                  <a:gs pos="50000">
                    <a:schemeClr val="tx2">
                      <a:lumMod val="75000"/>
                    </a:schemeClr>
                  </a:gs>
                  <a:gs pos="100000">
                    <a:schemeClr val="tx2">
                      <a:lumMod val="40000"/>
                      <a:lumOff val="60000"/>
                    </a:schemeClr>
                  </a:gs>
                </a:gsLst>
                <a:lin ang="4200000" scaled="0"/>
              </a:gradFill>
              <a:ln w="19050">
                <a:solidFill>
                  <a:srgbClr val="FFFF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An Approach</a:t>
                </a:r>
                <a:endParaRPr lang="en-US" dirty="0"/>
              </a:p>
            </p:txBody>
          </p:sp>
        </p:grpSp>
        <p:sp>
          <p:nvSpPr>
            <p:cNvPr id="51" name="TextBox 50"/>
            <p:cNvSpPr txBox="1"/>
            <p:nvPr/>
          </p:nvSpPr>
          <p:spPr>
            <a:xfrm>
              <a:off x="1943100" y="2372380"/>
              <a:ext cx="190500" cy="523220"/>
            </a:xfrm>
            <a:prstGeom prst="rect">
              <a:avLst/>
            </a:prstGeom>
            <a:noFill/>
          </p:spPr>
          <p:txBody>
            <a:bodyPr wrap="square" rtlCol="0">
              <a:spAutoFit/>
            </a:bodyPr>
            <a:lstStyle/>
            <a:p>
              <a:r>
                <a:rPr lang="en-US" sz="2800" b="1" dirty="0">
                  <a:solidFill>
                    <a:srgbClr val="FFFF00"/>
                  </a:solidFill>
                </a:rPr>
                <a:t>1</a:t>
              </a:r>
            </a:p>
          </p:txBody>
        </p:sp>
        <p:sp>
          <p:nvSpPr>
            <p:cNvPr id="54" name="TextBox 53"/>
            <p:cNvSpPr txBox="1"/>
            <p:nvPr/>
          </p:nvSpPr>
          <p:spPr>
            <a:xfrm>
              <a:off x="4859274" y="2601040"/>
              <a:ext cx="190500" cy="523220"/>
            </a:xfrm>
            <a:prstGeom prst="rect">
              <a:avLst/>
            </a:prstGeom>
            <a:noFill/>
          </p:spPr>
          <p:txBody>
            <a:bodyPr wrap="square" rtlCol="0">
              <a:spAutoFit/>
            </a:bodyPr>
            <a:lstStyle/>
            <a:p>
              <a:r>
                <a:rPr lang="en-US" sz="2800" b="1" dirty="0">
                  <a:solidFill>
                    <a:srgbClr val="FFFF00"/>
                  </a:solidFill>
                </a:rPr>
                <a:t>3</a:t>
              </a:r>
            </a:p>
          </p:txBody>
        </p:sp>
        <p:sp>
          <p:nvSpPr>
            <p:cNvPr id="55" name="TextBox 54"/>
            <p:cNvSpPr txBox="1"/>
            <p:nvPr/>
          </p:nvSpPr>
          <p:spPr>
            <a:xfrm>
              <a:off x="4859274" y="718839"/>
              <a:ext cx="190500" cy="523220"/>
            </a:xfrm>
            <a:prstGeom prst="rect">
              <a:avLst/>
            </a:prstGeom>
            <a:noFill/>
          </p:spPr>
          <p:txBody>
            <a:bodyPr wrap="square" rtlCol="0">
              <a:spAutoFit/>
            </a:bodyPr>
            <a:lstStyle/>
            <a:p>
              <a:r>
                <a:rPr lang="en-US" sz="2800" b="1" dirty="0">
                  <a:solidFill>
                    <a:srgbClr val="FFFF00"/>
                  </a:solidFill>
                </a:rPr>
                <a:t>2</a:t>
              </a:r>
            </a:p>
          </p:txBody>
        </p:sp>
        <p:sp>
          <p:nvSpPr>
            <p:cNvPr id="56" name="TextBox 55"/>
            <p:cNvSpPr txBox="1"/>
            <p:nvPr/>
          </p:nvSpPr>
          <p:spPr>
            <a:xfrm>
              <a:off x="1943100" y="4419600"/>
              <a:ext cx="190500" cy="523220"/>
            </a:xfrm>
            <a:prstGeom prst="rect">
              <a:avLst/>
            </a:prstGeom>
            <a:noFill/>
          </p:spPr>
          <p:txBody>
            <a:bodyPr wrap="square" rtlCol="0">
              <a:spAutoFit/>
            </a:bodyPr>
            <a:lstStyle/>
            <a:p>
              <a:r>
                <a:rPr lang="en-US" sz="2800" b="1" dirty="0">
                  <a:solidFill>
                    <a:srgbClr val="FFFF00"/>
                  </a:solidFill>
                </a:rPr>
                <a:t>5</a:t>
              </a:r>
            </a:p>
          </p:txBody>
        </p:sp>
        <p:sp>
          <p:nvSpPr>
            <p:cNvPr id="57" name="TextBox 56"/>
            <p:cNvSpPr txBox="1"/>
            <p:nvPr/>
          </p:nvSpPr>
          <p:spPr>
            <a:xfrm>
              <a:off x="4859274" y="4881891"/>
              <a:ext cx="190500" cy="523220"/>
            </a:xfrm>
            <a:prstGeom prst="rect">
              <a:avLst/>
            </a:prstGeom>
            <a:noFill/>
          </p:spPr>
          <p:txBody>
            <a:bodyPr wrap="square" rtlCol="0">
              <a:spAutoFit/>
            </a:bodyPr>
            <a:lstStyle/>
            <a:p>
              <a:r>
                <a:rPr lang="en-US" sz="2800" b="1" dirty="0">
                  <a:solidFill>
                    <a:srgbClr val="FFFF00"/>
                  </a:solidFill>
                </a:rPr>
                <a:t>4</a:t>
              </a:r>
            </a:p>
          </p:txBody>
        </p:sp>
      </p:grpSp>
    </p:spTree>
    <p:extLst>
      <p:ext uri="{BB962C8B-B14F-4D97-AF65-F5344CB8AC3E}">
        <p14:creationId xmlns:p14="http://schemas.microsoft.com/office/powerpoint/2010/main" val="4506726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43"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6813" y="0"/>
            <a:ext cx="11094719"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6" name="Group 35"/>
          <p:cNvGrpSpPr/>
          <p:nvPr/>
        </p:nvGrpSpPr>
        <p:grpSpPr>
          <a:xfrm>
            <a:off x="156998" y="1275428"/>
            <a:ext cx="9156606" cy="4744407"/>
            <a:chOff x="497934" y="931122"/>
            <a:chExt cx="9156606" cy="4744407"/>
          </a:xfrm>
        </p:grpSpPr>
        <p:grpSp>
          <p:nvGrpSpPr>
            <p:cNvPr id="33" name="Group 32"/>
            <p:cNvGrpSpPr/>
            <p:nvPr/>
          </p:nvGrpSpPr>
          <p:grpSpPr>
            <a:xfrm>
              <a:off x="497934" y="931122"/>
              <a:ext cx="1963807" cy="4467409"/>
              <a:chOff x="497934" y="931122"/>
              <a:chExt cx="1963807" cy="4467409"/>
            </a:xfrm>
          </p:grpSpPr>
          <p:sp>
            <p:nvSpPr>
              <p:cNvPr id="22" name="TextBox 21"/>
              <p:cNvSpPr txBox="1"/>
              <p:nvPr/>
            </p:nvSpPr>
            <p:spPr>
              <a:xfrm rot="120000">
                <a:off x="1124554" y="931122"/>
                <a:ext cx="1219200" cy="461665"/>
              </a:xfrm>
              <a:prstGeom prst="rect">
                <a:avLst/>
              </a:prstGeom>
              <a:solidFill>
                <a:schemeClr val="bg1">
                  <a:alpha val="68000"/>
                </a:schemeClr>
              </a:solidFill>
            </p:spPr>
            <p:txBody>
              <a:bodyPr wrap="square" rtlCol="0">
                <a:spAutoFit/>
              </a:bodyPr>
              <a:lstStyle/>
              <a:p>
                <a:pPr algn="ctr"/>
                <a:r>
                  <a:rPr lang="en-US" sz="1200" b="1" dirty="0"/>
                  <a:t>Freshwater 2.5%</a:t>
                </a:r>
              </a:p>
            </p:txBody>
          </p:sp>
          <p:pic>
            <p:nvPicPr>
              <p:cNvPr id="2253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410" y="1295400"/>
                <a:ext cx="1547644"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rot="180000">
                <a:off x="838200" y="3365212"/>
                <a:ext cx="1219200" cy="276999"/>
              </a:xfrm>
              <a:prstGeom prst="rect">
                <a:avLst/>
              </a:prstGeom>
              <a:noFill/>
            </p:spPr>
            <p:txBody>
              <a:bodyPr wrap="square" rtlCol="0">
                <a:spAutoFit/>
              </a:bodyPr>
              <a:lstStyle/>
              <a:p>
                <a:r>
                  <a:rPr lang="en-US" sz="1200" b="1" dirty="0"/>
                  <a:t>Oceans 96.5%</a:t>
                </a:r>
              </a:p>
            </p:txBody>
          </p:sp>
          <p:sp>
            <p:nvSpPr>
              <p:cNvPr id="19" name="TextBox 18"/>
              <p:cNvSpPr txBox="1"/>
              <p:nvPr/>
            </p:nvSpPr>
            <p:spPr>
              <a:xfrm rot="180000">
                <a:off x="793340" y="2028019"/>
                <a:ext cx="1219200" cy="461665"/>
              </a:xfrm>
              <a:prstGeom prst="rect">
                <a:avLst/>
              </a:prstGeom>
              <a:noFill/>
            </p:spPr>
            <p:txBody>
              <a:bodyPr wrap="square" rtlCol="0">
                <a:spAutoFit/>
              </a:bodyPr>
              <a:lstStyle/>
              <a:p>
                <a:pPr algn="ctr"/>
                <a:r>
                  <a:rPr lang="en-US" sz="1200" b="1" dirty="0"/>
                  <a:t>Other saline water 1%</a:t>
                </a:r>
              </a:p>
            </p:txBody>
          </p:sp>
          <p:cxnSp>
            <p:nvCxnSpPr>
              <p:cNvPr id="6" name="Straight Arrow Connector 5"/>
              <p:cNvCxnSpPr>
                <a:stCxn id="19" idx="0"/>
              </p:cNvCxnSpPr>
              <p:nvPr/>
            </p:nvCxnSpPr>
            <p:spPr>
              <a:xfrm flipV="1">
                <a:off x="1415021" y="1616245"/>
                <a:ext cx="3962" cy="412090"/>
              </a:xfrm>
              <a:prstGeom prst="straightConnector1">
                <a:avLst/>
              </a:prstGeom>
              <a:ln w="31750">
                <a:solidFill>
                  <a:srgbClr val="FF66CC"/>
                </a:solidFill>
                <a:tailEnd type="stealth" w="lg" len="lg"/>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97934" y="5029199"/>
                <a:ext cx="1963807" cy="369332"/>
              </a:xfrm>
              <a:prstGeom prst="rect">
                <a:avLst/>
              </a:prstGeom>
              <a:solidFill>
                <a:schemeClr val="bg1">
                  <a:alpha val="11000"/>
                </a:schemeClr>
              </a:solidFill>
            </p:spPr>
            <p:txBody>
              <a:bodyPr wrap="none" rtlCol="0">
                <a:spAutoFit/>
              </a:bodyPr>
              <a:lstStyle/>
              <a:p>
                <a:r>
                  <a:rPr lang="en-US" b="1" dirty="0" smtClean="0"/>
                  <a:t>Total Global Water</a:t>
                </a:r>
                <a:endParaRPr lang="en-US" b="1" dirty="0"/>
              </a:p>
            </p:txBody>
          </p:sp>
        </p:grpSp>
        <p:grpSp>
          <p:nvGrpSpPr>
            <p:cNvPr id="34" name="Group 33"/>
            <p:cNvGrpSpPr/>
            <p:nvPr/>
          </p:nvGrpSpPr>
          <p:grpSpPr>
            <a:xfrm>
              <a:off x="2286000" y="1002899"/>
              <a:ext cx="3135140" cy="4395632"/>
              <a:chOff x="2286000" y="1002899"/>
              <a:chExt cx="3135140" cy="4395632"/>
            </a:xfrm>
          </p:grpSpPr>
          <p:grpSp>
            <p:nvGrpSpPr>
              <p:cNvPr id="31" name="Group 30"/>
              <p:cNvGrpSpPr/>
              <p:nvPr/>
            </p:nvGrpSpPr>
            <p:grpSpPr>
              <a:xfrm>
                <a:off x="2286000" y="1002899"/>
                <a:ext cx="3135140" cy="3767221"/>
                <a:chOff x="2286000" y="1002899"/>
                <a:chExt cx="3135140" cy="3767221"/>
              </a:xfrm>
            </p:grpSpPr>
            <p:sp>
              <p:nvSpPr>
                <p:cNvPr id="25" name="TextBox 24"/>
                <p:cNvSpPr txBox="1"/>
                <p:nvPr/>
              </p:nvSpPr>
              <p:spPr>
                <a:xfrm rot="120000">
                  <a:off x="4193162" y="1002899"/>
                  <a:ext cx="1219037" cy="461665"/>
                </a:xfrm>
                <a:prstGeom prst="rect">
                  <a:avLst/>
                </a:prstGeom>
                <a:solidFill>
                  <a:schemeClr val="bg1">
                    <a:alpha val="68000"/>
                  </a:schemeClr>
                </a:solidFill>
              </p:spPr>
              <p:txBody>
                <a:bodyPr wrap="square" rtlCol="0">
                  <a:spAutoFit/>
                </a:bodyPr>
                <a:lstStyle/>
                <a:p>
                  <a:r>
                    <a:rPr lang="en-US" sz="1200" b="1" dirty="0"/>
                    <a:t>Surface/other freshwater 1.3%</a:t>
                  </a:r>
                </a:p>
              </p:txBody>
            </p:sp>
            <p:cxnSp>
              <p:nvCxnSpPr>
                <p:cNvPr id="29" name="Straight Connector 28"/>
                <p:cNvCxnSpPr/>
                <p:nvPr/>
              </p:nvCxnSpPr>
              <p:spPr>
                <a:xfrm>
                  <a:off x="2286000" y="1447800"/>
                  <a:ext cx="1685946" cy="3200400"/>
                </a:xfrm>
                <a:prstGeom prst="line">
                  <a:avLst/>
                </a:prstGeom>
                <a:ln w="31750">
                  <a:solidFill>
                    <a:schemeClr val="tx1"/>
                  </a:solidFill>
                  <a:headEnd type="stealth" w="med" len="med"/>
                </a:ln>
              </p:spPr>
              <p:style>
                <a:lnRef idx="1">
                  <a:schemeClr val="accent1"/>
                </a:lnRef>
                <a:fillRef idx="0">
                  <a:schemeClr val="accent1"/>
                </a:fillRef>
                <a:effectRef idx="0">
                  <a:schemeClr val="accent1"/>
                </a:effectRef>
                <a:fontRef idx="minor">
                  <a:schemeClr val="tx1"/>
                </a:fontRef>
              </p:style>
            </p:cxnSp>
            <p:pic>
              <p:nvPicPr>
                <p:cNvPr id="2253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5932" y="1391231"/>
                  <a:ext cx="1515208" cy="3378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a:off x="2286000" y="1371600"/>
                  <a:ext cx="1653908" cy="228600"/>
                </a:xfrm>
                <a:prstGeom prst="line">
                  <a:avLst/>
                </a:prstGeom>
                <a:ln w="31750">
                  <a:solidFill>
                    <a:schemeClr val="tx1"/>
                  </a:solidFill>
                  <a:headEnd type="stealth" w="med" len="med"/>
                </a:ln>
              </p:spPr>
              <p:style>
                <a:lnRef idx="1">
                  <a:schemeClr val="accent1"/>
                </a:lnRef>
                <a:fillRef idx="0">
                  <a:schemeClr val="accent1"/>
                </a:fillRef>
                <a:effectRef idx="0">
                  <a:schemeClr val="accent1"/>
                </a:effectRef>
                <a:fontRef idx="minor">
                  <a:schemeClr val="tx1"/>
                </a:fontRef>
              </p:style>
            </p:cxnSp>
          </p:grpSp>
          <p:sp>
            <p:nvSpPr>
              <p:cNvPr id="39" name="TextBox 38"/>
              <p:cNvSpPr txBox="1"/>
              <p:nvPr/>
            </p:nvSpPr>
            <p:spPr>
              <a:xfrm>
                <a:off x="3971946" y="5029199"/>
                <a:ext cx="1253292" cy="369332"/>
              </a:xfrm>
              <a:prstGeom prst="rect">
                <a:avLst/>
              </a:prstGeom>
              <a:solidFill>
                <a:schemeClr val="bg1">
                  <a:alpha val="31000"/>
                </a:schemeClr>
              </a:solidFill>
            </p:spPr>
            <p:txBody>
              <a:bodyPr wrap="none" rtlCol="0">
                <a:spAutoFit/>
              </a:bodyPr>
              <a:lstStyle/>
              <a:p>
                <a:r>
                  <a:rPr lang="en-US" b="1" dirty="0" smtClean="0"/>
                  <a:t>Freshwater</a:t>
                </a:r>
                <a:endParaRPr lang="en-US" b="1" dirty="0"/>
              </a:p>
            </p:txBody>
          </p:sp>
        </p:grpSp>
        <p:grpSp>
          <p:nvGrpSpPr>
            <p:cNvPr id="35" name="Group 34"/>
            <p:cNvGrpSpPr/>
            <p:nvPr/>
          </p:nvGrpSpPr>
          <p:grpSpPr>
            <a:xfrm>
              <a:off x="5293936" y="1114079"/>
              <a:ext cx="4360604" cy="4561450"/>
              <a:chOff x="5293936" y="1114079"/>
              <a:chExt cx="4360604" cy="4561450"/>
            </a:xfrm>
          </p:grpSpPr>
          <p:sp>
            <p:nvSpPr>
              <p:cNvPr id="40" name="TextBox 39"/>
              <p:cNvSpPr txBox="1"/>
              <p:nvPr/>
            </p:nvSpPr>
            <p:spPr>
              <a:xfrm>
                <a:off x="6505699" y="5029198"/>
                <a:ext cx="2276008" cy="646331"/>
              </a:xfrm>
              <a:prstGeom prst="rect">
                <a:avLst/>
              </a:prstGeom>
              <a:solidFill>
                <a:schemeClr val="bg1">
                  <a:alpha val="36000"/>
                </a:schemeClr>
              </a:solidFill>
            </p:spPr>
            <p:txBody>
              <a:bodyPr wrap="none" rtlCol="0">
                <a:spAutoFit/>
              </a:bodyPr>
              <a:lstStyle/>
              <a:p>
                <a:pPr algn="ctr"/>
                <a:r>
                  <a:rPr lang="en-US" b="1" dirty="0" smtClean="0"/>
                  <a:t>Surface Freshwater</a:t>
                </a:r>
              </a:p>
              <a:p>
                <a:pPr algn="ctr"/>
                <a:r>
                  <a:rPr lang="en-US" b="1" dirty="0" smtClean="0"/>
                  <a:t>and Other Freshwater</a:t>
                </a:r>
                <a:endParaRPr lang="en-US" b="1" dirty="0"/>
              </a:p>
            </p:txBody>
          </p:sp>
          <p:grpSp>
            <p:nvGrpSpPr>
              <p:cNvPr id="32" name="Group 31"/>
              <p:cNvGrpSpPr/>
              <p:nvPr/>
            </p:nvGrpSpPr>
            <p:grpSpPr>
              <a:xfrm>
                <a:off x="5293936" y="1114079"/>
                <a:ext cx="4360604" cy="3846541"/>
                <a:chOff x="5293936" y="1114079"/>
                <a:chExt cx="4360604" cy="3846541"/>
              </a:xfrm>
            </p:grpSpPr>
            <p:cxnSp>
              <p:nvCxnSpPr>
                <p:cNvPr id="51" name="Straight Connector 50"/>
                <p:cNvCxnSpPr/>
                <p:nvPr/>
              </p:nvCxnSpPr>
              <p:spPr>
                <a:xfrm>
                  <a:off x="5293936" y="1524000"/>
                  <a:ext cx="1617772" cy="160120"/>
                </a:xfrm>
                <a:prstGeom prst="line">
                  <a:avLst/>
                </a:prstGeom>
                <a:ln w="31750">
                  <a:solidFill>
                    <a:schemeClr val="tx1"/>
                  </a:solidFill>
                  <a:headEnd type="stealth"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296317" y="1562573"/>
                  <a:ext cx="1644393" cy="3252790"/>
                </a:xfrm>
                <a:prstGeom prst="line">
                  <a:avLst/>
                </a:prstGeom>
                <a:ln w="31750">
                  <a:solidFill>
                    <a:schemeClr val="tx1"/>
                  </a:solidFill>
                  <a:headEnd type="stealth" w="med" len="med"/>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6881275" y="1114079"/>
                  <a:ext cx="2773265" cy="3846541"/>
                  <a:chOff x="6881275" y="1114079"/>
                  <a:chExt cx="2773265" cy="3846541"/>
                </a:xfrm>
              </p:grpSpPr>
              <p:sp>
                <p:nvSpPr>
                  <p:cNvPr id="26" name="TextBox 25"/>
                  <p:cNvSpPr txBox="1"/>
                  <p:nvPr/>
                </p:nvSpPr>
                <p:spPr>
                  <a:xfrm rot="120000">
                    <a:off x="7244073" y="1114079"/>
                    <a:ext cx="1149206" cy="461665"/>
                  </a:xfrm>
                  <a:prstGeom prst="rect">
                    <a:avLst/>
                  </a:prstGeom>
                  <a:solidFill>
                    <a:schemeClr val="bg1">
                      <a:alpha val="68000"/>
                    </a:schemeClr>
                  </a:solidFill>
                </p:spPr>
                <p:txBody>
                  <a:bodyPr wrap="square" rtlCol="0">
                    <a:spAutoFit/>
                  </a:bodyPr>
                  <a:lstStyle/>
                  <a:p>
                    <a:pPr algn="ctr"/>
                    <a:r>
                      <a:rPr lang="en-US" sz="1200" b="1" dirty="0"/>
                      <a:t>Living things 0.83%</a:t>
                    </a:r>
                  </a:p>
                </p:txBody>
              </p:sp>
              <p:pic>
                <p:nvPicPr>
                  <p:cNvPr id="2253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1275" y="1489819"/>
                    <a:ext cx="1529241" cy="3470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TextBox 44"/>
                  <p:cNvSpPr txBox="1"/>
                  <p:nvPr/>
                </p:nvSpPr>
                <p:spPr>
                  <a:xfrm>
                    <a:off x="8435340" y="1579773"/>
                    <a:ext cx="1219200" cy="276999"/>
                  </a:xfrm>
                  <a:prstGeom prst="rect">
                    <a:avLst/>
                  </a:prstGeom>
                  <a:noFill/>
                </p:spPr>
                <p:txBody>
                  <a:bodyPr wrap="square" rtlCol="0">
                    <a:spAutoFit/>
                  </a:bodyPr>
                  <a:lstStyle/>
                  <a:p>
                    <a:pPr algn="ctr"/>
                    <a:r>
                      <a:rPr lang="en-US" sz="1200" b="1" dirty="0">
                        <a:solidFill>
                          <a:srgbClr val="FFFF00"/>
                        </a:solidFill>
                      </a:rPr>
                      <a:t>Rivers 2.1%</a:t>
                    </a:r>
                  </a:p>
                </p:txBody>
              </p:sp>
              <p:cxnSp>
                <p:nvCxnSpPr>
                  <p:cNvPr id="21" name="Straight Arrow Connector 20"/>
                  <p:cNvCxnSpPr/>
                  <p:nvPr/>
                </p:nvCxnSpPr>
                <p:spPr>
                  <a:xfrm flipH="1" flipV="1">
                    <a:off x="8328373" y="1649967"/>
                    <a:ext cx="304800" cy="68306"/>
                  </a:xfrm>
                  <a:prstGeom prst="straightConnector1">
                    <a:avLst/>
                  </a:prstGeom>
                  <a:ln w="25400">
                    <a:solidFill>
                      <a:srgbClr val="FFFF00"/>
                    </a:solidFill>
                    <a:tailEnd type="stealth" w="med" len="med"/>
                  </a:ln>
                </p:spPr>
                <p:style>
                  <a:lnRef idx="1">
                    <a:schemeClr val="accent1"/>
                  </a:lnRef>
                  <a:fillRef idx="0">
                    <a:schemeClr val="accent1"/>
                  </a:fillRef>
                  <a:effectRef idx="0">
                    <a:schemeClr val="accent1"/>
                  </a:effectRef>
                  <a:fontRef idx="minor">
                    <a:schemeClr val="tx1"/>
                  </a:fontRef>
                </p:style>
              </p:cxnSp>
            </p:grpSp>
          </p:grpSp>
        </p:grpSp>
      </p:grpSp>
      <p:sp>
        <p:nvSpPr>
          <p:cNvPr id="3" name="TextBox 2"/>
          <p:cNvSpPr txBox="1"/>
          <p:nvPr/>
        </p:nvSpPr>
        <p:spPr>
          <a:xfrm>
            <a:off x="2233796" y="268069"/>
            <a:ext cx="4676408" cy="646331"/>
          </a:xfrm>
          <a:prstGeom prst="rect">
            <a:avLst/>
          </a:prstGeom>
          <a:solidFill>
            <a:schemeClr val="bg1">
              <a:alpha val="52000"/>
            </a:schemeClr>
          </a:solidFill>
        </p:spPr>
        <p:txBody>
          <a:bodyPr wrap="none" lIns="91096" tIns="45550" rIns="91096" bIns="45550" rtlCol="0">
            <a:spAutoFit/>
          </a:bodyPr>
          <a:lstStyle/>
          <a:p>
            <a:r>
              <a:rPr lang="en-US" sz="3600" dirty="0"/>
              <a:t>Where is Earth’s Water?</a:t>
            </a:r>
          </a:p>
        </p:txBody>
      </p:sp>
      <p:sp>
        <p:nvSpPr>
          <p:cNvPr id="50" name="TextBox 49"/>
          <p:cNvSpPr txBox="1"/>
          <p:nvPr/>
        </p:nvSpPr>
        <p:spPr>
          <a:xfrm>
            <a:off x="6019800" y="6216133"/>
            <a:ext cx="3048000" cy="369332"/>
          </a:xfrm>
          <a:prstGeom prst="rect">
            <a:avLst/>
          </a:prstGeom>
          <a:noFill/>
        </p:spPr>
        <p:txBody>
          <a:bodyPr wrap="square" lIns="91037" tIns="45521" rIns="91037" bIns="45521" rtlCol="0">
            <a:spAutoFit/>
          </a:bodyPr>
          <a:lstStyle/>
          <a:p>
            <a:r>
              <a:rPr lang="en-US" i="1" dirty="0" smtClean="0">
                <a:solidFill>
                  <a:srgbClr val="FFFF00"/>
                </a:solidFill>
              </a:rPr>
              <a:t>data from</a:t>
            </a:r>
            <a:r>
              <a:rPr lang="en-US" dirty="0" smtClean="0">
                <a:solidFill>
                  <a:srgbClr val="FFFF00"/>
                </a:solidFill>
              </a:rPr>
              <a:t> </a:t>
            </a:r>
            <a:r>
              <a:rPr lang="en-US" dirty="0" err="1" smtClean="0">
                <a:solidFill>
                  <a:srgbClr val="FFFF00"/>
                </a:solidFill>
              </a:rPr>
              <a:t>Shiklomanov</a:t>
            </a:r>
            <a:r>
              <a:rPr lang="en-US" dirty="0" smtClean="0">
                <a:solidFill>
                  <a:srgbClr val="FFFF00"/>
                </a:solidFill>
              </a:rPr>
              <a:t> (1993)</a:t>
            </a:r>
            <a:endParaRPr lang="en-US" dirty="0">
              <a:solidFill>
                <a:srgbClr val="FFFF00"/>
              </a:solidFill>
            </a:endParaRPr>
          </a:p>
        </p:txBody>
      </p:sp>
      <p:sp>
        <p:nvSpPr>
          <p:cNvPr id="23" name="TextBox 22"/>
          <p:cNvSpPr txBox="1"/>
          <p:nvPr/>
        </p:nvSpPr>
        <p:spPr>
          <a:xfrm rot="180000">
            <a:off x="3574752" y="2249952"/>
            <a:ext cx="1219200" cy="461665"/>
          </a:xfrm>
          <a:prstGeom prst="rect">
            <a:avLst/>
          </a:prstGeom>
          <a:noFill/>
        </p:spPr>
        <p:txBody>
          <a:bodyPr wrap="square" lIns="91096" tIns="45550" rIns="91096" bIns="45550" rtlCol="0">
            <a:spAutoFit/>
          </a:bodyPr>
          <a:lstStyle/>
          <a:p>
            <a:pPr algn="ctr"/>
            <a:r>
              <a:rPr lang="en-US" sz="1200" b="1" dirty="0"/>
              <a:t>Groundwater 30.1%</a:t>
            </a:r>
          </a:p>
        </p:txBody>
      </p:sp>
      <p:sp>
        <p:nvSpPr>
          <p:cNvPr id="24" name="TextBox 23"/>
          <p:cNvSpPr txBox="1"/>
          <p:nvPr/>
        </p:nvSpPr>
        <p:spPr>
          <a:xfrm rot="180000">
            <a:off x="3563634" y="3300572"/>
            <a:ext cx="1219200" cy="461665"/>
          </a:xfrm>
          <a:prstGeom prst="rect">
            <a:avLst/>
          </a:prstGeom>
          <a:noFill/>
        </p:spPr>
        <p:txBody>
          <a:bodyPr wrap="square" lIns="91096" tIns="45550" rIns="91096" bIns="45550" rtlCol="0">
            <a:spAutoFit/>
          </a:bodyPr>
          <a:lstStyle/>
          <a:p>
            <a:pPr algn="ctr"/>
            <a:r>
              <a:rPr lang="en-US" sz="1200" b="1" dirty="0"/>
              <a:t>Glaciers and ice caps 68.7%</a:t>
            </a:r>
          </a:p>
        </p:txBody>
      </p:sp>
      <p:sp>
        <p:nvSpPr>
          <p:cNvPr id="41" name="TextBox 40"/>
          <p:cNvSpPr txBox="1"/>
          <p:nvPr/>
        </p:nvSpPr>
        <p:spPr>
          <a:xfrm rot="180000">
            <a:off x="6560951" y="3841716"/>
            <a:ext cx="1219200" cy="276999"/>
          </a:xfrm>
          <a:prstGeom prst="rect">
            <a:avLst/>
          </a:prstGeom>
          <a:noFill/>
        </p:spPr>
        <p:txBody>
          <a:bodyPr wrap="square" lIns="91096" tIns="45550" rIns="91096" bIns="45550" rtlCol="0">
            <a:spAutoFit/>
          </a:bodyPr>
          <a:lstStyle/>
          <a:p>
            <a:pPr algn="ctr"/>
            <a:r>
              <a:rPr lang="en-US" sz="1200" b="1" dirty="0">
                <a:solidFill>
                  <a:srgbClr val="FFFF00"/>
                </a:solidFill>
              </a:rPr>
              <a:t>Lakes 91%</a:t>
            </a:r>
          </a:p>
        </p:txBody>
      </p:sp>
      <p:sp>
        <p:nvSpPr>
          <p:cNvPr id="42" name="TextBox 41"/>
          <p:cNvSpPr txBox="1"/>
          <p:nvPr/>
        </p:nvSpPr>
        <p:spPr>
          <a:xfrm rot="180000">
            <a:off x="6574660" y="2801655"/>
            <a:ext cx="1219200" cy="276999"/>
          </a:xfrm>
          <a:prstGeom prst="rect">
            <a:avLst/>
          </a:prstGeom>
          <a:noFill/>
        </p:spPr>
        <p:txBody>
          <a:bodyPr wrap="square" lIns="91096" tIns="45550" rIns="91096" bIns="45550" rtlCol="0">
            <a:spAutoFit/>
          </a:bodyPr>
          <a:lstStyle/>
          <a:p>
            <a:pPr algn="ctr"/>
            <a:r>
              <a:rPr lang="en-US" sz="1200" b="1" dirty="0"/>
              <a:t>Soil 16.5%</a:t>
            </a:r>
          </a:p>
        </p:txBody>
      </p:sp>
      <p:sp>
        <p:nvSpPr>
          <p:cNvPr id="43" name="TextBox 42"/>
          <p:cNvSpPr txBox="1"/>
          <p:nvPr/>
        </p:nvSpPr>
        <p:spPr>
          <a:xfrm rot="180000">
            <a:off x="6603809" y="2336811"/>
            <a:ext cx="1219200" cy="461665"/>
          </a:xfrm>
          <a:prstGeom prst="rect">
            <a:avLst/>
          </a:prstGeom>
          <a:noFill/>
        </p:spPr>
        <p:txBody>
          <a:bodyPr wrap="square" lIns="91096" tIns="45550" rIns="91096" bIns="45550" rtlCol="0">
            <a:spAutoFit/>
          </a:bodyPr>
          <a:lstStyle/>
          <a:p>
            <a:pPr algn="ctr"/>
            <a:r>
              <a:rPr lang="en-US" sz="1200" b="1" dirty="0"/>
              <a:t>Atmosphere 12.9%</a:t>
            </a:r>
          </a:p>
        </p:txBody>
      </p:sp>
      <p:sp>
        <p:nvSpPr>
          <p:cNvPr id="44" name="TextBox 43"/>
          <p:cNvSpPr txBox="1"/>
          <p:nvPr/>
        </p:nvSpPr>
        <p:spPr>
          <a:xfrm rot="180000">
            <a:off x="6603809" y="2087180"/>
            <a:ext cx="1219200" cy="276999"/>
          </a:xfrm>
          <a:prstGeom prst="rect">
            <a:avLst/>
          </a:prstGeom>
          <a:noFill/>
        </p:spPr>
        <p:txBody>
          <a:bodyPr wrap="square" lIns="91096" tIns="45550" rIns="91096" bIns="45550" rtlCol="0">
            <a:spAutoFit/>
          </a:bodyPr>
          <a:lstStyle/>
          <a:p>
            <a:pPr algn="ctr"/>
            <a:r>
              <a:rPr lang="en-US" sz="1200" b="1" dirty="0"/>
              <a:t>Swamps 11.5%</a:t>
            </a:r>
          </a:p>
        </p:txBody>
      </p:sp>
    </p:spTree>
    <p:extLst>
      <p:ext uri="{BB962C8B-B14F-4D97-AF65-F5344CB8AC3E}">
        <p14:creationId xmlns:p14="http://schemas.microsoft.com/office/powerpoint/2010/main" val="12412725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43"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6813" y="0"/>
            <a:ext cx="11094719"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33796" y="268069"/>
            <a:ext cx="4676408" cy="646331"/>
          </a:xfrm>
          <a:prstGeom prst="rect">
            <a:avLst/>
          </a:prstGeom>
          <a:solidFill>
            <a:schemeClr val="bg1">
              <a:alpha val="52000"/>
            </a:schemeClr>
          </a:solidFill>
        </p:spPr>
        <p:txBody>
          <a:bodyPr wrap="none" lIns="91096" tIns="45550" rIns="91096" bIns="45550" rtlCol="0">
            <a:spAutoFit/>
          </a:bodyPr>
          <a:lstStyle/>
          <a:p>
            <a:r>
              <a:rPr lang="en-US" sz="3600" dirty="0"/>
              <a:t>Where is Earth’s Water?</a:t>
            </a:r>
          </a:p>
        </p:txBody>
      </p:sp>
      <p:sp>
        <p:nvSpPr>
          <p:cNvPr id="50" name="TextBox 49"/>
          <p:cNvSpPr txBox="1"/>
          <p:nvPr/>
        </p:nvSpPr>
        <p:spPr>
          <a:xfrm>
            <a:off x="6019800" y="6216133"/>
            <a:ext cx="3048000" cy="369332"/>
          </a:xfrm>
          <a:prstGeom prst="rect">
            <a:avLst/>
          </a:prstGeom>
          <a:noFill/>
        </p:spPr>
        <p:txBody>
          <a:bodyPr wrap="square" lIns="91037" tIns="45521" rIns="91037" bIns="45521" rtlCol="0">
            <a:spAutoFit/>
          </a:bodyPr>
          <a:lstStyle/>
          <a:p>
            <a:r>
              <a:rPr lang="en-US" i="1" dirty="0" smtClean="0">
                <a:solidFill>
                  <a:srgbClr val="FFFF00"/>
                </a:solidFill>
              </a:rPr>
              <a:t>data from</a:t>
            </a:r>
            <a:r>
              <a:rPr lang="en-US" dirty="0" smtClean="0">
                <a:solidFill>
                  <a:srgbClr val="FFFF00"/>
                </a:solidFill>
              </a:rPr>
              <a:t> </a:t>
            </a:r>
            <a:r>
              <a:rPr lang="en-US" dirty="0" err="1" smtClean="0">
                <a:solidFill>
                  <a:srgbClr val="FFFF00"/>
                </a:solidFill>
              </a:rPr>
              <a:t>Shiklomanov</a:t>
            </a:r>
            <a:r>
              <a:rPr lang="en-US" dirty="0" smtClean="0">
                <a:solidFill>
                  <a:srgbClr val="FFFF00"/>
                </a:solidFill>
              </a:rPr>
              <a:t> (1993)</a:t>
            </a:r>
            <a:endParaRPr lang="en-US" dirty="0">
              <a:solidFill>
                <a:srgbClr val="FFFF00"/>
              </a:solidFill>
            </a:endParaRPr>
          </a:p>
        </p:txBody>
      </p:sp>
      <p:grpSp>
        <p:nvGrpSpPr>
          <p:cNvPr id="8" name="Group 7"/>
          <p:cNvGrpSpPr/>
          <p:nvPr/>
        </p:nvGrpSpPr>
        <p:grpSpPr>
          <a:xfrm>
            <a:off x="1191130" y="1458350"/>
            <a:ext cx="7038474" cy="4561450"/>
            <a:chOff x="-533400" y="1458350"/>
            <a:chExt cx="7038474" cy="4561450"/>
          </a:xfrm>
        </p:grpSpPr>
        <p:grpSp>
          <p:nvGrpSpPr>
            <p:cNvPr id="2" name="Group 1"/>
            <p:cNvGrpSpPr/>
            <p:nvPr/>
          </p:nvGrpSpPr>
          <p:grpSpPr>
            <a:xfrm>
              <a:off x="-533400" y="1458350"/>
              <a:ext cx="3148841" cy="4561450"/>
              <a:chOff x="-533400" y="1458350"/>
              <a:chExt cx="3148841" cy="4561450"/>
            </a:xfrm>
          </p:grpSpPr>
          <p:grpSp>
            <p:nvGrpSpPr>
              <p:cNvPr id="35" name="Group 34"/>
              <p:cNvGrpSpPr/>
              <p:nvPr/>
            </p:nvGrpSpPr>
            <p:grpSpPr>
              <a:xfrm>
                <a:off x="-533400" y="1458350"/>
                <a:ext cx="3148841" cy="4561450"/>
                <a:chOff x="6505699" y="1114079"/>
                <a:chExt cx="3148841" cy="4561450"/>
              </a:xfrm>
            </p:grpSpPr>
            <p:sp>
              <p:nvSpPr>
                <p:cNvPr id="40" name="TextBox 39"/>
                <p:cNvSpPr txBox="1"/>
                <p:nvPr/>
              </p:nvSpPr>
              <p:spPr>
                <a:xfrm>
                  <a:off x="6505699" y="5029198"/>
                  <a:ext cx="2276008" cy="646331"/>
                </a:xfrm>
                <a:prstGeom prst="rect">
                  <a:avLst/>
                </a:prstGeom>
                <a:solidFill>
                  <a:schemeClr val="bg1">
                    <a:alpha val="36000"/>
                  </a:schemeClr>
                </a:solidFill>
              </p:spPr>
              <p:txBody>
                <a:bodyPr wrap="none" rtlCol="0">
                  <a:spAutoFit/>
                </a:bodyPr>
                <a:lstStyle/>
                <a:p>
                  <a:pPr algn="ctr"/>
                  <a:r>
                    <a:rPr lang="en-US" b="1" dirty="0" smtClean="0"/>
                    <a:t>Surface Freshwater</a:t>
                  </a:r>
                </a:p>
                <a:p>
                  <a:pPr algn="ctr"/>
                  <a:r>
                    <a:rPr lang="en-US" b="1" dirty="0" smtClean="0"/>
                    <a:t>and Other Freshwater</a:t>
                  </a:r>
                  <a:endParaRPr lang="en-US" b="1" dirty="0"/>
                </a:p>
              </p:txBody>
            </p:sp>
            <p:grpSp>
              <p:nvGrpSpPr>
                <p:cNvPr id="30" name="Group 29"/>
                <p:cNvGrpSpPr/>
                <p:nvPr/>
              </p:nvGrpSpPr>
              <p:grpSpPr>
                <a:xfrm>
                  <a:off x="6881275" y="1114079"/>
                  <a:ext cx="2773265" cy="3846541"/>
                  <a:chOff x="6881275" y="1114079"/>
                  <a:chExt cx="2773265" cy="3846541"/>
                </a:xfrm>
              </p:grpSpPr>
              <p:sp>
                <p:nvSpPr>
                  <p:cNvPr id="26" name="TextBox 25"/>
                  <p:cNvSpPr txBox="1"/>
                  <p:nvPr/>
                </p:nvSpPr>
                <p:spPr>
                  <a:xfrm rot="120000">
                    <a:off x="7244073" y="1114079"/>
                    <a:ext cx="1149206" cy="461665"/>
                  </a:xfrm>
                  <a:prstGeom prst="rect">
                    <a:avLst/>
                  </a:prstGeom>
                  <a:solidFill>
                    <a:schemeClr val="bg1">
                      <a:alpha val="68000"/>
                    </a:schemeClr>
                  </a:solidFill>
                </p:spPr>
                <p:txBody>
                  <a:bodyPr wrap="square" rtlCol="0">
                    <a:spAutoFit/>
                  </a:bodyPr>
                  <a:lstStyle/>
                  <a:p>
                    <a:pPr algn="ctr"/>
                    <a:r>
                      <a:rPr lang="en-US" sz="1200" b="1" dirty="0"/>
                      <a:t>Living things 0.83%</a:t>
                    </a:r>
                  </a:p>
                </p:txBody>
              </p:sp>
              <p:pic>
                <p:nvPicPr>
                  <p:cNvPr id="2253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1275" y="1489819"/>
                    <a:ext cx="1529241" cy="3470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TextBox 44"/>
                  <p:cNvSpPr txBox="1"/>
                  <p:nvPr/>
                </p:nvSpPr>
                <p:spPr>
                  <a:xfrm>
                    <a:off x="8435340" y="1579773"/>
                    <a:ext cx="1219200" cy="276999"/>
                  </a:xfrm>
                  <a:prstGeom prst="rect">
                    <a:avLst/>
                  </a:prstGeom>
                  <a:noFill/>
                </p:spPr>
                <p:txBody>
                  <a:bodyPr wrap="square" rtlCol="0">
                    <a:spAutoFit/>
                  </a:bodyPr>
                  <a:lstStyle/>
                  <a:p>
                    <a:pPr algn="ctr"/>
                    <a:r>
                      <a:rPr lang="en-US" sz="1200" b="1" dirty="0"/>
                      <a:t>Rivers 2.1%</a:t>
                    </a:r>
                  </a:p>
                </p:txBody>
              </p:sp>
              <p:cxnSp>
                <p:nvCxnSpPr>
                  <p:cNvPr id="21" name="Straight Arrow Connector 20"/>
                  <p:cNvCxnSpPr/>
                  <p:nvPr/>
                </p:nvCxnSpPr>
                <p:spPr>
                  <a:xfrm flipH="1" flipV="1">
                    <a:off x="8328373" y="1649967"/>
                    <a:ext cx="304800" cy="68306"/>
                  </a:xfrm>
                  <a:prstGeom prst="straightConnector1">
                    <a:avLst/>
                  </a:prstGeom>
                  <a:ln w="25400">
                    <a:solidFill>
                      <a:schemeClr val="tx2">
                        <a:lumMod val="50000"/>
                      </a:schemeClr>
                    </a:solidFill>
                    <a:tailEnd type="stealth" w="med" len="med"/>
                  </a:ln>
                </p:spPr>
                <p:style>
                  <a:lnRef idx="1">
                    <a:schemeClr val="accent1"/>
                  </a:lnRef>
                  <a:fillRef idx="0">
                    <a:schemeClr val="accent1"/>
                  </a:fillRef>
                  <a:effectRef idx="0">
                    <a:schemeClr val="accent1"/>
                  </a:effectRef>
                  <a:fontRef idx="minor">
                    <a:schemeClr val="tx1"/>
                  </a:fontRef>
                </p:style>
              </p:cxnSp>
            </p:grpSp>
          </p:grpSp>
          <p:sp>
            <p:nvSpPr>
              <p:cNvPr id="41" name="TextBox 40"/>
              <p:cNvSpPr txBox="1"/>
              <p:nvPr/>
            </p:nvSpPr>
            <p:spPr>
              <a:xfrm rot="180000">
                <a:off x="-145986" y="3841715"/>
                <a:ext cx="1219200" cy="276999"/>
              </a:xfrm>
              <a:prstGeom prst="rect">
                <a:avLst/>
              </a:prstGeom>
              <a:noFill/>
            </p:spPr>
            <p:txBody>
              <a:bodyPr wrap="square" rtlCol="0">
                <a:spAutoFit/>
              </a:bodyPr>
              <a:lstStyle/>
              <a:p>
                <a:pPr algn="ctr"/>
                <a:r>
                  <a:rPr lang="en-US" sz="1200" b="1" dirty="0">
                    <a:solidFill>
                      <a:srgbClr val="FFFF00"/>
                    </a:solidFill>
                  </a:rPr>
                  <a:t>Lakes 91%</a:t>
                </a:r>
              </a:p>
            </p:txBody>
          </p:sp>
          <p:sp>
            <p:nvSpPr>
              <p:cNvPr id="42" name="TextBox 41"/>
              <p:cNvSpPr txBox="1"/>
              <p:nvPr/>
            </p:nvSpPr>
            <p:spPr>
              <a:xfrm rot="180000">
                <a:off x="-132272" y="2801655"/>
                <a:ext cx="1219200" cy="276999"/>
              </a:xfrm>
              <a:prstGeom prst="rect">
                <a:avLst/>
              </a:prstGeom>
              <a:noFill/>
            </p:spPr>
            <p:txBody>
              <a:bodyPr wrap="square" rtlCol="0">
                <a:spAutoFit/>
              </a:bodyPr>
              <a:lstStyle/>
              <a:p>
                <a:pPr algn="ctr"/>
                <a:r>
                  <a:rPr lang="en-US" sz="1200" b="1" dirty="0"/>
                  <a:t>Soil 16.5%</a:t>
                </a:r>
              </a:p>
            </p:txBody>
          </p:sp>
          <p:sp>
            <p:nvSpPr>
              <p:cNvPr id="43" name="TextBox 42"/>
              <p:cNvSpPr txBox="1"/>
              <p:nvPr/>
            </p:nvSpPr>
            <p:spPr>
              <a:xfrm rot="180000">
                <a:off x="-103124" y="2336809"/>
                <a:ext cx="1219200" cy="461665"/>
              </a:xfrm>
              <a:prstGeom prst="rect">
                <a:avLst/>
              </a:prstGeom>
              <a:noFill/>
            </p:spPr>
            <p:txBody>
              <a:bodyPr wrap="square" rtlCol="0">
                <a:spAutoFit/>
              </a:bodyPr>
              <a:lstStyle/>
              <a:p>
                <a:pPr algn="ctr"/>
                <a:r>
                  <a:rPr lang="en-US" sz="1200" b="1" dirty="0"/>
                  <a:t>Atmosphere 12.9%</a:t>
                </a:r>
              </a:p>
            </p:txBody>
          </p:sp>
          <p:sp>
            <p:nvSpPr>
              <p:cNvPr id="44" name="TextBox 43"/>
              <p:cNvSpPr txBox="1"/>
              <p:nvPr/>
            </p:nvSpPr>
            <p:spPr>
              <a:xfrm rot="180000">
                <a:off x="-103125" y="2087177"/>
                <a:ext cx="1219200" cy="276999"/>
              </a:xfrm>
              <a:prstGeom prst="rect">
                <a:avLst/>
              </a:prstGeom>
              <a:noFill/>
            </p:spPr>
            <p:txBody>
              <a:bodyPr wrap="square" rtlCol="0">
                <a:spAutoFit/>
              </a:bodyPr>
              <a:lstStyle/>
              <a:p>
                <a:pPr algn="ctr"/>
                <a:r>
                  <a:rPr lang="en-US" sz="1200" b="1" dirty="0"/>
                  <a:t>Swamps 11.5%</a:t>
                </a:r>
              </a:p>
            </p:txBody>
          </p:sp>
        </p:grpSp>
        <p:graphicFrame>
          <p:nvGraphicFramePr>
            <p:cNvPr id="46" name="Chart 45"/>
            <p:cNvGraphicFramePr>
              <a:graphicFrameLocks/>
            </p:cNvGraphicFramePr>
            <p:nvPr>
              <p:extLst>
                <p:ext uri="{D42A27DB-BD31-4B8C-83A1-F6EECF244321}">
                  <p14:modId xmlns:p14="http://schemas.microsoft.com/office/powerpoint/2010/main" val="2140295495"/>
                </p:ext>
              </p:extLst>
            </p:nvPr>
          </p:nvGraphicFramePr>
          <p:xfrm>
            <a:off x="1933074" y="2608529"/>
            <a:ext cx="4572000" cy="3124200"/>
          </p:xfrm>
          <a:graphic>
            <a:graphicData uri="http://schemas.openxmlformats.org/drawingml/2006/chart">
              <c:chart xmlns:c="http://schemas.openxmlformats.org/drawingml/2006/chart" xmlns:r="http://schemas.openxmlformats.org/officeDocument/2006/relationships" r:id="rId4"/>
            </a:graphicData>
          </a:graphic>
        </p:graphicFrame>
        <p:sp>
          <p:nvSpPr>
            <p:cNvPr id="7" name="Right Brace 6"/>
            <p:cNvSpPr/>
            <p:nvPr/>
          </p:nvSpPr>
          <p:spPr>
            <a:xfrm>
              <a:off x="1361886" y="2940154"/>
              <a:ext cx="543114" cy="2317646"/>
            </a:xfrm>
            <a:prstGeom prst="rightBrace">
              <a:avLst/>
            </a:prstGeom>
            <a:noFill/>
            <a:ln w="476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807067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695360"/>
            <a:ext cx="9180065"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200" y="9525"/>
            <a:ext cx="9067800" cy="646331"/>
          </a:xfrm>
          <a:prstGeom prst="rect">
            <a:avLst/>
          </a:prstGeom>
          <a:noFill/>
        </p:spPr>
        <p:txBody>
          <a:bodyPr wrap="square" lIns="91096" tIns="45550" rIns="91096" bIns="45550" rtlCol="0">
            <a:spAutoFit/>
          </a:bodyPr>
          <a:lstStyle/>
          <a:p>
            <a:r>
              <a:rPr lang="en-US" sz="3600" dirty="0">
                <a:solidFill>
                  <a:srgbClr val="002060"/>
                </a:solidFill>
              </a:rPr>
              <a:t>Global Hydrologic Fluxes – Water In Motion</a:t>
            </a:r>
          </a:p>
        </p:txBody>
      </p:sp>
      <p:sp>
        <p:nvSpPr>
          <p:cNvPr id="3" name="TextBox 2"/>
          <p:cNvSpPr txBox="1"/>
          <p:nvPr/>
        </p:nvSpPr>
        <p:spPr>
          <a:xfrm>
            <a:off x="4191000" y="6488668"/>
            <a:ext cx="2743200" cy="369332"/>
          </a:xfrm>
          <a:prstGeom prst="rect">
            <a:avLst/>
          </a:prstGeom>
          <a:noFill/>
        </p:spPr>
        <p:txBody>
          <a:bodyPr wrap="square" rtlCol="0">
            <a:spAutoFit/>
          </a:bodyPr>
          <a:lstStyle/>
          <a:p>
            <a:r>
              <a:rPr lang="en-US" i="1" dirty="0" smtClean="0">
                <a:solidFill>
                  <a:schemeClr val="accent3">
                    <a:lumMod val="75000"/>
                  </a:schemeClr>
                </a:solidFill>
              </a:rPr>
              <a:t>from</a:t>
            </a:r>
            <a:r>
              <a:rPr lang="en-US" dirty="0" smtClean="0">
                <a:solidFill>
                  <a:schemeClr val="accent3">
                    <a:lumMod val="75000"/>
                  </a:schemeClr>
                </a:solidFill>
              </a:rPr>
              <a:t> Oki and </a:t>
            </a:r>
            <a:r>
              <a:rPr lang="en-US" dirty="0" err="1" smtClean="0">
                <a:solidFill>
                  <a:schemeClr val="accent3">
                    <a:lumMod val="75000"/>
                  </a:schemeClr>
                </a:solidFill>
              </a:rPr>
              <a:t>Kanae</a:t>
            </a:r>
            <a:r>
              <a:rPr lang="en-US" dirty="0" smtClean="0">
                <a:solidFill>
                  <a:schemeClr val="accent3">
                    <a:lumMod val="75000"/>
                  </a:schemeClr>
                </a:solidFill>
              </a:rPr>
              <a:t> (2006)</a:t>
            </a:r>
            <a:endParaRPr lang="en-US" dirty="0">
              <a:solidFill>
                <a:schemeClr val="accent3">
                  <a:lumMod val="75000"/>
                </a:schemeClr>
              </a:solidFill>
            </a:endParaRPr>
          </a:p>
        </p:txBody>
      </p:sp>
    </p:spTree>
    <p:extLst>
      <p:ext uri="{BB962C8B-B14F-4D97-AF65-F5344CB8AC3E}">
        <p14:creationId xmlns:p14="http://schemas.microsoft.com/office/powerpoint/2010/main" val="32298241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920" y="5943509"/>
            <a:ext cx="1226880" cy="652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67019"/>
          <a:stretch/>
        </p:blipFill>
        <p:spPr bwMode="auto">
          <a:xfrm>
            <a:off x="357159" y="1144330"/>
            <a:ext cx="8421635" cy="45754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7" name="Text Box 5"/>
          <p:cNvSpPr txBox="1">
            <a:spLocks noChangeArrowheads="1"/>
          </p:cNvSpPr>
          <p:nvPr/>
        </p:nvSpPr>
        <p:spPr bwMode="auto">
          <a:xfrm>
            <a:off x="97920" y="6613179"/>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9pPr>
          </a:lstStyle>
          <a:p>
            <a:pPr defTabSz="413180" fontAlgn="base" hangingPunct="0">
              <a:lnSpc>
                <a:spcPct val="93000"/>
              </a:lnSpc>
              <a:spcBef>
                <a:spcPct val="0"/>
              </a:spcBef>
              <a:spcAft>
                <a:spcPct val="0"/>
              </a:spcAft>
              <a:buClr>
                <a:srgbClr val="000000"/>
              </a:buClr>
              <a:buSzPct val="45000"/>
            </a:pPr>
            <a:r>
              <a:rPr lang="en-GB" altLang="en-US" sz="900">
                <a:latin typeface="Arial" charset="0"/>
              </a:rPr>
              <a:t>Published by AAAS</a:t>
            </a:r>
          </a:p>
        </p:txBody>
      </p:sp>
      <p:sp>
        <p:nvSpPr>
          <p:cNvPr id="7" name="Text Box 1"/>
          <p:cNvSpPr txBox="1">
            <a:spLocks noChangeArrowheads="1"/>
          </p:cNvSpPr>
          <p:nvPr/>
        </p:nvSpPr>
        <p:spPr bwMode="auto">
          <a:xfrm>
            <a:off x="162720" y="381640"/>
            <a:ext cx="881856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ctr" defTabSz="413180" fontAlgn="base" hangingPunct="0">
              <a:lnSpc>
                <a:spcPct val="93000"/>
              </a:lnSpc>
              <a:spcBef>
                <a:spcPct val="0"/>
              </a:spcBef>
              <a:spcAft>
                <a:spcPct val="0"/>
              </a:spcAft>
              <a:buClr>
                <a:srgbClr val="000000"/>
              </a:buClr>
              <a:buSzPct val="45000"/>
            </a:pPr>
            <a:r>
              <a:rPr lang="en-GB" altLang="en-US" b="1" dirty="0" smtClean="0">
                <a:solidFill>
                  <a:srgbClr val="3333CC">
                    <a:lumMod val="50000"/>
                  </a:srgbClr>
                </a:solidFill>
                <a:latin typeface="Arial" charset="0"/>
              </a:rPr>
              <a:t>Global distribution of (A) mean annual runoff (mm/year). </a:t>
            </a:r>
          </a:p>
        </p:txBody>
      </p:sp>
      <p:sp>
        <p:nvSpPr>
          <p:cNvPr id="8" name="Text Box 4"/>
          <p:cNvSpPr txBox="1">
            <a:spLocks noChangeArrowheads="1"/>
          </p:cNvSpPr>
          <p:nvPr/>
        </p:nvSpPr>
        <p:spPr bwMode="auto">
          <a:xfrm>
            <a:off x="5162401" y="6230094"/>
            <a:ext cx="2450879" cy="309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pPr defTabSz="413180" fontAlgn="base" hangingPunct="0">
              <a:lnSpc>
                <a:spcPct val="93000"/>
              </a:lnSpc>
              <a:spcBef>
                <a:spcPct val="0"/>
              </a:spcBef>
              <a:spcAft>
                <a:spcPct val="0"/>
              </a:spcAft>
              <a:buClr>
                <a:srgbClr val="000000"/>
              </a:buClr>
              <a:buSzPct val="45000"/>
            </a:pPr>
            <a:r>
              <a:rPr lang="en-GB" altLang="en-US" sz="1500" b="1" i="1" dirty="0">
                <a:solidFill>
                  <a:srgbClr val="C00000"/>
                </a:solidFill>
                <a:latin typeface="Arial" charset="0"/>
              </a:rPr>
              <a:t>from</a:t>
            </a:r>
            <a:r>
              <a:rPr lang="en-GB" altLang="en-US" sz="1500" b="1" dirty="0">
                <a:solidFill>
                  <a:srgbClr val="C00000"/>
                </a:solidFill>
                <a:latin typeface="Arial" charset="0"/>
              </a:rPr>
              <a:t> Oki and </a:t>
            </a:r>
            <a:r>
              <a:rPr lang="en-GB" altLang="en-US" sz="1500" b="1" dirty="0" err="1">
                <a:solidFill>
                  <a:srgbClr val="C00000"/>
                </a:solidFill>
                <a:latin typeface="Arial" charset="0"/>
              </a:rPr>
              <a:t>Kanae</a:t>
            </a:r>
            <a:r>
              <a:rPr lang="en-GB" altLang="en-US" sz="1500" b="1" dirty="0">
                <a:solidFill>
                  <a:srgbClr val="C00000"/>
                </a:solidFill>
                <a:latin typeface="Arial" charset="0"/>
              </a:rPr>
              <a:t> (2006)</a:t>
            </a:r>
          </a:p>
        </p:txBody>
      </p:sp>
    </p:spTree>
    <p:extLst>
      <p:ext uri="{BB962C8B-B14F-4D97-AF65-F5344CB8AC3E}">
        <p14:creationId xmlns:p14="http://schemas.microsoft.com/office/powerpoint/2010/main" val="33061589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162720" y="381640"/>
            <a:ext cx="881856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ctr" defTabSz="413180" fontAlgn="base" hangingPunct="0">
              <a:lnSpc>
                <a:spcPct val="93000"/>
              </a:lnSpc>
              <a:spcBef>
                <a:spcPct val="0"/>
              </a:spcBef>
              <a:spcAft>
                <a:spcPct val="0"/>
              </a:spcAft>
              <a:buClr>
                <a:srgbClr val="000000"/>
              </a:buClr>
              <a:buSzPct val="45000"/>
            </a:pPr>
            <a:r>
              <a:rPr lang="en-GB" altLang="en-US" b="1" dirty="0" smtClean="0">
                <a:solidFill>
                  <a:srgbClr val="3333CC">
                    <a:lumMod val="50000"/>
                  </a:srgbClr>
                </a:solidFill>
                <a:latin typeface="Arial" charset="0"/>
              </a:rPr>
              <a:t>Global distribution of (B) mean annual discharge (million m3/year).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920" y="5943509"/>
            <a:ext cx="1226880" cy="652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32981" b="33510"/>
          <a:stretch/>
        </p:blipFill>
        <p:spPr bwMode="auto">
          <a:xfrm>
            <a:off x="349546" y="1078678"/>
            <a:ext cx="8438774" cy="465817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7" name="Text Box 5"/>
          <p:cNvSpPr txBox="1">
            <a:spLocks noChangeArrowheads="1"/>
          </p:cNvSpPr>
          <p:nvPr/>
        </p:nvSpPr>
        <p:spPr bwMode="auto">
          <a:xfrm>
            <a:off x="97920" y="6613179"/>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9pPr>
          </a:lstStyle>
          <a:p>
            <a:pPr defTabSz="413180" fontAlgn="base" hangingPunct="0">
              <a:lnSpc>
                <a:spcPct val="93000"/>
              </a:lnSpc>
              <a:spcBef>
                <a:spcPct val="0"/>
              </a:spcBef>
              <a:spcAft>
                <a:spcPct val="0"/>
              </a:spcAft>
              <a:buClr>
                <a:srgbClr val="000000"/>
              </a:buClr>
              <a:buSzPct val="45000"/>
            </a:pPr>
            <a:r>
              <a:rPr lang="en-GB" altLang="en-US" sz="900">
                <a:latin typeface="Arial" charset="0"/>
              </a:rPr>
              <a:t>Published by AAAS</a:t>
            </a:r>
          </a:p>
        </p:txBody>
      </p:sp>
      <p:sp>
        <p:nvSpPr>
          <p:cNvPr id="8" name="Text Box 4"/>
          <p:cNvSpPr txBox="1">
            <a:spLocks noChangeArrowheads="1"/>
          </p:cNvSpPr>
          <p:nvPr/>
        </p:nvSpPr>
        <p:spPr bwMode="auto">
          <a:xfrm>
            <a:off x="5162401" y="6230094"/>
            <a:ext cx="2450879" cy="309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pPr defTabSz="413180" fontAlgn="base" hangingPunct="0">
              <a:lnSpc>
                <a:spcPct val="93000"/>
              </a:lnSpc>
              <a:spcBef>
                <a:spcPct val="0"/>
              </a:spcBef>
              <a:spcAft>
                <a:spcPct val="0"/>
              </a:spcAft>
              <a:buClr>
                <a:srgbClr val="000000"/>
              </a:buClr>
              <a:buSzPct val="45000"/>
            </a:pPr>
            <a:r>
              <a:rPr lang="en-GB" altLang="en-US" sz="1500" b="1" i="1" dirty="0">
                <a:solidFill>
                  <a:srgbClr val="C00000"/>
                </a:solidFill>
                <a:latin typeface="Arial" charset="0"/>
              </a:rPr>
              <a:t>from</a:t>
            </a:r>
            <a:r>
              <a:rPr lang="en-GB" altLang="en-US" sz="1500" b="1" dirty="0">
                <a:solidFill>
                  <a:srgbClr val="C00000"/>
                </a:solidFill>
                <a:latin typeface="Arial" charset="0"/>
              </a:rPr>
              <a:t> Oki and </a:t>
            </a:r>
            <a:r>
              <a:rPr lang="en-GB" altLang="en-US" sz="1500" b="1" dirty="0" err="1">
                <a:solidFill>
                  <a:srgbClr val="C00000"/>
                </a:solidFill>
                <a:latin typeface="Arial" charset="0"/>
              </a:rPr>
              <a:t>Kanae</a:t>
            </a:r>
            <a:r>
              <a:rPr lang="en-GB" altLang="en-US" sz="1500" b="1" dirty="0">
                <a:solidFill>
                  <a:srgbClr val="C00000"/>
                </a:solidFill>
                <a:latin typeface="Arial" charset="0"/>
              </a:rPr>
              <a:t> (2006)</a:t>
            </a:r>
          </a:p>
        </p:txBody>
      </p:sp>
    </p:spTree>
    <p:extLst>
      <p:ext uri="{BB962C8B-B14F-4D97-AF65-F5344CB8AC3E}">
        <p14:creationId xmlns:p14="http://schemas.microsoft.com/office/powerpoint/2010/main" val="2819437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ctr" defTabSz="413180" fontAlgn="base" hangingPunct="0">
              <a:lnSpc>
                <a:spcPct val="93000"/>
              </a:lnSpc>
              <a:spcBef>
                <a:spcPct val="0"/>
              </a:spcBef>
              <a:spcAft>
                <a:spcPct val="0"/>
              </a:spcAft>
              <a:buClr>
                <a:srgbClr val="000000"/>
              </a:buClr>
              <a:buSzPct val="45000"/>
            </a:pPr>
            <a:r>
              <a:rPr lang="en-GB" altLang="en-US" b="1" dirty="0" smtClean="0">
                <a:solidFill>
                  <a:srgbClr val="3333CC">
                    <a:lumMod val="50000"/>
                  </a:srgbClr>
                </a:solidFill>
                <a:latin typeface="Arial" charset="0"/>
              </a:rPr>
              <a:t>Global distribution of the (C) water scarcity index </a:t>
            </a:r>
            <a:r>
              <a:rPr lang="en-GB" altLang="en-US" b="1" dirty="0" err="1" smtClean="0">
                <a:solidFill>
                  <a:srgbClr val="3333CC">
                    <a:lumMod val="50000"/>
                  </a:srgbClr>
                </a:solidFill>
                <a:latin typeface="Arial" charset="0"/>
              </a:rPr>
              <a:t>Rws</a:t>
            </a:r>
            <a:r>
              <a:rPr lang="en-GB" altLang="en-US" b="1" dirty="0" smtClean="0">
                <a:solidFill>
                  <a:srgbClr val="3333CC">
                    <a:lumMod val="50000"/>
                  </a:srgbClr>
                </a:solidFill>
                <a:latin typeface="Arial" charset="0"/>
              </a:rPr>
              <a:t> (3, 11).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920" y="5943509"/>
            <a:ext cx="1226880" cy="652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66225"/>
          <a:stretch/>
        </p:blipFill>
        <p:spPr bwMode="auto">
          <a:xfrm>
            <a:off x="355680" y="1006748"/>
            <a:ext cx="8462880" cy="470849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5162401" y="6230094"/>
            <a:ext cx="2450879" cy="309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pPr defTabSz="413180" fontAlgn="base" hangingPunct="0">
              <a:lnSpc>
                <a:spcPct val="93000"/>
              </a:lnSpc>
              <a:spcBef>
                <a:spcPct val="0"/>
              </a:spcBef>
              <a:spcAft>
                <a:spcPct val="0"/>
              </a:spcAft>
              <a:buClr>
                <a:srgbClr val="000000"/>
              </a:buClr>
              <a:buSzPct val="45000"/>
            </a:pPr>
            <a:r>
              <a:rPr lang="en-GB" altLang="en-US" sz="1500" b="1" i="1" dirty="0">
                <a:solidFill>
                  <a:srgbClr val="C00000"/>
                </a:solidFill>
                <a:latin typeface="Arial" charset="0"/>
              </a:rPr>
              <a:t>from</a:t>
            </a:r>
            <a:r>
              <a:rPr lang="en-GB" altLang="en-US" sz="1500" b="1" dirty="0">
                <a:solidFill>
                  <a:srgbClr val="C00000"/>
                </a:solidFill>
                <a:latin typeface="Arial" charset="0"/>
              </a:rPr>
              <a:t> Oki and </a:t>
            </a:r>
            <a:r>
              <a:rPr lang="en-GB" altLang="en-US" sz="1500" b="1" dirty="0" err="1">
                <a:solidFill>
                  <a:srgbClr val="C00000"/>
                </a:solidFill>
                <a:latin typeface="Arial" charset="0"/>
              </a:rPr>
              <a:t>Kanae</a:t>
            </a:r>
            <a:r>
              <a:rPr lang="en-GB" altLang="en-US" sz="1500" b="1" dirty="0">
                <a:solidFill>
                  <a:srgbClr val="C00000"/>
                </a:solidFill>
                <a:latin typeface="Arial" charset="0"/>
              </a:rPr>
              <a:t> (2006)</a:t>
            </a:r>
          </a:p>
        </p:txBody>
      </p:sp>
      <p:sp>
        <p:nvSpPr>
          <p:cNvPr id="3077" name="Text Box 5"/>
          <p:cNvSpPr txBox="1">
            <a:spLocks noChangeArrowheads="1"/>
          </p:cNvSpPr>
          <p:nvPr/>
        </p:nvSpPr>
        <p:spPr bwMode="auto">
          <a:xfrm>
            <a:off x="97920" y="6613179"/>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9pPr>
          </a:lstStyle>
          <a:p>
            <a:pPr defTabSz="413180" fontAlgn="base" hangingPunct="0">
              <a:lnSpc>
                <a:spcPct val="93000"/>
              </a:lnSpc>
              <a:spcBef>
                <a:spcPct val="0"/>
              </a:spcBef>
              <a:spcAft>
                <a:spcPct val="0"/>
              </a:spcAft>
              <a:buClr>
                <a:srgbClr val="000000"/>
              </a:buClr>
              <a:buSzPct val="45000"/>
            </a:pPr>
            <a:r>
              <a:rPr lang="en-GB" altLang="en-US" sz="900">
                <a:latin typeface="Arial" charset="0"/>
              </a:rPr>
              <a:t>Published by AAAS</a:t>
            </a:r>
          </a:p>
        </p:txBody>
      </p:sp>
    </p:spTree>
    <p:extLst>
      <p:ext uri="{BB962C8B-B14F-4D97-AF65-F5344CB8AC3E}">
        <p14:creationId xmlns:p14="http://schemas.microsoft.com/office/powerpoint/2010/main" val="1727082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pattFill prst="diagBrick">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TextBox 1"/>
          <p:cNvSpPr txBox="1"/>
          <p:nvPr/>
        </p:nvSpPr>
        <p:spPr>
          <a:xfrm>
            <a:off x="381001" y="304800"/>
            <a:ext cx="8305800" cy="2308324"/>
          </a:xfrm>
          <a:prstGeom prst="rect">
            <a:avLst/>
          </a:prstGeom>
          <a:noFill/>
        </p:spPr>
        <p:txBody>
          <a:bodyPr wrap="square" rtlCol="0">
            <a:spAutoFit/>
          </a:bodyPr>
          <a:lstStyle/>
          <a:p>
            <a:r>
              <a:rPr lang="en-US" sz="2400" b="1" dirty="0" smtClean="0">
                <a:solidFill>
                  <a:srgbClr val="002060"/>
                </a:solidFill>
              </a:rPr>
              <a:t>Even though the whole human enterprise – cities, industry, agriculture – is currently using only 12% of all the global freshwater flowing into and through the lakes, rivers and aquifers on a continual basis – shortages occur because of differences in availability in space and time.  </a:t>
            </a:r>
          </a:p>
          <a:p>
            <a:r>
              <a:rPr lang="en-US" sz="2400" b="1" i="1" dirty="0">
                <a:solidFill>
                  <a:srgbClr val="002060"/>
                </a:solidFill>
              </a:rPr>
              <a:t>	</a:t>
            </a:r>
            <a:r>
              <a:rPr lang="en-US" sz="2400" b="1" i="1" dirty="0" smtClean="0">
                <a:solidFill>
                  <a:srgbClr val="002060"/>
                </a:solidFill>
              </a:rPr>
              <a:t>				</a:t>
            </a:r>
            <a:endParaRPr lang="en-US" sz="2400" b="1" dirty="0">
              <a:solidFill>
                <a:srgbClr val="002060"/>
              </a:solidFill>
            </a:endParaRPr>
          </a:p>
        </p:txBody>
      </p:sp>
      <p:sp>
        <p:nvSpPr>
          <p:cNvPr id="3" name="TextBox 2"/>
          <p:cNvSpPr txBox="1"/>
          <p:nvPr/>
        </p:nvSpPr>
        <p:spPr>
          <a:xfrm>
            <a:off x="304801" y="2615148"/>
            <a:ext cx="8153399" cy="3785652"/>
          </a:xfrm>
          <a:prstGeom prst="rect">
            <a:avLst/>
          </a:prstGeom>
          <a:noFill/>
        </p:spPr>
        <p:txBody>
          <a:bodyPr wrap="square" rtlCol="0">
            <a:spAutoFit/>
          </a:bodyPr>
          <a:lstStyle/>
          <a:p>
            <a:r>
              <a:rPr lang="en-US" sz="3600" b="1" dirty="0" smtClean="0">
                <a:solidFill>
                  <a:schemeClr val="accent3">
                    <a:lumMod val="75000"/>
                  </a:schemeClr>
                </a:solidFill>
              </a:rPr>
              <a:t>Water scarcity is not global in its physical expression – it is highly localized.</a:t>
            </a:r>
          </a:p>
          <a:p>
            <a:endParaRPr lang="en-US" sz="2400" b="1" dirty="0">
              <a:solidFill>
                <a:srgbClr val="002060"/>
              </a:solidFill>
            </a:endParaRPr>
          </a:p>
          <a:p>
            <a:r>
              <a:rPr lang="en-US" sz="2400" b="1" u="sng" dirty="0" smtClean="0">
                <a:solidFill>
                  <a:srgbClr val="002060"/>
                </a:solidFill>
              </a:rPr>
              <a:t>There are two fundamental reasons for water shortages:</a:t>
            </a:r>
            <a:r>
              <a:rPr lang="en-US" sz="2400" b="1" dirty="0" smtClean="0">
                <a:solidFill>
                  <a:srgbClr val="002060"/>
                </a:solidFill>
              </a:rPr>
              <a:t> </a:t>
            </a:r>
          </a:p>
          <a:p>
            <a:r>
              <a:rPr lang="en-US" sz="2400" b="1" dirty="0" smtClean="0">
                <a:solidFill>
                  <a:srgbClr val="002060"/>
                </a:solidFill>
              </a:rPr>
              <a:t>1) overuse of available water </a:t>
            </a:r>
          </a:p>
          <a:p>
            <a:r>
              <a:rPr lang="en-US" sz="2400" b="1" dirty="0" smtClean="0">
                <a:solidFill>
                  <a:srgbClr val="002060"/>
                </a:solidFill>
              </a:rPr>
              <a:t>2) lack of adequate governance providing long-term, equitable access to water.</a:t>
            </a:r>
          </a:p>
          <a:p>
            <a:r>
              <a:rPr lang="en-US" sz="2400" b="1" dirty="0" smtClean="0">
                <a:solidFill>
                  <a:srgbClr val="002060"/>
                </a:solidFill>
              </a:rPr>
              <a:t>						</a:t>
            </a:r>
          </a:p>
          <a:p>
            <a:r>
              <a:rPr lang="en-US" sz="2400" b="1" dirty="0">
                <a:solidFill>
                  <a:srgbClr val="002060"/>
                </a:solidFill>
              </a:rPr>
              <a:t>	</a:t>
            </a:r>
            <a:r>
              <a:rPr lang="en-US" sz="2400" b="1" dirty="0" smtClean="0">
                <a:solidFill>
                  <a:srgbClr val="002060"/>
                </a:solidFill>
              </a:rPr>
              <a:t>				</a:t>
            </a:r>
            <a:r>
              <a:rPr lang="en-US" sz="2400" b="1" i="1" dirty="0" smtClean="0">
                <a:solidFill>
                  <a:srgbClr val="002060"/>
                </a:solidFill>
              </a:rPr>
              <a:t>from</a:t>
            </a:r>
            <a:r>
              <a:rPr lang="en-US" sz="2400" b="1" dirty="0" smtClean="0">
                <a:solidFill>
                  <a:srgbClr val="002060"/>
                </a:solidFill>
              </a:rPr>
              <a:t> </a:t>
            </a:r>
            <a:r>
              <a:rPr lang="en-US" sz="2400" b="1" dirty="0">
                <a:solidFill>
                  <a:srgbClr val="002060"/>
                </a:solidFill>
              </a:rPr>
              <a:t>Richter (2014</a:t>
            </a:r>
            <a:r>
              <a:rPr lang="en-US" sz="2400" b="1" dirty="0" smtClean="0">
                <a:solidFill>
                  <a:srgbClr val="002060"/>
                </a:solidFill>
              </a:rPr>
              <a:t>)</a:t>
            </a:r>
            <a:endParaRPr lang="en-US" sz="2400" b="1" dirty="0">
              <a:solidFill>
                <a:srgbClr val="002060"/>
              </a:solidFill>
            </a:endParaRPr>
          </a:p>
        </p:txBody>
      </p:sp>
    </p:spTree>
    <p:extLst>
      <p:ext uri="{BB962C8B-B14F-4D97-AF65-F5344CB8AC3E}">
        <p14:creationId xmlns:p14="http://schemas.microsoft.com/office/powerpoint/2010/main" val="81582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2"/>
            <a:ext cx="6376988" cy="676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510338" y="457204"/>
            <a:ext cx="2467640" cy="1569660"/>
          </a:xfrm>
          <a:prstGeom prst="rect">
            <a:avLst/>
          </a:prstGeom>
          <a:noFill/>
        </p:spPr>
        <p:txBody>
          <a:bodyPr wrap="square" lIns="91096" tIns="45550" rIns="91096" bIns="45550" rtlCol="0">
            <a:spAutoFit/>
          </a:bodyPr>
          <a:lstStyle/>
          <a:p>
            <a:r>
              <a:rPr lang="en-US" sz="3200" dirty="0">
                <a:solidFill>
                  <a:srgbClr val="002060"/>
                </a:solidFill>
                <a:latin typeface="Arial" panose="020B0604020202020204" pitchFamily="34" charset="0"/>
                <a:cs typeface="Arial" panose="020B0604020202020204" pitchFamily="34" charset="0"/>
              </a:rPr>
              <a:t>Global water use, by major sector</a:t>
            </a:r>
          </a:p>
        </p:txBody>
      </p:sp>
      <p:sp>
        <p:nvSpPr>
          <p:cNvPr id="5" name="TextBox 4"/>
          <p:cNvSpPr txBox="1"/>
          <p:nvPr/>
        </p:nvSpPr>
        <p:spPr>
          <a:xfrm rot="16200000">
            <a:off x="6839634" y="4782270"/>
            <a:ext cx="3505200" cy="646331"/>
          </a:xfrm>
          <a:prstGeom prst="rect">
            <a:avLst/>
          </a:prstGeom>
          <a:noFill/>
        </p:spPr>
        <p:txBody>
          <a:bodyPr wrap="square" lIns="91096" tIns="45550" rIns="91096" bIns="45550" rtlCol="0">
            <a:spAutoFit/>
          </a:bodyPr>
          <a:lstStyle/>
          <a:p>
            <a:r>
              <a:rPr lang="en-US" i="1" dirty="0" smtClean="0">
                <a:solidFill>
                  <a:srgbClr val="002060"/>
                </a:solidFill>
                <a:latin typeface="Arial" panose="020B0604020202020204" pitchFamily="34" charset="0"/>
                <a:cs typeface="Arial" panose="020B0604020202020204" pitchFamily="34" charset="0"/>
              </a:rPr>
              <a:t>from: </a:t>
            </a:r>
          </a:p>
          <a:p>
            <a:r>
              <a:rPr lang="en-US" dirty="0" smtClean="0">
                <a:solidFill>
                  <a:srgbClr val="002060"/>
                </a:solidFill>
                <a:latin typeface="Arial" panose="020B0604020202020204" pitchFamily="34" charset="0"/>
                <a:cs typeface="Arial" panose="020B0604020202020204" pitchFamily="34" charset="0"/>
              </a:rPr>
              <a:t>Hoekstra and </a:t>
            </a:r>
            <a:r>
              <a:rPr lang="en-US" dirty="0" err="1" smtClean="0">
                <a:solidFill>
                  <a:srgbClr val="002060"/>
                </a:solidFill>
                <a:latin typeface="Arial" panose="020B0604020202020204" pitchFamily="34" charset="0"/>
                <a:cs typeface="Arial" panose="020B0604020202020204" pitchFamily="34" charset="0"/>
              </a:rPr>
              <a:t>Mekonnen</a:t>
            </a:r>
            <a:r>
              <a:rPr lang="en-US" dirty="0" smtClean="0">
                <a:solidFill>
                  <a:srgbClr val="002060"/>
                </a:solidFill>
                <a:latin typeface="Arial" panose="020B0604020202020204" pitchFamily="34" charset="0"/>
                <a:cs typeface="Arial" panose="020B0604020202020204" pitchFamily="34" charset="0"/>
              </a:rPr>
              <a:t> (2012)</a:t>
            </a:r>
            <a:endParaRPr lang="en-US"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6015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304804" y="152400"/>
            <a:ext cx="8610600" cy="6248400"/>
            <a:chOff x="381000" y="-152399"/>
            <a:chExt cx="8610600" cy="6248400"/>
          </a:xfrm>
        </p:grpSpPr>
        <p:graphicFrame>
          <p:nvGraphicFramePr>
            <p:cNvPr id="5" name="Chart 4"/>
            <p:cNvGraphicFramePr>
              <a:graphicFrameLocks/>
            </p:cNvGraphicFramePr>
            <p:nvPr>
              <p:extLst>
                <p:ext uri="{D42A27DB-BD31-4B8C-83A1-F6EECF244321}">
                  <p14:modId xmlns:p14="http://schemas.microsoft.com/office/powerpoint/2010/main" val="322175007"/>
                </p:ext>
              </p:extLst>
            </p:nvPr>
          </p:nvGraphicFramePr>
          <p:xfrm>
            <a:off x="2362200" y="1981200"/>
            <a:ext cx="6049892" cy="41148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1608831267"/>
                </p:ext>
              </p:extLst>
            </p:nvPr>
          </p:nvGraphicFramePr>
          <p:xfrm>
            <a:off x="381000" y="228600"/>
            <a:ext cx="3957638" cy="2886076"/>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3657600" y="-152399"/>
              <a:ext cx="5334000" cy="1815882"/>
            </a:xfrm>
            <a:prstGeom prst="rect">
              <a:avLst/>
            </a:prstGeom>
            <a:noFill/>
          </p:spPr>
          <p:txBody>
            <a:bodyPr wrap="square" rtlCol="0">
              <a:spAutoFit/>
            </a:bodyPr>
            <a:lstStyle/>
            <a:p>
              <a:pPr algn="ctr"/>
              <a:r>
                <a:rPr lang="en-US" sz="2800" b="1" dirty="0">
                  <a:solidFill>
                    <a:srgbClr val="002060"/>
                  </a:solidFill>
                </a:rPr>
                <a:t>Global Water Footprint, </a:t>
              </a:r>
            </a:p>
            <a:p>
              <a:pPr algn="ctr"/>
              <a:r>
                <a:rPr lang="en-US" sz="2800" b="1" dirty="0">
                  <a:solidFill>
                    <a:srgbClr val="002060"/>
                  </a:solidFill>
                </a:rPr>
                <a:t>by </a:t>
              </a:r>
            </a:p>
            <a:p>
              <a:pPr algn="ctr"/>
              <a:r>
                <a:rPr lang="en-US" sz="2800" b="1" dirty="0">
                  <a:solidFill>
                    <a:srgbClr val="002060"/>
                  </a:solidFill>
                </a:rPr>
                <a:t>Types of Consumptive Use</a:t>
              </a:r>
            </a:p>
            <a:p>
              <a:pPr algn="ctr"/>
              <a:r>
                <a:rPr lang="en-US" sz="2800" b="1" dirty="0">
                  <a:solidFill>
                    <a:srgbClr val="002060"/>
                  </a:solidFill>
                </a:rPr>
                <a:t>(1998-2005)</a:t>
              </a:r>
            </a:p>
          </p:txBody>
        </p:sp>
        <p:cxnSp>
          <p:nvCxnSpPr>
            <p:cNvPr id="9" name="Straight Connector 8"/>
            <p:cNvCxnSpPr/>
            <p:nvPr/>
          </p:nvCxnSpPr>
          <p:spPr>
            <a:xfrm flipH="1" flipV="1">
              <a:off x="3048000" y="990600"/>
              <a:ext cx="2133600" cy="11430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2014533" y="2714622"/>
              <a:ext cx="1566867" cy="7620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5194608" y="6248400"/>
            <a:ext cx="3720827" cy="369332"/>
          </a:xfrm>
          <a:prstGeom prst="rect">
            <a:avLst/>
          </a:prstGeom>
          <a:noFill/>
        </p:spPr>
        <p:txBody>
          <a:bodyPr wrap="none" lIns="91096" tIns="45550" rIns="91096" bIns="45550" rtlCol="0">
            <a:spAutoFit/>
          </a:bodyPr>
          <a:lstStyle/>
          <a:p>
            <a:r>
              <a:rPr lang="en-US" i="1" dirty="0" smtClean="0"/>
              <a:t>from</a:t>
            </a:r>
            <a:r>
              <a:rPr lang="en-US" dirty="0" smtClean="0"/>
              <a:t>: </a:t>
            </a:r>
            <a:r>
              <a:rPr lang="en-US" dirty="0" err="1" smtClean="0"/>
              <a:t>Mekonnen</a:t>
            </a:r>
            <a:r>
              <a:rPr lang="en-US" dirty="0" smtClean="0"/>
              <a:t> and Hoekstra (2011)</a:t>
            </a:r>
            <a:endParaRPr lang="en-US" dirty="0"/>
          </a:p>
        </p:txBody>
      </p:sp>
      <p:pic>
        <p:nvPicPr>
          <p:cNvPr id="33794" name="Picture 2" descr="http://upload.wikimedia.org/wikipedia/commons/7/77/Colorado_River_between_Marble_Canyon_%283454070983%2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85" y="4953000"/>
            <a:ext cx="2860260"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86600" y="4572000"/>
            <a:ext cx="1242648" cy="738664"/>
          </a:xfrm>
          <a:prstGeom prst="rect">
            <a:avLst/>
          </a:prstGeom>
          <a:noFill/>
        </p:spPr>
        <p:txBody>
          <a:bodyPr wrap="none" lIns="91096" tIns="45550" rIns="91096" bIns="45550" rtlCol="0">
            <a:spAutoFit/>
          </a:bodyPr>
          <a:lstStyle/>
          <a:p>
            <a:pPr algn="ctr"/>
            <a:r>
              <a:rPr lang="en-US" sz="1400" b="1" dirty="0"/>
              <a:t>Internal water</a:t>
            </a:r>
          </a:p>
          <a:p>
            <a:pPr algn="ctr"/>
            <a:r>
              <a:rPr lang="en-US" sz="1400" b="1" dirty="0"/>
              <a:t>footprint</a:t>
            </a:r>
          </a:p>
          <a:p>
            <a:pPr algn="ctr"/>
            <a:r>
              <a:rPr lang="en-US" sz="1400" b="1" dirty="0"/>
              <a:t>78%</a:t>
            </a:r>
          </a:p>
        </p:txBody>
      </p:sp>
      <p:sp>
        <p:nvSpPr>
          <p:cNvPr id="3" name="Rectangle 2"/>
          <p:cNvSpPr/>
          <p:nvPr/>
        </p:nvSpPr>
        <p:spPr>
          <a:xfrm>
            <a:off x="110428" y="4614446"/>
            <a:ext cx="2632772" cy="338554"/>
          </a:xfrm>
          <a:prstGeom prst="rect">
            <a:avLst/>
          </a:prstGeom>
        </p:spPr>
        <p:txBody>
          <a:bodyPr wrap="none">
            <a:spAutoFit/>
          </a:bodyPr>
          <a:lstStyle/>
          <a:p>
            <a:r>
              <a:rPr lang="en-US" sz="1600" dirty="0"/>
              <a:t>9.1 trillion cubic </a:t>
            </a:r>
            <a:r>
              <a:rPr lang="en-US" sz="1600" dirty="0" smtClean="0"/>
              <a:t>meters/year </a:t>
            </a:r>
            <a:endParaRPr lang="en-US" sz="1600" dirty="0"/>
          </a:p>
        </p:txBody>
      </p:sp>
      <p:sp>
        <p:nvSpPr>
          <p:cNvPr id="4" name="TextBox 3"/>
          <p:cNvSpPr txBox="1"/>
          <p:nvPr/>
        </p:nvSpPr>
        <p:spPr>
          <a:xfrm>
            <a:off x="685800" y="6360330"/>
            <a:ext cx="1447800" cy="369332"/>
          </a:xfrm>
          <a:prstGeom prst="rect">
            <a:avLst/>
          </a:prstGeom>
          <a:noFill/>
        </p:spPr>
        <p:txBody>
          <a:bodyPr wrap="square" rtlCol="0">
            <a:spAutoFit/>
          </a:bodyPr>
          <a:lstStyle/>
          <a:p>
            <a:r>
              <a:rPr lang="en-US" baseline="-25000" dirty="0" smtClean="0">
                <a:solidFill>
                  <a:srgbClr val="FFFF00"/>
                </a:solidFill>
              </a:rPr>
              <a:t>͌</a:t>
            </a:r>
            <a:r>
              <a:rPr lang="en-US" dirty="0" smtClean="0">
                <a:solidFill>
                  <a:srgbClr val="FFFF00"/>
                </a:solidFill>
              </a:rPr>
              <a:t>500X Q </a:t>
            </a:r>
            <a:r>
              <a:rPr lang="en-US" baseline="-25000" dirty="0" smtClean="0">
                <a:solidFill>
                  <a:srgbClr val="FFFF00"/>
                </a:solidFill>
              </a:rPr>
              <a:t>X annual</a:t>
            </a:r>
            <a:endParaRPr lang="en-US" baseline="-25000" dirty="0">
              <a:solidFill>
                <a:srgbClr val="FFFF00"/>
              </a:solidFill>
            </a:endParaRPr>
          </a:p>
        </p:txBody>
      </p:sp>
    </p:spTree>
    <p:extLst>
      <p:ext uri="{BB962C8B-B14F-4D97-AF65-F5344CB8AC3E}">
        <p14:creationId xmlns:p14="http://schemas.microsoft.com/office/powerpoint/2010/main" val="15359630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unep.org/dewa/vitalwater/jpg/0211-withdrawcons-sector-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61154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11577" y="609600"/>
            <a:ext cx="1532457" cy="2677656"/>
          </a:xfrm>
          <a:prstGeom prst="rect">
            <a:avLst/>
          </a:prstGeom>
          <a:noFill/>
        </p:spPr>
        <p:txBody>
          <a:bodyPr wrap="square" lIns="91096" tIns="45550" rIns="91096" bIns="45550" rtlCol="0">
            <a:spAutoFit/>
          </a:bodyPr>
          <a:lstStyle/>
          <a:p>
            <a:r>
              <a:rPr lang="en-US" sz="2800" b="1" dirty="0">
                <a:solidFill>
                  <a:srgbClr val="002060"/>
                </a:solidFill>
                <a:latin typeface="Arial" panose="020B0604020202020204" pitchFamily="34" charset="0"/>
                <a:cs typeface="Arial" panose="020B0604020202020204" pitchFamily="34" charset="0"/>
              </a:rPr>
              <a:t>Trends in global water use by sector.</a:t>
            </a:r>
          </a:p>
        </p:txBody>
      </p:sp>
    </p:spTree>
    <p:extLst>
      <p:ext uri="{BB962C8B-B14F-4D97-AF65-F5344CB8AC3E}">
        <p14:creationId xmlns:p14="http://schemas.microsoft.com/office/powerpoint/2010/main" val="17330634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7000" contrast="-69000"/>
                    </a14:imgEffect>
                  </a14:imgLayer>
                </a14:imgProps>
              </a:ext>
              <a:ext uri="{28A0092B-C50C-407E-A947-70E740481C1C}">
                <a14:useLocalDpi xmlns:a14="http://schemas.microsoft.com/office/drawing/2010/main" val="0"/>
              </a:ext>
            </a:extLst>
          </a:blip>
          <a:srcRect/>
          <a:stretch>
            <a:fillRect/>
          </a:stretch>
        </p:blipFill>
        <p:spPr bwMode="auto">
          <a:xfrm>
            <a:off x="-85947" y="5"/>
            <a:ext cx="9382349" cy="6857999"/>
          </a:xfrm>
          <a:prstGeom prst="rect">
            <a:avLst/>
          </a:prstGeom>
          <a:gradFill>
            <a:gsLst>
              <a:gs pos="0">
                <a:schemeClr val="tx1">
                  <a:lumMod val="75000"/>
                  <a:lumOff val="25000"/>
                </a:schemeClr>
              </a:gs>
              <a:gs pos="50000">
                <a:schemeClr val="tx1">
                  <a:lumMod val="65000"/>
                  <a:lumOff val="35000"/>
                </a:schemeClr>
              </a:gs>
              <a:gs pos="100000">
                <a:schemeClr val="tx1"/>
              </a:gs>
            </a:gsLst>
            <a:lin ang="4200000" scaled="0"/>
          </a:gradFill>
          <a:ln w="19050">
            <a:solidFill>
              <a:schemeClr val="tx1">
                <a:lumMod val="95000"/>
                <a:lumOff val="5000"/>
              </a:schemeClr>
            </a:solidFill>
          </a:ln>
          <a:effectLst>
            <a:outerShdw blurRad="50800" dist="38100" dir="8100000" algn="tr" rotWithShape="0">
              <a:prstClr val="black">
                <a:alpha val="40000"/>
              </a:prstClr>
            </a:outerShdw>
          </a:effectLst>
          <a:extLst/>
        </p:spPr>
      </p:pic>
      <p:sp>
        <p:nvSpPr>
          <p:cNvPr id="4" name="Title 3"/>
          <p:cNvSpPr>
            <a:spLocks noGrp="1"/>
          </p:cNvSpPr>
          <p:nvPr>
            <p:ph type="title"/>
          </p:nvPr>
        </p:nvSpPr>
        <p:spPr>
          <a:xfrm>
            <a:off x="457200" y="-228600"/>
            <a:ext cx="8229600" cy="1143000"/>
          </a:xfrm>
        </p:spPr>
        <p:txBody>
          <a:bodyPr>
            <a:noAutofit/>
          </a:bodyPr>
          <a:lstStyle/>
          <a:p>
            <a:r>
              <a:rPr lang="en-US" sz="5400" dirty="0">
                <a:solidFill>
                  <a:srgbClr val="FFFF00"/>
                </a:solidFill>
              </a:rPr>
              <a:t>General Workshop Outline</a:t>
            </a:r>
          </a:p>
        </p:txBody>
      </p:sp>
      <p:grpSp>
        <p:nvGrpSpPr>
          <p:cNvPr id="6" name="Group 5"/>
          <p:cNvGrpSpPr/>
          <p:nvPr/>
        </p:nvGrpSpPr>
        <p:grpSpPr>
          <a:xfrm>
            <a:off x="41" y="685841"/>
            <a:ext cx="9037319" cy="45719"/>
            <a:chOff x="0" y="1021081"/>
            <a:chExt cx="9037319" cy="45719"/>
          </a:xfrm>
          <a:gradFill flip="none" rotWithShape="1">
            <a:gsLst>
              <a:gs pos="0">
                <a:schemeClr val="accent2">
                  <a:lumMod val="50000"/>
                </a:schemeClr>
              </a:gs>
              <a:gs pos="47000">
                <a:schemeClr val="accent2">
                  <a:lumMod val="75000"/>
                </a:schemeClr>
              </a:gs>
              <a:gs pos="87000">
                <a:schemeClr val="accent2">
                  <a:lumMod val="60000"/>
                  <a:lumOff val="40000"/>
                </a:schemeClr>
              </a:gs>
            </a:gsLst>
            <a:path path="circle">
              <a:fillToRect l="100000" t="100000"/>
            </a:path>
            <a:tileRect r="-100000" b="-100000"/>
          </a:gradFill>
        </p:grpSpPr>
        <p:cxnSp>
          <p:nvCxnSpPr>
            <p:cNvPr id="7" name="Straight Connector 6"/>
            <p:cNvCxnSpPr/>
            <p:nvPr/>
          </p:nvCxnSpPr>
          <p:spPr>
            <a:xfrm>
              <a:off x="0" y="1057835"/>
              <a:ext cx="8229600" cy="0"/>
            </a:xfrm>
            <a:prstGeom prst="line">
              <a:avLst/>
            </a:prstGeom>
            <a:grpFill/>
            <a:ln w="47625">
              <a:gradFill>
                <a:gsLst>
                  <a:gs pos="0">
                    <a:schemeClr val="accent2">
                      <a:lumMod val="50000"/>
                    </a:schemeClr>
                  </a:gs>
                  <a:gs pos="50000">
                    <a:srgbClr val="C00000"/>
                  </a:gs>
                  <a:gs pos="100000">
                    <a:schemeClr val="accent2">
                      <a:lumMod val="60000"/>
                      <a:lumOff val="40000"/>
                    </a:schemeClr>
                  </a:gs>
                </a:gsLst>
                <a:lin ang="4200000" scaled="0"/>
              </a:gradFill>
            </a:ln>
          </p:spPr>
          <p:style>
            <a:lnRef idx="1">
              <a:schemeClr val="accent1"/>
            </a:lnRef>
            <a:fillRef idx="0">
              <a:schemeClr val="accent1"/>
            </a:fillRef>
            <a:effectRef idx="0">
              <a:schemeClr val="accent1"/>
            </a:effectRef>
            <a:fontRef idx="minor">
              <a:schemeClr val="tx1"/>
            </a:fontRef>
          </p:style>
        </p:cxnSp>
        <p:grpSp>
          <p:nvGrpSpPr>
            <p:cNvPr id="8" name="Group 14"/>
            <p:cNvGrpSpPr/>
            <p:nvPr/>
          </p:nvGrpSpPr>
          <p:grpSpPr>
            <a:xfrm>
              <a:off x="8382000" y="1021081"/>
              <a:ext cx="655319" cy="45719"/>
              <a:chOff x="8382000" y="1021081"/>
              <a:chExt cx="655319" cy="45719"/>
            </a:xfrm>
            <a:grpFill/>
          </p:grpSpPr>
          <p:sp>
            <p:nvSpPr>
              <p:cNvPr id="9" name="Oval 8"/>
              <p:cNvSpPr/>
              <p:nvPr/>
            </p:nvSpPr>
            <p:spPr>
              <a:xfrm>
                <a:off x="8534400" y="1021081"/>
                <a:ext cx="45719" cy="45719"/>
              </a:xfrm>
              <a:prstGeom prst="ellipse">
                <a:avLst/>
              </a:prstGeom>
              <a:grpFill/>
              <a:ln>
                <a:gradFill>
                  <a:gsLst>
                    <a:gs pos="0">
                      <a:schemeClr val="accent2">
                        <a:lumMod val="50000"/>
                      </a:schemeClr>
                    </a:gs>
                    <a:gs pos="50000">
                      <a:srgbClr val="C00000"/>
                    </a:gs>
                    <a:gs pos="100000">
                      <a:schemeClr val="accent2">
                        <a:lumMod val="60000"/>
                        <a:lumOff val="40000"/>
                      </a:schemeClr>
                    </a:gs>
                  </a:gsLst>
                  <a:lin ang="4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8686800" y="1021081"/>
                <a:ext cx="45719" cy="45719"/>
              </a:xfrm>
              <a:prstGeom prst="ellipse">
                <a:avLst/>
              </a:prstGeom>
              <a:grpFill/>
              <a:ln>
                <a:gradFill>
                  <a:gsLst>
                    <a:gs pos="0">
                      <a:schemeClr val="accent2">
                        <a:lumMod val="50000"/>
                      </a:schemeClr>
                    </a:gs>
                    <a:gs pos="50000">
                      <a:srgbClr val="C00000"/>
                    </a:gs>
                    <a:gs pos="100000">
                      <a:schemeClr val="accent2">
                        <a:lumMod val="60000"/>
                        <a:lumOff val="40000"/>
                      </a:schemeClr>
                    </a:gs>
                  </a:gsLst>
                  <a:lin ang="4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8839200" y="1021081"/>
                <a:ext cx="45719" cy="45719"/>
              </a:xfrm>
              <a:prstGeom prst="ellipse">
                <a:avLst/>
              </a:prstGeom>
              <a:grpFill/>
              <a:ln>
                <a:gradFill>
                  <a:gsLst>
                    <a:gs pos="0">
                      <a:schemeClr val="accent2">
                        <a:lumMod val="50000"/>
                      </a:schemeClr>
                    </a:gs>
                    <a:gs pos="50000">
                      <a:srgbClr val="C00000"/>
                    </a:gs>
                    <a:gs pos="100000">
                      <a:schemeClr val="accent2">
                        <a:lumMod val="60000"/>
                        <a:lumOff val="40000"/>
                      </a:schemeClr>
                    </a:gs>
                  </a:gsLst>
                  <a:lin ang="4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p:nvSpPr>
            <p:spPr>
              <a:xfrm>
                <a:off x="8991600" y="1021081"/>
                <a:ext cx="45719" cy="45719"/>
              </a:xfrm>
              <a:prstGeom prst="ellipse">
                <a:avLst/>
              </a:prstGeom>
              <a:grpFill/>
              <a:ln>
                <a:gradFill>
                  <a:gsLst>
                    <a:gs pos="0">
                      <a:schemeClr val="accent2">
                        <a:lumMod val="50000"/>
                      </a:schemeClr>
                    </a:gs>
                    <a:gs pos="50000">
                      <a:srgbClr val="C00000"/>
                    </a:gs>
                    <a:gs pos="100000">
                      <a:schemeClr val="accent2">
                        <a:lumMod val="60000"/>
                        <a:lumOff val="40000"/>
                      </a:schemeClr>
                    </a:gs>
                  </a:gsLst>
                  <a:lin ang="4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p:nvSpPr>
            <p:spPr>
              <a:xfrm>
                <a:off x="8382000" y="1021081"/>
                <a:ext cx="45719" cy="45719"/>
              </a:xfrm>
              <a:prstGeom prst="ellipse">
                <a:avLst/>
              </a:prstGeom>
              <a:grpFill/>
              <a:ln>
                <a:gradFill>
                  <a:gsLst>
                    <a:gs pos="0">
                      <a:schemeClr val="accent2">
                        <a:lumMod val="50000"/>
                      </a:schemeClr>
                    </a:gs>
                    <a:gs pos="50000">
                      <a:srgbClr val="C00000"/>
                    </a:gs>
                    <a:gs pos="100000">
                      <a:schemeClr val="accent2">
                        <a:lumMod val="60000"/>
                        <a:lumOff val="40000"/>
                      </a:schemeClr>
                    </a:gs>
                  </a:gsLst>
                  <a:lin ang="4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nvGrpSpPr>
          <p:cNvPr id="2" name="Group 1"/>
          <p:cNvGrpSpPr/>
          <p:nvPr/>
        </p:nvGrpSpPr>
        <p:grpSpPr>
          <a:xfrm>
            <a:off x="1981962" y="704526"/>
            <a:ext cx="3809238" cy="5551494"/>
            <a:chOff x="1981962" y="704526"/>
            <a:chExt cx="3809238" cy="5551494"/>
          </a:xfrm>
        </p:grpSpPr>
        <p:grpSp>
          <p:nvGrpSpPr>
            <p:cNvPr id="30" name="Group 29"/>
            <p:cNvGrpSpPr/>
            <p:nvPr/>
          </p:nvGrpSpPr>
          <p:grpSpPr>
            <a:xfrm>
              <a:off x="1981962" y="990600"/>
              <a:ext cx="3809238" cy="5265420"/>
              <a:chOff x="381000" y="1062989"/>
              <a:chExt cx="3809238" cy="5265420"/>
            </a:xfrm>
          </p:grpSpPr>
          <p:sp>
            <p:nvSpPr>
              <p:cNvPr id="18" name="Oval 17"/>
              <p:cNvSpPr/>
              <p:nvPr/>
            </p:nvSpPr>
            <p:spPr>
              <a:xfrm>
                <a:off x="2668524" y="2969894"/>
                <a:ext cx="1447800" cy="1143000"/>
              </a:xfrm>
              <a:prstGeom prst="ellipse">
                <a:avLst/>
              </a:prstGeom>
              <a:gradFill>
                <a:gsLst>
                  <a:gs pos="0">
                    <a:schemeClr val="tx1">
                      <a:lumMod val="75000"/>
                      <a:lumOff val="25000"/>
                    </a:schemeClr>
                  </a:gs>
                  <a:gs pos="50000">
                    <a:schemeClr val="tx1">
                      <a:lumMod val="65000"/>
                      <a:lumOff val="35000"/>
                    </a:schemeClr>
                  </a:gs>
                  <a:gs pos="100000">
                    <a:schemeClr val="tx1"/>
                  </a:gs>
                </a:gsLst>
                <a:lin ang="4200000" scaled="0"/>
              </a:gradFill>
              <a:ln w="19050">
                <a:solidFill>
                  <a:schemeClr val="tx1">
                    <a:lumMod val="95000"/>
                    <a:lumOff val="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lumMod val="95000"/>
                        <a:lumOff val="5000"/>
                      </a:schemeClr>
                    </a:solidFill>
                  </a:rPr>
                  <a:t>Systems</a:t>
                </a:r>
                <a:endParaRPr lang="en-US" dirty="0">
                  <a:solidFill>
                    <a:schemeClr val="tx1">
                      <a:lumMod val="95000"/>
                      <a:lumOff val="5000"/>
                    </a:schemeClr>
                  </a:solidFill>
                </a:endParaRPr>
              </a:p>
            </p:txBody>
          </p:sp>
          <p:sp>
            <p:nvSpPr>
              <p:cNvPr id="36" name="Oval 35"/>
              <p:cNvSpPr/>
              <p:nvPr/>
            </p:nvSpPr>
            <p:spPr>
              <a:xfrm>
                <a:off x="381000" y="2969894"/>
                <a:ext cx="1447800" cy="1143000"/>
              </a:xfrm>
              <a:prstGeom prst="ellipse">
                <a:avLst/>
              </a:prstGeom>
              <a:gradFill>
                <a:gsLst>
                  <a:gs pos="0">
                    <a:schemeClr val="tx2">
                      <a:lumMod val="50000"/>
                    </a:schemeClr>
                  </a:gs>
                  <a:gs pos="50000">
                    <a:schemeClr val="tx2">
                      <a:lumMod val="75000"/>
                    </a:schemeClr>
                  </a:gs>
                  <a:gs pos="100000">
                    <a:schemeClr val="tx2">
                      <a:lumMod val="40000"/>
                      <a:lumOff val="60000"/>
                    </a:schemeClr>
                  </a:gs>
                </a:gsLst>
                <a:lin ang="4200000" scaled="0"/>
              </a:gradFill>
              <a:ln w="19050">
                <a:solidFill>
                  <a:srgbClr val="FFFF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Goal</a:t>
                </a:r>
              </a:p>
            </p:txBody>
          </p:sp>
          <p:sp>
            <p:nvSpPr>
              <p:cNvPr id="40" name="Oval 39"/>
              <p:cNvSpPr/>
              <p:nvPr/>
            </p:nvSpPr>
            <p:spPr>
              <a:xfrm>
                <a:off x="2668524" y="1062989"/>
                <a:ext cx="1447800" cy="1143000"/>
              </a:xfrm>
              <a:prstGeom prst="ellipse">
                <a:avLst/>
              </a:prstGeom>
              <a:gradFill>
                <a:gsLst>
                  <a:gs pos="0">
                    <a:schemeClr val="tx1">
                      <a:lumMod val="75000"/>
                      <a:lumOff val="25000"/>
                    </a:schemeClr>
                  </a:gs>
                  <a:gs pos="50000">
                    <a:schemeClr val="tx1">
                      <a:lumMod val="65000"/>
                      <a:lumOff val="35000"/>
                    </a:schemeClr>
                  </a:gs>
                  <a:gs pos="100000">
                    <a:schemeClr val="tx1"/>
                  </a:gs>
                </a:gsLst>
                <a:lin ang="4200000" scaled="0"/>
              </a:gradFill>
              <a:ln w="19050">
                <a:solidFill>
                  <a:schemeClr val="tx1">
                    <a:lumMod val="95000"/>
                    <a:lumOff val="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95000"/>
                        <a:lumOff val="5000"/>
                      </a:schemeClr>
                    </a:solidFill>
                  </a:rPr>
                  <a:t>Context of Our Work</a:t>
                </a:r>
              </a:p>
            </p:txBody>
          </p:sp>
          <p:sp>
            <p:nvSpPr>
              <p:cNvPr id="45" name="Oval 44"/>
              <p:cNvSpPr/>
              <p:nvPr/>
            </p:nvSpPr>
            <p:spPr>
              <a:xfrm>
                <a:off x="2606040" y="5185409"/>
                <a:ext cx="1584198" cy="1143000"/>
              </a:xfrm>
              <a:prstGeom prst="ellipse">
                <a:avLst/>
              </a:prstGeom>
              <a:gradFill>
                <a:gsLst>
                  <a:gs pos="0">
                    <a:schemeClr val="tx1">
                      <a:lumMod val="75000"/>
                      <a:lumOff val="25000"/>
                    </a:schemeClr>
                  </a:gs>
                  <a:gs pos="50000">
                    <a:schemeClr val="tx1">
                      <a:lumMod val="65000"/>
                      <a:lumOff val="35000"/>
                    </a:schemeClr>
                  </a:gs>
                  <a:gs pos="100000">
                    <a:schemeClr val="tx1"/>
                  </a:gs>
                </a:gsLst>
                <a:lin ang="4200000" scaled="0"/>
              </a:gradFill>
              <a:ln w="19050">
                <a:solidFill>
                  <a:schemeClr val="tx1">
                    <a:lumMod val="95000"/>
                    <a:lumOff val="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95000"/>
                        <a:lumOff val="5000"/>
                      </a:schemeClr>
                    </a:solidFill>
                  </a:rPr>
                  <a:t>An Approach</a:t>
                </a:r>
              </a:p>
            </p:txBody>
          </p:sp>
        </p:grpSp>
        <p:cxnSp>
          <p:nvCxnSpPr>
            <p:cNvPr id="37" name="Straight Arrow Connector 36"/>
            <p:cNvCxnSpPr>
              <a:endCxn id="40" idx="3"/>
            </p:cNvCxnSpPr>
            <p:nvPr/>
          </p:nvCxnSpPr>
          <p:spPr>
            <a:xfrm flipV="1">
              <a:off x="3201162" y="1966212"/>
              <a:ext cx="1280349" cy="1081788"/>
            </a:xfrm>
            <a:prstGeom prst="straightConnector1">
              <a:avLst/>
            </a:prstGeom>
            <a:ln w="25400">
              <a:solidFill>
                <a:schemeClr val="tx1">
                  <a:lumMod val="75000"/>
                  <a:lumOff val="2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40" idx="4"/>
              <a:endCxn id="18" idx="0"/>
            </p:cNvCxnSpPr>
            <p:nvPr/>
          </p:nvCxnSpPr>
          <p:spPr>
            <a:xfrm>
              <a:off x="4993386" y="2133600"/>
              <a:ext cx="0" cy="763905"/>
            </a:xfrm>
            <a:prstGeom prst="straightConnector1">
              <a:avLst/>
            </a:prstGeom>
            <a:ln w="25400">
              <a:solidFill>
                <a:schemeClr val="tx1">
                  <a:lumMod val="75000"/>
                  <a:lumOff val="2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18" idx="4"/>
              <a:endCxn id="45" idx="0"/>
            </p:cNvCxnSpPr>
            <p:nvPr/>
          </p:nvCxnSpPr>
          <p:spPr>
            <a:xfrm>
              <a:off x="4993386" y="4040505"/>
              <a:ext cx="5715" cy="1072515"/>
            </a:xfrm>
            <a:prstGeom prst="straightConnector1">
              <a:avLst/>
            </a:prstGeom>
            <a:ln w="25400">
              <a:solidFill>
                <a:schemeClr val="tx1">
                  <a:lumMod val="75000"/>
                  <a:lumOff val="2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45" idx="2"/>
              <a:endCxn id="36" idx="4"/>
            </p:cNvCxnSpPr>
            <p:nvPr/>
          </p:nvCxnSpPr>
          <p:spPr>
            <a:xfrm flipH="1" flipV="1">
              <a:off x="2705862" y="4040505"/>
              <a:ext cx="1501140" cy="1644015"/>
            </a:xfrm>
            <a:prstGeom prst="straightConnector1">
              <a:avLst/>
            </a:prstGeom>
            <a:ln w="25400">
              <a:solidFill>
                <a:schemeClr val="tx1">
                  <a:lumMod val="75000"/>
                  <a:lumOff val="2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2552700" y="2372380"/>
              <a:ext cx="190500" cy="523220"/>
            </a:xfrm>
            <a:prstGeom prst="rect">
              <a:avLst/>
            </a:prstGeom>
            <a:noFill/>
          </p:spPr>
          <p:txBody>
            <a:bodyPr wrap="square" rtlCol="0">
              <a:spAutoFit/>
            </a:bodyPr>
            <a:lstStyle/>
            <a:p>
              <a:r>
                <a:rPr lang="en-US" sz="2800" b="1" dirty="0">
                  <a:solidFill>
                    <a:srgbClr val="FFFF00"/>
                  </a:solidFill>
                </a:rPr>
                <a:t>1</a:t>
              </a:r>
            </a:p>
          </p:txBody>
        </p:sp>
        <p:sp>
          <p:nvSpPr>
            <p:cNvPr id="54" name="TextBox 53"/>
            <p:cNvSpPr txBox="1"/>
            <p:nvPr/>
          </p:nvSpPr>
          <p:spPr>
            <a:xfrm>
              <a:off x="5448300" y="2601040"/>
              <a:ext cx="190500" cy="523220"/>
            </a:xfrm>
            <a:prstGeom prst="rect">
              <a:avLst/>
            </a:prstGeom>
            <a:noFill/>
          </p:spPr>
          <p:txBody>
            <a:bodyPr wrap="square" rtlCol="0">
              <a:spAutoFit/>
            </a:bodyPr>
            <a:lstStyle/>
            <a:p>
              <a:r>
                <a:rPr lang="en-US" sz="2800" b="1" dirty="0">
                  <a:solidFill>
                    <a:schemeClr val="tx1">
                      <a:lumMod val="75000"/>
                      <a:lumOff val="25000"/>
                    </a:schemeClr>
                  </a:solidFill>
                </a:rPr>
                <a:t>3</a:t>
              </a:r>
            </a:p>
          </p:txBody>
        </p:sp>
        <p:sp>
          <p:nvSpPr>
            <p:cNvPr id="55" name="TextBox 54"/>
            <p:cNvSpPr txBox="1"/>
            <p:nvPr/>
          </p:nvSpPr>
          <p:spPr>
            <a:xfrm>
              <a:off x="5465392" y="704526"/>
              <a:ext cx="190500" cy="523220"/>
            </a:xfrm>
            <a:prstGeom prst="rect">
              <a:avLst/>
            </a:prstGeom>
            <a:noFill/>
          </p:spPr>
          <p:txBody>
            <a:bodyPr wrap="square" rtlCol="0">
              <a:spAutoFit/>
            </a:bodyPr>
            <a:lstStyle>
              <a:defPPr>
                <a:defRPr lang="en-US"/>
              </a:defPPr>
              <a:lvl1pPr>
                <a:defRPr sz="2800" b="1">
                  <a:solidFill>
                    <a:schemeClr val="tx1">
                      <a:lumMod val="75000"/>
                      <a:lumOff val="25000"/>
                    </a:schemeClr>
                  </a:solidFill>
                </a:defRPr>
              </a:lvl1pPr>
            </a:lstStyle>
            <a:p>
              <a:r>
                <a:rPr lang="en-US" dirty="0"/>
                <a:t>2</a:t>
              </a:r>
            </a:p>
          </p:txBody>
        </p:sp>
        <p:sp>
          <p:nvSpPr>
            <p:cNvPr id="56" name="TextBox 55"/>
            <p:cNvSpPr txBox="1"/>
            <p:nvPr/>
          </p:nvSpPr>
          <p:spPr>
            <a:xfrm>
              <a:off x="2552700" y="4419600"/>
              <a:ext cx="190500" cy="523220"/>
            </a:xfrm>
            <a:prstGeom prst="rect">
              <a:avLst/>
            </a:prstGeom>
            <a:noFill/>
          </p:spPr>
          <p:txBody>
            <a:bodyPr wrap="square" rtlCol="0">
              <a:spAutoFit/>
            </a:bodyPr>
            <a:lstStyle/>
            <a:p>
              <a:r>
                <a:rPr lang="en-US" sz="2800" b="1" dirty="0">
                  <a:solidFill>
                    <a:schemeClr val="tx1">
                      <a:lumMod val="75000"/>
                      <a:lumOff val="25000"/>
                    </a:schemeClr>
                  </a:solidFill>
                </a:rPr>
                <a:t>5</a:t>
              </a:r>
            </a:p>
          </p:txBody>
        </p:sp>
        <p:sp>
          <p:nvSpPr>
            <p:cNvPr id="57" name="TextBox 56"/>
            <p:cNvSpPr txBox="1"/>
            <p:nvPr/>
          </p:nvSpPr>
          <p:spPr>
            <a:xfrm>
              <a:off x="5486400" y="4886980"/>
              <a:ext cx="190500" cy="523220"/>
            </a:xfrm>
            <a:prstGeom prst="rect">
              <a:avLst/>
            </a:prstGeom>
            <a:noFill/>
          </p:spPr>
          <p:txBody>
            <a:bodyPr wrap="square" rtlCol="0">
              <a:spAutoFit/>
            </a:bodyPr>
            <a:lstStyle/>
            <a:p>
              <a:r>
                <a:rPr lang="en-US" sz="2800" b="1" dirty="0">
                  <a:solidFill>
                    <a:schemeClr val="tx1">
                      <a:lumMod val="75000"/>
                      <a:lumOff val="25000"/>
                    </a:schemeClr>
                  </a:solidFill>
                </a:rPr>
                <a:t>4</a:t>
              </a:r>
            </a:p>
          </p:txBody>
        </p:sp>
      </p:grpSp>
    </p:spTree>
    <p:extLst>
      <p:ext uri="{BB962C8B-B14F-4D97-AF65-F5344CB8AC3E}">
        <p14:creationId xmlns:p14="http://schemas.microsoft.com/office/powerpoint/2010/main" val="9613513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487" b="20375"/>
          <a:stretch/>
        </p:blipFill>
        <p:spPr bwMode="auto">
          <a:xfrm>
            <a:off x="-152400" y="990600"/>
            <a:ext cx="653415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04800" y="6367046"/>
            <a:ext cx="8595872" cy="343620"/>
          </a:xfrm>
          <a:prstGeom prst="rect">
            <a:avLst/>
          </a:prstGeom>
          <a:noFill/>
        </p:spPr>
        <p:txBody>
          <a:bodyPr wrap="none" lIns="91096" tIns="45550" rIns="91096" bIns="45550" rtlCol="0">
            <a:spAutoFit/>
          </a:bodyPr>
          <a:lstStyle/>
          <a:p>
            <a:r>
              <a:rPr lang="en-US" sz="1600" b="1" i="1" dirty="0">
                <a:solidFill>
                  <a:srgbClr val="006600"/>
                </a:solidFill>
              </a:rPr>
              <a:t>Source</a:t>
            </a:r>
            <a:r>
              <a:rPr lang="en-US" sz="1600" dirty="0">
                <a:solidFill>
                  <a:srgbClr val="002060"/>
                </a:solidFill>
              </a:rPr>
              <a:t>: USDA, National Agricultural Statistics Service, 2007 Census of Agriculture, State Data, 2009.</a:t>
            </a:r>
          </a:p>
        </p:txBody>
      </p:sp>
      <p:sp>
        <p:nvSpPr>
          <p:cNvPr id="8" name="TextBox 7"/>
          <p:cNvSpPr txBox="1"/>
          <p:nvPr/>
        </p:nvSpPr>
        <p:spPr>
          <a:xfrm>
            <a:off x="152400" y="160533"/>
            <a:ext cx="7183248" cy="523220"/>
          </a:xfrm>
          <a:prstGeom prst="rect">
            <a:avLst/>
          </a:prstGeom>
          <a:noFill/>
        </p:spPr>
        <p:txBody>
          <a:bodyPr wrap="none" lIns="91096" tIns="45550" rIns="91096" bIns="45550" rtlCol="0">
            <a:spAutoFit/>
          </a:bodyPr>
          <a:lstStyle/>
          <a:p>
            <a:r>
              <a:rPr lang="en-US" sz="2800" b="1" dirty="0">
                <a:solidFill>
                  <a:srgbClr val="002060"/>
                </a:solidFill>
              </a:rPr>
              <a:t>State Shares of Total U.S. Irrigated Acres (2007)</a:t>
            </a:r>
          </a:p>
        </p:txBody>
      </p:sp>
      <p:sp>
        <p:nvSpPr>
          <p:cNvPr id="3" name="TextBox 2"/>
          <p:cNvSpPr txBox="1"/>
          <p:nvPr/>
        </p:nvSpPr>
        <p:spPr>
          <a:xfrm>
            <a:off x="6172201" y="1161395"/>
            <a:ext cx="2971800" cy="3539430"/>
          </a:xfrm>
          <a:prstGeom prst="rect">
            <a:avLst/>
          </a:prstGeom>
          <a:noFill/>
        </p:spPr>
        <p:txBody>
          <a:bodyPr wrap="square" lIns="91096" tIns="45550" rIns="91096" bIns="45550" rtlCol="0">
            <a:spAutoFit/>
          </a:bodyPr>
          <a:lstStyle/>
          <a:p>
            <a:r>
              <a:rPr lang="en-US" sz="2800" b="1" dirty="0">
                <a:solidFill>
                  <a:srgbClr val="1F497D">
                    <a:lumMod val="75000"/>
                  </a:srgbClr>
                </a:solidFill>
              </a:rPr>
              <a:t>Twelve Leading Irrigation States </a:t>
            </a:r>
            <a:r>
              <a:rPr lang="en-US" sz="2800" dirty="0">
                <a:solidFill>
                  <a:srgbClr val="1F497D">
                    <a:lumMod val="75000"/>
                  </a:srgbClr>
                </a:solidFill>
              </a:rPr>
              <a:t>(10 from the West, and Arkansas and Florida from the East), accounted for </a:t>
            </a:r>
            <a:r>
              <a:rPr lang="en-US" sz="2800" b="1" dirty="0">
                <a:solidFill>
                  <a:srgbClr val="1F497D">
                    <a:lumMod val="75000"/>
                  </a:srgbClr>
                </a:solidFill>
              </a:rPr>
              <a:t>77.3% of US Irrigated Acres</a:t>
            </a:r>
            <a:r>
              <a:rPr lang="en-US" sz="2800" dirty="0">
                <a:solidFill>
                  <a:srgbClr val="1F497D">
                    <a:lumMod val="75000"/>
                  </a:srgbClr>
                </a:solidFill>
              </a:rPr>
              <a:t>.</a:t>
            </a:r>
          </a:p>
        </p:txBody>
      </p:sp>
    </p:spTree>
    <p:extLst>
      <p:ext uri="{BB962C8B-B14F-4D97-AF65-F5344CB8AC3E}">
        <p14:creationId xmlns:p14="http://schemas.microsoft.com/office/powerpoint/2010/main" val="3457616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596"/>
            <a:ext cx="10744200" cy="7162800"/>
          </a:xfrm>
          <a:prstGeom prst="rect">
            <a:avLst/>
          </a:prstGeom>
        </p:spPr>
      </p:pic>
      <p:sp>
        <p:nvSpPr>
          <p:cNvPr id="6" name="Content Placeholder 4"/>
          <p:cNvSpPr txBox="1">
            <a:spLocks/>
          </p:cNvSpPr>
          <p:nvPr/>
        </p:nvSpPr>
        <p:spPr>
          <a:xfrm>
            <a:off x="457200" y="1524041"/>
            <a:ext cx="8229600" cy="5135563"/>
          </a:xfrm>
          <a:prstGeom prst="rect">
            <a:avLst/>
          </a:prstGeom>
        </p:spPr>
        <p:txBody>
          <a:bodyPr vert="horz" lIns="91037" tIns="45521" rIns="91037" bIns="45521"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dirty="0">
                <a:solidFill>
                  <a:schemeClr val="tx2">
                    <a:lumMod val="60000"/>
                    <a:lumOff val="40000"/>
                  </a:schemeClr>
                </a:solidFill>
                <a:latin typeface="Calibri"/>
              </a:rPr>
              <a:t>The World’s Fresh Water</a:t>
            </a:r>
          </a:p>
          <a:p>
            <a:r>
              <a:rPr lang="en-US" sz="4000" dirty="0">
                <a:solidFill>
                  <a:schemeClr val="bg1"/>
                </a:solidFill>
                <a:latin typeface="Calibri"/>
              </a:rPr>
              <a:t>Water and Ecosystems</a:t>
            </a:r>
          </a:p>
          <a:p>
            <a:r>
              <a:rPr lang="en-US" sz="4000" dirty="0">
                <a:solidFill>
                  <a:schemeClr val="tx2">
                    <a:lumMod val="60000"/>
                    <a:lumOff val="40000"/>
                  </a:schemeClr>
                </a:solidFill>
                <a:latin typeface="Calibri"/>
              </a:rPr>
              <a:t>Food</a:t>
            </a:r>
          </a:p>
          <a:p>
            <a:r>
              <a:rPr lang="en-US" sz="4000" dirty="0">
                <a:solidFill>
                  <a:schemeClr val="tx2">
                    <a:lumMod val="60000"/>
                    <a:lumOff val="40000"/>
                  </a:schemeClr>
                </a:solidFill>
                <a:latin typeface="Calibri"/>
              </a:rPr>
              <a:t>Energy</a:t>
            </a:r>
          </a:p>
          <a:p>
            <a:pPr lvl="2"/>
            <a:endParaRPr lang="en-US" sz="3200" dirty="0">
              <a:solidFill>
                <a:srgbClr val="1F497D">
                  <a:lumMod val="50000"/>
                </a:srgbClr>
              </a:solidFill>
              <a:latin typeface="Calibri"/>
            </a:endParaRPr>
          </a:p>
        </p:txBody>
      </p:sp>
      <p:sp>
        <p:nvSpPr>
          <p:cNvPr id="7" name="Title 3"/>
          <p:cNvSpPr txBox="1">
            <a:spLocks/>
          </p:cNvSpPr>
          <p:nvPr/>
        </p:nvSpPr>
        <p:spPr>
          <a:xfrm>
            <a:off x="304804" y="381000"/>
            <a:ext cx="8229600" cy="1143000"/>
          </a:xfrm>
          <a:prstGeom prst="rect">
            <a:avLst/>
          </a:prstGeom>
        </p:spPr>
        <p:txBody>
          <a:bodyPr vert="horz" lIns="91037" tIns="45521" rIns="91037" bIns="4552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10522">
              <a:defRPr/>
            </a:pPr>
            <a:r>
              <a:rPr lang="en-US" sz="6000" dirty="0">
                <a:solidFill>
                  <a:srgbClr val="FFFF00"/>
                </a:solidFill>
                <a:latin typeface="Calibri"/>
              </a:rPr>
              <a:t>The Need for Water</a:t>
            </a:r>
          </a:p>
        </p:txBody>
      </p:sp>
      <p:sp>
        <p:nvSpPr>
          <p:cNvPr id="8" name="TextBox 7"/>
          <p:cNvSpPr txBox="1"/>
          <p:nvPr/>
        </p:nvSpPr>
        <p:spPr>
          <a:xfrm>
            <a:off x="2667000" y="6019800"/>
            <a:ext cx="6046976" cy="369332"/>
          </a:xfrm>
          <a:prstGeom prst="rect">
            <a:avLst/>
          </a:prstGeom>
          <a:noFill/>
        </p:spPr>
        <p:txBody>
          <a:bodyPr wrap="none" lIns="91037" tIns="45521" rIns="91037" bIns="45521" rtlCol="0">
            <a:spAutoFit/>
          </a:bodyPr>
          <a:lstStyle/>
          <a:p>
            <a:r>
              <a:rPr lang="en-US" i="1" dirty="0" smtClean="0">
                <a:solidFill>
                  <a:srgbClr val="92D050"/>
                </a:solidFill>
              </a:rPr>
              <a:t>adopted from</a:t>
            </a:r>
            <a:r>
              <a:rPr lang="en-US" dirty="0" smtClean="0">
                <a:solidFill>
                  <a:srgbClr val="92D050"/>
                </a:solidFill>
              </a:rPr>
              <a:t> </a:t>
            </a:r>
            <a:r>
              <a:rPr lang="en-US" dirty="0" err="1" smtClean="0">
                <a:solidFill>
                  <a:srgbClr val="92D050"/>
                </a:solidFill>
              </a:rPr>
              <a:t>Gleick</a:t>
            </a:r>
            <a:r>
              <a:rPr lang="en-US" dirty="0" smtClean="0">
                <a:solidFill>
                  <a:srgbClr val="92D050"/>
                </a:solidFill>
              </a:rPr>
              <a:t> (1993), </a:t>
            </a:r>
            <a:r>
              <a:rPr lang="en-US" dirty="0" err="1" smtClean="0">
                <a:solidFill>
                  <a:srgbClr val="92D050"/>
                </a:solidFill>
              </a:rPr>
              <a:t>Falkenmark</a:t>
            </a:r>
            <a:r>
              <a:rPr lang="en-US" dirty="0" smtClean="0">
                <a:solidFill>
                  <a:srgbClr val="92D050"/>
                </a:solidFill>
              </a:rPr>
              <a:t> and </a:t>
            </a:r>
            <a:r>
              <a:rPr lang="en-US" dirty="0" err="1" smtClean="0">
                <a:solidFill>
                  <a:srgbClr val="92D050"/>
                </a:solidFill>
              </a:rPr>
              <a:t>Rockström</a:t>
            </a:r>
            <a:r>
              <a:rPr lang="en-US" dirty="0" smtClean="0">
                <a:solidFill>
                  <a:srgbClr val="92D050"/>
                </a:solidFill>
              </a:rPr>
              <a:t> (2004)</a:t>
            </a:r>
            <a:endParaRPr lang="en-US" dirty="0">
              <a:solidFill>
                <a:srgbClr val="92D050"/>
              </a:solidFill>
            </a:endParaRPr>
          </a:p>
        </p:txBody>
      </p:sp>
    </p:spTree>
    <p:extLst>
      <p:ext uri="{BB962C8B-B14F-4D97-AF65-F5344CB8AC3E}">
        <p14:creationId xmlns:p14="http://schemas.microsoft.com/office/powerpoint/2010/main" val="31195017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anoeing.jpg"/>
          <p:cNvPicPr>
            <a:picLocks noChangeAspect="1"/>
          </p:cNvPicPr>
          <p:nvPr/>
        </p:nvPicPr>
        <p:blipFill>
          <a:blip r:embed="rId3" cstate="print"/>
          <a:stretch>
            <a:fillRect/>
          </a:stretch>
        </p:blipFill>
        <p:spPr>
          <a:xfrm>
            <a:off x="35" y="3657600"/>
            <a:ext cx="1800225" cy="1352006"/>
          </a:xfrm>
          <a:prstGeom prst="rect">
            <a:avLst/>
          </a:prstGeom>
        </p:spPr>
      </p:pic>
      <p:pic>
        <p:nvPicPr>
          <p:cNvPr id="1029" name="Picture 5" descr="D:\Canon\ZoomBrowser EX\Image Library Two\Red Lake River\rosyfaceshinerredlakeriver3.JPG"/>
          <p:cNvPicPr>
            <a:picLocks noChangeAspect="1" noChangeArrowheads="1"/>
          </p:cNvPicPr>
          <p:nvPr/>
        </p:nvPicPr>
        <p:blipFill>
          <a:blip r:embed="rId4" cstate="print"/>
          <a:srcRect/>
          <a:stretch>
            <a:fillRect/>
          </a:stretch>
        </p:blipFill>
        <p:spPr bwMode="auto">
          <a:xfrm>
            <a:off x="4572000" y="1905035"/>
            <a:ext cx="2667000" cy="2000411"/>
          </a:xfrm>
          <a:prstGeom prst="rect">
            <a:avLst/>
          </a:prstGeom>
          <a:noFill/>
        </p:spPr>
      </p:pic>
      <p:pic>
        <p:nvPicPr>
          <p:cNvPr id="1027" name="Picture 3" descr="D:\Canon\ZoomBrowser EX\Image Library Two\Ford Dam\116-1651_IMG.JPG"/>
          <p:cNvPicPr>
            <a:picLocks noChangeAspect="1" noChangeArrowheads="1"/>
          </p:cNvPicPr>
          <p:nvPr/>
        </p:nvPicPr>
        <p:blipFill>
          <a:blip r:embed="rId5" cstate="print"/>
          <a:srcRect/>
          <a:stretch>
            <a:fillRect/>
          </a:stretch>
        </p:blipFill>
        <p:spPr bwMode="auto">
          <a:xfrm>
            <a:off x="7315200" y="4114800"/>
            <a:ext cx="1828800" cy="2743200"/>
          </a:xfrm>
          <a:prstGeom prst="rect">
            <a:avLst/>
          </a:prstGeom>
          <a:noFill/>
        </p:spPr>
      </p:pic>
      <p:pic>
        <p:nvPicPr>
          <p:cNvPr id="8" name="Picture 5" descr="C:\Documents and Settings\iachisho\Local Settings\Temporary Internet Files\Content.IE5\05MB4HIB\MPj04365310000[1].jpg"/>
          <p:cNvPicPr>
            <a:picLocks noChangeAspect="1" noChangeArrowheads="1"/>
          </p:cNvPicPr>
          <p:nvPr/>
        </p:nvPicPr>
        <p:blipFill>
          <a:blip r:embed="rId6" cstate="print"/>
          <a:srcRect/>
          <a:stretch>
            <a:fillRect/>
          </a:stretch>
        </p:blipFill>
        <p:spPr bwMode="auto">
          <a:xfrm>
            <a:off x="2895600" y="2"/>
            <a:ext cx="2895600" cy="1930400"/>
          </a:xfrm>
          <a:prstGeom prst="rect">
            <a:avLst/>
          </a:prstGeom>
          <a:noFill/>
          <a:ln w="9525">
            <a:noFill/>
            <a:miter lim="800000"/>
            <a:headEnd/>
            <a:tailEnd/>
          </a:ln>
        </p:spPr>
      </p:pic>
      <p:pic>
        <p:nvPicPr>
          <p:cNvPr id="9" name="Picture 8" descr="girl-drinking-water.jpg"/>
          <p:cNvPicPr>
            <a:picLocks noChangeAspect="1"/>
          </p:cNvPicPr>
          <p:nvPr/>
        </p:nvPicPr>
        <p:blipFill>
          <a:blip r:embed="rId7" cstate="print"/>
          <a:stretch>
            <a:fillRect/>
          </a:stretch>
        </p:blipFill>
        <p:spPr>
          <a:xfrm>
            <a:off x="0" y="0"/>
            <a:ext cx="2895600" cy="1921316"/>
          </a:xfrm>
          <a:prstGeom prst="rect">
            <a:avLst/>
          </a:prstGeom>
        </p:spPr>
      </p:pic>
      <p:pic>
        <p:nvPicPr>
          <p:cNvPr id="10" name="Picture 9" descr="crop irrigation.jpg"/>
          <p:cNvPicPr>
            <a:picLocks noChangeAspect="1"/>
          </p:cNvPicPr>
          <p:nvPr/>
        </p:nvPicPr>
        <p:blipFill>
          <a:blip r:embed="rId8" cstate="print"/>
          <a:srcRect b="9207"/>
          <a:stretch>
            <a:fillRect/>
          </a:stretch>
        </p:blipFill>
        <p:spPr>
          <a:xfrm>
            <a:off x="5791235" y="-31173"/>
            <a:ext cx="2909485" cy="1981200"/>
          </a:xfrm>
          <a:prstGeom prst="rect">
            <a:avLst/>
          </a:prstGeom>
        </p:spPr>
      </p:pic>
      <p:pic>
        <p:nvPicPr>
          <p:cNvPr id="1026" name="Picture 2" descr="D:\ My Files 2\ My Files 2\Powerpoint\Mussels\IMG_2581.JPG"/>
          <p:cNvPicPr>
            <a:picLocks noChangeAspect="1" noChangeArrowheads="1"/>
          </p:cNvPicPr>
          <p:nvPr/>
        </p:nvPicPr>
        <p:blipFill>
          <a:blip r:embed="rId9" cstate="print"/>
          <a:srcRect r="9004"/>
          <a:stretch>
            <a:fillRect/>
          </a:stretch>
        </p:blipFill>
        <p:spPr bwMode="auto">
          <a:xfrm>
            <a:off x="2895600" y="1905001"/>
            <a:ext cx="2743200" cy="2001793"/>
          </a:xfrm>
          <a:prstGeom prst="rect">
            <a:avLst/>
          </a:prstGeom>
          <a:noFill/>
        </p:spPr>
      </p:pic>
      <p:pic>
        <p:nvPicPr>
          <p:cNvPr id="12" name="Picture 11" descr="Mississippi_river_barges.jpg"/>
          <p:cNvPicPr>
            <a:picLocks noChangeAspect="1"/>
          </p:cNvPicPr>
          <p:nvPr/>
        </p:nvPicPr>
        <p:blipFill>
          <a:blip r:embed="rId10" cstate="print"/>
          <a:stretch>
            <a:fillRect/>
          </a:stretch>
        </p:blipFill>
        <p:spPr>
          <a:xfrm>
            <a:off x="2819400" y="4953002"/>
            <a:ext cx="3048000" cy="2030605"/>
          </a:xfrm>
          <a:prstGeom prst="rect">
            <a:avLst/>
          </a:prstGeom>
        </p:spPr>
      </p:pic>
      <p:pic>
        <p:nvPicPr>
          <p:cNvPr id="13" name="Picture 12" descr="swimming_in_the_white_river.jpg"/>
          <p:cNvPicPr>
            <a:picLocks noChangeAspect="1"/>
          </p:cNvPicPr>
          <p:nvPr/>
        </p:nvPicPr>
        <p:blipFill>
          <a:blip r:embed="rId11" cstate="print"/>
          <a:stretch>
            <a:fillRect/>
          </a:stretch>
        </p:blipFill>
        <p:spPr>
          <a:xfrm>
            <a:off x="5" y="4953000"/>
            <a:ext cx="2868705" cy="1905000"/>
          </a:xfrm>
          <a:prstGeom prst="rect">
            <a:avLst/>
          </a:prstGeom>
        </p:spPr>
      </p:pic>
      <p:pic>
        <p:nvPicPr>
          <p:cNvPr id="1030" name="Picture 6" descr="D:\Canon\ZoomBrowser EX\Image Library Two\Rio Ricos - IFC\114-1437_IMG.JPG"/>
          <p:cNvPicPr>
            <a:picLocks noChangeAspect="1" noChangeArrowheads="1"/>
          </p:cNvPicPr>
          <p:nvPr/>
        </p:nvPicPr>
        <p:blipFill>
          <a:blip r:embed="rId12" cstate="print"/>
          <a:srcRect/>
          <a:stretch>
            <a:fillRect/>
          </a:stretch>
        </p:blipFill>
        <p:spPr bwMode="auto">
          <a:xfrm>
            <a:off x="7874000" y="0"/>
            <a:ext cx="1270000" cy="1905000"/>
          </a:xfrm>
          <a:prstGeom prst="rect">
            <a:avLst/>
          </a:prstGeom>
          <a:noFill/>
        </p:spPr>
      </p:pic>
      <p:pic>
        <p:nvPicPr>
          <p:cNvPr id="22" name="Picture 21" descr="brandenburg_large.jpg"/>
          <p:cNvPicPr>
            <a:picLocks noChangeAspect="1"/>
          </p:cNvPicPr>
          <p:nvPr/>
        </p:nvPicPr>
        <p:blipFill>
          <a:blip r:embed="rId13" cstate="print"/>
          <a:srcRect t="6838"/>
          <a:stretch>
            <a:fillRect/>
          </a:stretch>
        </p:blipFill>
        <p:spPr>
          <a:xfrm>
            <a:off x="-218111" y="1828802"/>
            <a:ext cx="3113714" cy="2175607"/>
          </a:xfrm>
          <a:prstGeom prst="rect">
            <a:avLst/>
          </a:prstGeom>
        </p:spPr>
      </p:pic>
      <p:pic>
        <p:nvPicPr>
          <p:cNvPr id="1028" name="Picture 4" descr="D:\Canon\ZoomBrowser EX\Image Library Two\Yellowstone 2009\image224.jpg"/>
          <p:cNvPicPr>
            <a:picLocks noChangeAspect="1" noChangeArrowheads="1"/>
          </p:cNvPicPr>
          <p:nvPr/>
        </p:nvPicPr>
        <p:blipFill>
          <a:blip r:embed="rId14" cstate="print"/>
          <a:srcRect/>
          <a:stretch>
            <a:fillRect/>
          </a:stretch>
        </p:blipFill>
        <p:spPr bwMode="auto">
          <a:xfrm>
            <a:off x="2895600" y="3429000"/>
            <a:ext cx="2971800" cy="1981200"/>
          </a:xfrm>
          <a:prstGeom prst="rect">
            <a:avLst/>
          </a:prstGeom>
          <a:noFill/>
        </p:spPr>
      </p:pic>
      <p:pic>
        <p:nvPicPr>
          <p:cNvPr id="6" name="Picture 2" descr="C:\ My Files 2\Powerpoint\IFC - Book\Hal's Stuff\4Dosewallips12Jul02.jpg"/>
          <p:cNvPicPr>
            <a:picLocks noChangeAspect="1" noChangeArrowheads="1"/>
          </p:cNvPicPr>
          <p:nvPr/>
        </p:nvPicPr>
        <p:blipFill>
          <a:blip r:embed="rId15" cstate="print"/>
          <a:stretch>
            <a:fillRect/>
          </a:stretch>
        </p:blipFill>
        <p:spPr bwMode="auto">
          <a:xfrm>
            <a:off x="5029205" y="4953000"/>
            <a:ext cx="2641600" cy="1981200"/>
          </a:xfrm>
          <a:prstGeom prst="rect">
            <a:avLst/>
          </a:prstGeom>
          <a:noFill/>
          <a:ln>
            <a:noFill/>
          </a:ln>
        </p:spPr>
      </p:pic>
      <p:pic>
        <p:nvPicPr>
          <p:cNvPr id="21" name="Picture 20" descr="soil fertility.jpg"/>
          <p:cNvPicPr>
            <a:picLocks noChangeAspect="1"/>
          </p:cNvPicPr>
          <p:nvPr/>
        </p:nvPicPr>
        <p:blipFill>
          <a:blip r:embed="rId16" cstate="print"/>
          <a:stretch>
            <a:fillRect/>
          </a:stretch>
        </p:blipFill>
        <p:spPr>
          <a:xfrm>
            <a:off x="1752600" y="3886235"/>
            <a:ext cx="1661973" cy="1111939"/>
          </a:xfrm>
          <a:prstGeom prst="rect">
            <a:avLst/>
          </a:prstGeom>
        </p:spPr>
      </p:pic>
      <p:pic>
        <p:nvPicPr>
          <p:cNvPr id="24" name="Picture 23" descr="MN old growth.jpg"/>
          <p:cNvPicPr>
            <a:picLocks noChangeAspect="1"/>
          </p:cNvPicPr>
          <p:nvPr/>
        </p:nvPicPr>
        <p:blipFill>
          <a:blip r:embed="rId17" cstate="print"/>
          <a:srcRect b="3333"/>
          <a:stretch>
            <a:fillRect/>
          </a:stretch>
        </p:blipFill>
        <p:spPr>
          <a:xfrm>
            <a:off x="2251447" y="0"/>
            <a:ext cx="2044394" cy="2971800"/>
          </a:xfrm>
          <a:prstGeom prst="rect">
            <a:avLst/>
          </a:prstGeom>
        </p:spPr>
      </p:pic>
      <p:pic>
        <p:nvPicPr>
          <p:cNvPr id="11" name="Picture 10"/>
          <p:cNvPicPr>
            <a:picLocks noChangeAspect="1"/>
          </p:cNvPicPr>
          <p:nvPr/>
        </p:nvPicPr>
        <p:blipFill>
          <a:blip r:embed="rId18" cstate="print">
            <a:alphaModFix/>
            <a:lum/>
          </a:blip>
          <a:srcRect b="14065"/>
          <a:stretch>
            <a:fillRect/>
          </a:stretch>
        </p:blipFill>
        <p:spPr>
          <a:xfrm>
            <a:off x="6801120" y="1905001"/>
            <a:ext cx="2342880" cy="2209800"/>
          </a:xfrm>
          <a:prstGeom prst="rect">
            <a:avLst/>
          </a:prstGeom>
          <a:noFill/>
          <a:ln>
            <a:noFill/>
          </a:ln>
        </p:spPr>
      </p:pic>
      <p:pic>
        <p:nvPicPr>
          <p:cNvPr id="19" name="Picture 18" descr="MN lakefront property.jpg"/>
          <p:cNvPicPr>
            <a:picLocks noChangeAspect="1"/>
          </p:cNvPicPr>
          <p:nvPr/>
        </p:nvPicPr>
        <p:blipFill>
          <a:blip r:embed="rId19" cstate="print"/>
          <a:srcRect b="6615"/>
          <a:stretch>
            <a:fillRect/>
          </a:stretch>
        </p:blipFill>
        <p:spPr>
          <a:xfrm>
            <a:off x="5410200" y="3735845"/>
            <a:ext cx="1938749" cy="1217159"/>
          </a:xfrm>
          <a:prstGeom prst="rect">
            <a:avLst/>
          </a:prstGeom>
        </p:spPr>
      </p:pic>
      <p:pic>
        <p:nvPicPr>
          <p:cNvPr id="25" name="Picture 24" descr="vege13_small.jpg"/>
          <p:cNvPicPr>
            <a:picLocks noChangeAspect="1"/>
          </p:cNvPicPr>
          <p:nvPr/>
        </p:nvPicPr>
        <p:blipFill>
          <a:blip r:embed="rId20" cstate="print"/>
          <a:srcRect r="9223" b="19118"/>
          <a:stretch>
            <a:fillRect/>
          </a:stretch>
        </p:blipFill>
        <p:spPr>
          <a:xfrm>
            <a:off x="4183380" y="2971800"/>
            <a:ext cx="1684020" cy="990600"/>
          </a:xfrm>
          <a:prstGeom prst="rect">
            <a:avLst/>
          </a:prstGeom>
        </p:spPr>
      </p:pic>
      <p:pic>
        <p:nvPicPr>
          <p:cNvPr id="26" name="Picture 4" descr="piglets.jpg"/>
          <p:cNvPicPr>
            <a:picLocks noChangeAspect="1"/>
          </p:cNvPicPr>
          <p:nvPr/>
        </p:nvPicPr>
        <p:blipFill>
          <a:blip r:embed="rId21" cstate="print"/>
          <a:srcRect/>
          <a:stretch>
            <a:fillRect/>
          </a:stretch>
        </p:blipFill>
        <p:spPr bwMode="auto">
          <a:xfrm>
            <a:off x="5638800" y="1676434"/>
            <a:ext cx="1295400" cy="890059"/>
          </a:xfrm>
          <a:prstGeom prst="rect">
            <a:avLst/>
          </a:prstGeom>
          <a:noFill/>
          <a:ln w="9525">
            <a:noFill/>
            <a:miter lim="800000"/>
            <a:headEnd/>
            <a:tailEnd/>
          </a:ln>
        </p:spPr>
      </p:pic>
      <p:pic>
        <p:nvPicPr>
          <p:cNvPr id="27" name="Picture 3" descr="ND-Cattle-754937.jpg"/>
          <p:cNvPicPr>
            <a:picLocks noChangeAspect="1"/>
          </p:cNvPicPr>
          <p:nvPr/>
        </p:nvPicPr>
        <p:blipFill>
          <a:blip r:embed="rId22" cstate="print"/>
          <a:srcRect/>
          <a:stretch>
            <a:fillRect/>
          </a:stretch>
        </p:blipFill>
        <p:spPr bwMode="auto">
          <a:xfrm>
            <a:off x="7086605" y="-304800"/>
            <a:ext cx="1487674" cy="992188"/>
          </a:xfrm>
          <a:prstGeom prst="rect">
            <a:avLst/>
          </a:prstGeom>
          <a:noFill/>
          <a:ln w="9525">
            <a:noFill/>
            <a:miter lim="800000"/>
            <a:headEnd/>
            <a:tailEnd/>
          </a:ln>
        </p:spPr>
      </p:pic>
      <p:pic>
        <p:nvPicPr>
          <p:cNvPr id="28" name="Picture 27" descr="ice angler.jpg"/>
          <p:cNvPicPr>
            <a:picLocks noChangeAspect="1"/>
          </p:cNvPicPr>
          <p:nvPr/>
        </p:nvPicPr>
        <p:blipFill>
          <a:blip r:embed="rId23" cstate="print"/>
          <a:stretch>
            <a:fillRect/>
          </a:stretch>
        </p:blipFill>
        <p:spPr>
          <a:xfrm>
            <a:off x="6922770" y="5791202"/>
            <a:ext cx="1520190" cy="1066800"/>
          </a:xfrm>
          <a:prstGeom prst="rect">
            <a:avLst/>
          </a:prstGeom>
        </p:spPr>
      </p:pic>
      <p:pic>
        <p:nvPicPr>
          <p:cNvPr id="23" name="Picture 22" descr="109-0982_IMG.JPG"/>
          <p:cNvPicPr>
            <a:picLocks noChangeAspect="1"/>
          </p:cNvPicPr>
          <p:nvPr/>
        </p:nvPicPr>
        <p:blipFill>
          <a:blip r:embed="rId24" cstate="print"/>
          <a:srcRect l="30833" t="17500" r="32500" b="42500"/>
          <a:stretch>
            <a:fillRect/>
          </a:stretch>
        </p:blipFill>
        <p:spPr>
          <a:xfrm>
            <a:off x="2514635" y="4800600"/>
            <a:ext cx="1571625" cy="1143000"/>
          </a:xfrm>
          <a:prstGeom prst="rect">
            <a:avLst/>
          </a:prstGeom>
        </p:spPr>
      </p:pic>
    </p:spTree>
    <p:extLst>
      <p:ext uri="{BB962C8B-B14F-4D97-AF65-F5344CB8AC3E}">
        <p14:creationId xmlns:p14="http://schemas.microsoft.com/office/powerpoint/2010/main" val="387112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C:\ My Files 2\Powerpoint\hydrologic cycle.jpg"/>
          <p:cNvPicPr>
            <a:picLocks noChangeAspect="1" noChangeArrowheads="1"/>
          </p:cNvPicPr>
          <p:nvPr/>
        </p:nvPicPr>
        <p:blipFill>
          <a:blip r:embed="rId2" cstate="print"/>
          <a:srcRect b="9756"/>
          <a:stretch>
            <a:fillRect/>
          </a:stretch>
        </p:blipFill>
        <p:spPr bwMode="auto">
          <a:xfrm>
            <a:off x="0" y="-9484"/>
            <a:ext cx="7010400" cy="6867525"/>
          </a:xfrm>
          <a:prstGeom prst="rect">
            <a:avLst/>
          </a:prstGeom>
          <a:noFill/>
          <a:ln w="9525">
            <a:noFill/>
            <a:miter lim="800000"/>
            <a:headEnd/>
            <a:tailEnd/>
          </a:ln>
        </p:spPr>
      </p:pic>
      <p:sp>
        <p:nvSpPr>
          <p:cNvPr id="3075" name="Text Box 3"/>
          <p:cNvSpPr txBox="1">
            <a:spLocks noChangeArrowheads="1"/>
          </p:cNvSpPr>
          <p:nvPr/>
        </p:nvSpPr>
        <p:spPr bwMode="auto">
          <a:xfrm>
            <a:off x="6934241" y="152441"/>
            <a:ext cx="2149475" cy="2554545"/>
          </a:xfrm>
          <a:prstGeom prst="rect">
            <a:avLst/>
          </a:prstGeom>
          <a:noFill/>
          <a:ln w="9525">
            <a:noFill/>
            <a:miter lim="800000"/>
            <a:headEnd/>
            <a:tailEnd/>
          </a:ln>
        </p:spPr>
        <p:txBody>
          <a:bodyPr lIns="91037" tIns="45521" rIns="91037" bIns="45521">
            <a:spAutoFit/>
          </a:bodyPr>
          <a:lstStyle/>
          <a:p>
            <a:r>
              <a:rPr lang="en-US" sz="3200" dirty="0">
                <a:solidFill>
                  <a:schemeClr val="tx2">
                    <a:lumMod val="50000"/>
                  </a:schemeClr>
                </a:solidFill>
                <a:latin typeface="Arial" pitchFamily="34" charset="0"/>
              </a:rPr>
              <a:t>The Land</a:t>
            </a:r>
          </a:p>
          <a:p>
            <a:r>
              <a:rPr lang="en-US" sz="3200" dirty="0">
                <a:solidFill>
                  <a:schemeClr val="tx2">
                    <a:lumMod val="50000"/>
                  </a:schemeClr>
                </a:solidFill>
                <a:latin typeface="Arial" pitchFamily="34" charset="0"/>
              </a:rPr>
              <a:t>and Water</a:t>
            </a:r>
          </a:p>
          <a:p>
            <a:r>
              <a:rPr lang="en-US" sz="3200" dirty="0">
                <a:solidFill>
                  <a:schemeClr val="tx2">
                    <a:lumMod val="50000"/>
                  </a:schemeClr>
                </a:solidFill>
                <a:latin typeface="Arial" pitchFamily="34" charset="0"/>
              </a:rPr>
              <a:t>are </a:t>
            </a:r>
          </a:p>
          <a:p>
            <a:r>
              <a:rPr lang="en-US" sz="3200" dirty="0">
                <a:solidFill>
                  <a:schemeClr val="tx2">
                    <a:lumMod val="50000"/>
                  </a:schemeClr>
                </a:solidFill>
                <a:latin typeface="Arial" pitchFamily="34" charset="0"/>
              </a:rPr>
              <a:t>Intimately</a:t>
            </a:r>
          </a:p>
          <a:p>
            <a:r>
              <a:rPr lang="en-US" sz="3200" dirty="0">
                <a:solidFill>
                  <a:schemeClr val="tx2">
                    <a:lumMod val="50000"/>
                  </a:schemeClr>
                </a:solidFill>
                <a:latin typeface="Arial" pitchFamily="34" charset="0"/>
              </a:rPr>
              <a:t>Connected</a:t>
            </a:r>
          </a:p>
        </p:txBody>
      </p:sp>
    </p:spTree>
    <p:extLst>
      <p:ext uri="{BB962C8B-B14F-4D97-AF65-F5344CB8AC3E}">
        <p14:creationId xmlns:p14="http://schemas.microsoft.com/office/powerpoint/2010/main" val="38841790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 name="TextBox 701"/>
          <p:cNvSpPr txBox="1"/>
          <p:nvPr/>
        </p:nvSpPr>
        <p:spPr>
          <a:xfrm>
            <a:off x="685800" y="-76200"/>
            <a:ext cx="7737449" cy="769098"/>
          </a:xfrm>
          <a:prstGeom prst="rect">
            <a:avLst/>
          </a:prstGeom>
          <a:noFill/>
        </p:spPr>
        <p:txBody>
          <a:bodyPr wrap="none" lIns="91096" tIns="45550" rIns="91096" bIns="45550" rtlCol="0" anchor="ctr">
            <a:spAutoFit/>
          </a:bodyPr>
          <a:lstStyle/>
          <a:p>
            <a:pPr defTabSz="911089"/>
            <a:r>
              <a:rPr lang="en-US" sz="4400" b="1" dirty="0">
                <a:solidFill>
                  <a:schemeClr val="accent4">
                    <a:lumMod val="50000"/>
                  </a:schemeClr>
                </a:solidFill>
              </a:rPr>
              <a:t>ECOLOGY OF NATURAL SYSTEMS</a:t>
            </a:r>
          </a:p>
        </p:txBody>
      </p:sp>
      <p:grpSp>
        <p:nvGrpSpPr>
          <p:cNvPr id="2" name="Group 696"/>
          <p:cNvGrpSpPr/>
          <p:nvPr/>
        </p:nvGrpSpPr>
        <p:grpSpPr>
          <a:xfrm>
            <a:off x="228600" y="685804"/>
            <a:ext cx="8649586" cy="6096000"/>
            <a:chOff x="-39511" y="385703"/>
            <a:chExt cx="9183511" cy="6472297"/>
          </a:xfrm>
        </p:grpSpPr>
        <p:sp>
          <p:nvSpPr>
            <p:cNvPr id="66562" name="Line 2"/>
            <p:cNvSpPr>
              <a:spLocks noChangeShapeType="1"/>
            </p:cNvSpPr>
            <p:nvPr/>
          </p:nvSpPr>
          <p:spPr bwMode="auto">
            <a:xfrm flipV="1">
              <a:off x="2973388" y="2506663"/>
              <a:ext cx="3641725" cy="2351087"/>
            </a:xfrm>
            <a:prstGeom prst="line">
              <a:avLst/>
            </a:prstGeom>
            <a:noFill/>
            <a:ln w="38100">
              <a:solidFill>
                <a:schemeClr val="tx1"/>
              </a:solidFill>
              <a:round/>
              <a:headEnd type="stealth" w="lg" len="lg"/>
              <a:tailEnd type="stealth" w="lg" len="lg"/>
            </a:ln>
            <a:effectLst/>
          </p:spPr>
          <p:txBody>
            <a:bodyPr/>
            <a:lstStyle/>
            <a:p>
              <a:pPr defTabSz="911089"/>
              <a:endParaRPr lang="en-US">
                <a:solidFill>
                  <a:srgbClr val="1F497D">
                    <a:lumMod val="50000"/>
                  </a:srgbClr>
                </a:solidFill>
              </a:endParaRPr>
            </a:p>
          </p:txBody>
        </p:sp>
        <p:sp>
          <p:nvSpPr>
            <p:cNvPr id="66563" name="Line 3"/>
            <p:cNvSpPr>
              <a:spLocks noChangeShapeType="1"/>
            </p:cNvSpPr>
            <p:nvPr/>
          </p:nvSpPr>
          <p:spPr bwMode="auto">
            <a:xfrm>
              <a:off x="2855913" y="2695575"/>
              <a:ext cx="4162425" cy="2016125"/>
            </a:xfrm>
            <a:prstGeom prst="line">
              <a:avLst/>
            </a:prstGeom>
            <a:noFill/>
            <a:ln w="38100">
              <a:solidFill>
                <a:schemeClr val="tx1"/>
              </a:solidFill>
              <a:round/>
              <a:headEnd type="stealth" w="lg" len="lg"/>
              <a:tailEnd type="stealth" w="lg" len="lg"/>
            </a:ln>
            <a:effectLst/>
          </p:spPr>
          <p:txBody>
            <a:bodyPr/>
            <a:lstStyle/>
            <a:p>
              <a:pPr defTabSz="911089"/>
              <a:endParaRPr lang="en-US">
                <a:solidFill>
                  <a:srgbClr val="1F497D">
                    <a:lumMod val="50000"/>
                  </a:srgbClr>
                </a:solidFill>
              </a:endParaRPr>
            </a:p>
          </p:txBody>
        </p:sp>
        <p:grpSp>
          <p:nvGrpSpPr>
            <p:cNvPr id="3" name="Group 5"/>
            <p:cNvGrpSpPr>
              <a:grpSpLocks/>
            </p:cNvGrpSpPr>
            <p:nvPr/>
          </p:nvGrpSpPr>
          <p:grpSpPr bwMode="auto">
            <a:xfrm>
              <a:off x="0" y="874713"/>
              <a:ext cx="3470275" cy="1689100"/>
              <a:chOff x="0" y="632"/>
              <a:chExt cx="2186" cy="983"/>
            </a:xfrm>
          </p:grpSpPr>
          <p:sp>
            <p:nvSpPr>
              <p:cNvPr id="66566" name="Freeform 6" descr="D:\PPFILES\FORESTA.bmp"/>
              <p:cNvSpPr>
                <a:spLocks/>
              </p:cNvSpPr>
              <p:nvPr/>
            </p:nvSpPr>
            <p:spPr bwMode="auto">
              <a:xfrm>
                <a:off x="0" y="632"/>
                <a:ext cx="2186" cy="983"/>
              </a:xfrm>
              <a:custGeom>
                <a:avLst/>
                <a:gdLst/>
                <a:ahLst/>
                <a:cxnLst>
                  <a:cxn ang="0">
                    <a:pos x="44" y="3757"/>
                  </a:cxn>
                  <a:cxn ang="0">
                    <a:pos x="26" y="31"/>
                  </a:cxn>
                  <a:cxn ang="0">
                    <a:pos x="255" y="16"/>
                  </a:cxn>
                  <a:cxn ang="0">
                    <a:pos x="632" y="366"/>
                  </a:cxn>
                  <a:cxn ang="0">
                    <a:pos x="1143" y="40"/>
                  </a:cxn>
                  <a:cxn ang="0">
                    <a:pos x="1985" y="47"/>
                  </a:cxn>
                  <a:cxn ang="0">
                    <a:pos x="2070" y="71"/>
                  </a:cxn>
                  <a:cxn ang="0">
                    <a:pos x="2445" y="157"/>
                  </a:cxn>
                  <a:cxn ang="0">
                    <a:pos x="2585" y="196"/>
                  </a:cxn>
                  <a:cxn ang="0">
                    <a:pos x="2694" y="250"/>
                  </a:cxn>
                  <a:cxn ang="0">
                    <a:pos x="2709" y="273"/>
                  </a:cxn>
                  <a:cxn ang="0">
                    <a:pos x="2756" y="305"/>
                  </a:cxn>
                  <a:cxn ang="0">
                    <a:pos x="3107" y="258"/>
                  </a:cxn>
                  <a:cxn ang="0">
                    <a:pos x="3247" y="172"/>
                  </a:cxn>
                  <a:cxn ang="0">
                    <a:pos x="3372" y="141"/>
                  </a:cxn>
                  <a:cxn ang="0">
                    <a:pos x="3489" y="102"/>
                  </a:cxn>
                  <a:cxn ang="0">
                    <a:pos x="3613" y="71"/>
                  </a:cxn>
                  <a:cxn ang="0">
                    <a:pos x="3746" y="24"/>
                  </a:cxn>
                  <a:cxn ang="0">
                    <a:pos x="4104" y="71"/>
                  </a:cxn>
                  <a:cxn ang="0">
                    <a:pos x="4151" y="94"/>
                  </a:cxn>
                  <a:cxn ang="0">
                    <a:pos x="4190" y="125"/>
                  </a:cxn>
                  <a:cxn ang="0">
                    <a:pos x="4229" y="172"/>
                  </a:cxn>
                  <a:cxn ang="0">
                    <a:pos x="4299" y="258"/>
                  </a:cxn>
                  <a:cxn ang="0">
                    <a:pos x="4346" y="328"/>
                  </a:cxn>
                  <a:cxn ang="0">
                    <a:pos x="4385" y="383"/>
                  </a:cxn>
                  <a:cxn ang="0">
                    <a:pos x="4478" y="383"/>
                  </a:cxn>
                  <a:cxn ang="0">
                    <a:pos x="4626" y="375"/>
                  </a:cxn>
                  <a:cxn ang="0">
                    <a:pos x="4946" y="227"/>
                  </a:cxn>
                  <a:cxn ang="0">
                    <a:pos x="5000" y="203"/>
                  </a:cxn>
                  <a:cxn ang="0">
                    <a:pos x="5156" y="164"/>
                  </a:cxn>
                  <a:cxn ang="0">
                    <a:pos x="5258" y="110"/>
                  </a:cxn>
                  <a:cxn ang="0">
                    <a:pos x="5312" y="79"/>
                  </a:cxn>
                  <a:cxn ang="0">
                    <a:pos x="5375" y="63"/>
                  </a:cxn>
                  <a:cxn ang="0">
                    <a:pos x="5834" y="86"/>
                  </a:cxn>
                  <a:cxn ang="0">
                    <a:pos x="5842" y="3780"/>
                  </a:cxn>
                </a:cxnLst>
                <a:rect l="0" t="0" r="r" b="b"/>
                <a:pathLst>
                  <a:path w="5912" h="3780">
                    <a:moveTo>
                      <a:pt x="44" y="3757"/>
                    </a:moveTo>
                    <a:cubicBezTo>
                      <a:pt x="60" y="2525"/>
                      <a:pt x="0" y="1263"/>
                      <a:pt x="26" y="31"/>
                    </a:cubicBezTo>
                    <a:cubicBezTo>
                      <a:pt x="26" y="30"/>
                      <a:pt x="249" y="17"/>
                      <a:pt x="255" y="16"/>
                    </a:cubicBezTo>
                    <a:cubicBezTo>
                      <a:pt x="366" y="22"/>
                      <a:pt x="530" y="331"/>
                      <a:pt x="632" y="366"/>
                    </a:cubicBezTo>
                    <a:cubicBezTo>
                      <a:pt x="840" y="362"/>
                      <a:pt x="941" y="50"/>
                      <a:pt x="1143" y="40"/>
                    </a:cubicBezTo>
                    <a:cubicBezTo>
                      <a:pt x="1421" y="0"/>
                      <a:pt x="1706" y="19"/>
                      <a:pt x="1985" y="47"/>
                    </a:cubicBezTo>
                    <a:cubicBezTo>
                      <a:pt x="2044" y="67"/>
                      <a:pt x="2016" y="60"/>
                      <a:pt x="2070" y="71"/>
                    </a:cubicBezTo>
                    <a:cubicBezTo>
                      <a:pt x="2188" y="126"/>
                      <a:pt x="2316" y="148"/>
                      <a:pt x="2445" y="157"/>
                    </a:cubicBezTo>
                    <a:cubicBezTo>
                      <a:pt x="2493" y="166"/>
                      <a:pt x="2539" y="180"/>
                      <a:pt x="2585" y="196"/>
                    </a:cubicBezTo>
                    <a:cubicBezTo>
                      <a:pt x="2623" y="209"/>
                      <a:pt x="2656" y="237"/>
                      <a:pt x="2694" y="250"/>
                    </a:cubicBezTo>
                    <a:cubicBezTo>
                      <a:pt x="2699" y="258"/>
                      <a:pt x="2702" y="267"/>
                      <a:pt x="2709" y="273"/>
                    </a:cubicBezTo>
                    <a:cubicBezTo>
                      <a:pt x="2723" y="286"/>
                      <a:pt x="2756" y="305"/>
                      <a:pt x="2756" y="305"/>
                    </a:cubicBezTo>
                    <a:cubicBezTo>
                      <a:pt x="2873" y="294"/>
                      <a:pt x="2994" y="297"/>
                      <a:pt x="3107" y="258"/>
                    </a:cubicBezTo>
                    <a:cubicBezTo>
                      <a:pt x="3161" y="239"/>
                      <a:pt x="3196" y="198"/>
                      <a:pt x="3247" y="172"/>
                    </a:cubicBezTo>
                    <a:cubicBezTo>
                      <a:pt x="3284" y="153"/>
                      <a:pt x="3331" y="152"/>
                      <a:pt x="3372" y="141"/>
                    </a:cubicBezTo>
                    <a:cubicBezTo>
                      <a:pt x="3407" y="117"/>
                      <a:pt x="3449" y="116"/>
                      <a:pt x="3489" y="102"/>
                    </a:cubicBezTo>
                    <a:cubicBezTo>
                      <a:pt x="3530" y="88"/>
                      <a:pt x="3572" y="82"/>
                      <a:pt x="3613" y="71"/>
                    </a:cubicBezTo>
                    <a:cubicBezTo>
                      <a:pt x="3659" y="58"/>
                      <a:pt x="3701" y="40"/>
                      <a:pt x="3746" y="24"/>
                    </a:cubicBezTo>
                    <a:cubicBezTo>
                      <a:pt x="3864" y="33"/>
                      <a:pt x="3987" y="47"/>
                      <a:pt x="4104" y="71"/>
                    </a:cubicBezTo>
                    <a:cubicBezTo>
                      <a:pt x="4119" y="80"/>
                      <a:pt x="4138" y="83"/>
                      <a:pt x="4151" y="94"/>
                    </a:cubicBezTo>
                    <a:cubicBezTo>
                      <a:pt x="4198" y="133"/>
                      <a:pt x="4135" y="108"/>
                      <a:pt x="4190" y="125"/>
                    </a:cubicBezTo>
                    <a:cubicBezTo>
                      <a:pt x="4250" y="216"/>
                      <a:pt x="4156" y="77"/>
                      <a:pt x="4229" y="172"/>
                    </a:cubicBezTo>
                    <a:cubicBezTo>
                      <a:pt x="4257" y="208"/>
                      <a:pt x="4264" y="234"/>
                      <a:pt x="4299" y="258"/>
                    </a:cubicBezTo>
                    <a:cubicBezTo>
                      <a:pt x="4314" y="280"/>
                      <a:pt x="4333" y="304"/>
                      <a:pt x="4346" y="328"/>
                    </a:cubicBezTo>
                    <a:cubicBezTo>
                      <a:pt x="4364" y="362"/>
                      <a:pt x="4342" y="369"/>
                      <a:pt x="4385" y="383"/>
                    </a:cubicBezTo>
                    <a:cubicBezTo>
                      <a:pt x="4439" y="364"/>
                      <a:pt x="4374" y="383"/>
                      <a:pt x="4478" y="383"/>
                    </a:cubicBezTo>
                    <a:cubicBezTo>
                      <a:pt x="4527" y="383"/>
                      <a:pt x="4577" y="378"/>
                      <a:pt x="4626" y="375"/>
                    </a:cubicBezTo>
                    <a:cubicBezTo>
                      <a:pt x="4695" y="306"/>
                      <a:pt x="4849" y="250"/>
                      <a:pt x="4946" y="227"/>
                    </a:cubicBezTo>
                    <a:cubicBezTo>
                      <a:pt x="4987" y="217"/>
                      <a:pt x="4952" y="220"/>
                      <a:pt x="5000" y="203"/>
                    </a:cubicBezTo>
                    <a:cubicBezTo>
                      <a:pt x="5091" y="171"/>
                      <a:pt x="5082" y="175"/>
                      <a:pt x="5156" y="164"/>
                    </a:cubicBezTo>
                    <a:cubicBezTo>
                      <a:pt x="5190" y="139"/>
                      <a:pt x="5221" y="129"/>
                      <a:pt x="5258" y="110"/>
                    </a:cubicBezTo>
                    <a:cubicBezTo>
                      <a:pt x="5299" y="90"/>
                      <a:pt x="5262" y="95"/>
                      <a:pt x="5312" y="79"/>
                    </a:cubicBezTo>
                    <a:cubicBezTo>
                      <a:pt x="5333" y="72"/>
                      <a:pt x="5375" y="63"/>
                      <a:pt x="5375" y="63"/>
                    </a:cubicBezTo>
                    <a:cubicBezTo>
                      <a:pt x="5527" y="68"/>
                      <a:pt x="5683" y="86"/>
                      <a:pt x="5834" y="86"/>
                    </a:cubicBezTo>
                    <a:cubicBezTo>
                      <a:pt x="5912" y="705"/>
                      <a:pt x="5841" y="3164"/>
                      <a:pt x="5842" y="3780"/>
                    </a:cubicBezTo>
                  </a:path>
                </a:pathLst>
              </a:custGeom>
              <a:blipFill dpi="0" rotWithShape="0">
                <a:blip r:embed="rId2" cstate="print"/>
                <a:srcRect/>
                <a:stretch>
                  <a:fillRect/>
                </a:stretch>
              </a:blipFill>
              <a:ln w="9525">
                <a:solidFill>
                  <a:schemeClr val="tx1"/>
                </a:solidFill>
                <a:round/>
                <a:headEnd/>
                <a:tailEnd/>
              </a:ln>
              <a:effectLst/>
            </p:spPr>
            <p:txBody>
              <a:bodyPr wrap="none" anchor="ctr"/>
              <a:lstStyle/>
              <a:p>
                <a:pPr defTabSz="911089"/>
                <a:endParaRPr lang="en-US">
                  <a:solidFill>
                    <a:prstClr val="black"/>
                  </a:solidFill>
                </a:endParaRPr>
              </a:p>
            </p:txBody>
          </p:sp>
          <p:grpSp>
            <p:nvGrpSpPr>
              <p:cNvPr id="4" name="Group 7"/>
              <p:cNvGrpSpPr>
                <a:grpSpLocks/>
              </p:cNvGrpSpPr>
              <p:nvPr/>
            </p:nvGrpSpPr>
            <p:grpSpPr bwMode="auto">
              <a:xfrm>
                <a:off x="1526" y="857"/>
                <a:ext cx="89" cy="162"/>
                <a:chOff x="445" y="1374"/>
                <a:chExt cx="840" cy="1340"/>
              </a:xfrm>
            </p:grpSpPr>
            <p:sp>
              <p:nvSpPr>
                <p:cNvPr id="66568" name="Freeform 8"/>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569" name="Freeform 9"/>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5" name="Group 10"/>
              <p:cNvGrpSpPr>
                <a:grpSpLocks/>
              </p:cNvGrpSpPr>
              <p:nvPr/>
            </p:nvGrpSpPr>
            <p:grpSpPr bwMode="auto">
              <a:xfrm>
                <a:off x="1313" y="794"/>
                <a:ext cx="72" cy="95"/>
                <a:chOff x="445" y="1374"/>
                <a:chExt cx="840" cy="1340"/>
              </a:xfrm>
            </p:grpSpPr>
            <p:sp>
              <p:nvSpPr>
                <p:cNvPr id="66571" name="Freeform 11"/>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572" name="Freeform 12"/>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6" name="Group 13"/>
              <p:cNvGrpSpPr>
                <a:grpSpLocks/>
              </p:cNvGrpSpPr>
              <p:nvPr/>
            </p:nvGrpSpPr>
            <p:grpSpPr bwMode="auto">
              <a:xfrm>
                <a:off x="746" y="807"/>
                <a:ext cx="141" cy="300"/>
                <a:chOff x="445" y="1374"/>
                <a:chExt cx="840" cy="1340"/>
              </a:xfrm>
            </p:grpSpPr>
            <p:sp>
              <p:nvSpPr>
                <p:cNvPr id="66574" name="Freeform 14"/>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575" name="Freeform 15"/>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sp>
            <p:nvSpPr>
              <p:cNvPr id="66576" name="Freeform 16" descr="Cork"/>
              <p:cNvSpPr>
                <a:spLocks/>
              </p:cNvSpPr>
              <p:nvPr/>
            </p:nvSpPr>
            <p:spPr bwMode="auto">
              <a:xfrm>
                <a:off x="171" y="726"/>
                <a:ext cx="1361" cy="627"/>
              </a:xfrm>
              <a:custGeom>
                <a:avLst/>
                <a:gdLst/>
                <a:ahLst/>
                <a:cxnLst>
                  <a:cxn ang="0">
                    <a:pos x="1963" y="2375"/>
                  </a:cxn>
                  <a:cxn ang="0">
                    <a:pos x="2009" y="2086"/>
                  </a:cxn>
                  <a:cxn ang="0">
                    <a:pos x="2165" y="1845"/>
                  </a:cxn>
                  <a:cxn ang="0">
                    <a:pos x="1924" y="1689"/>
                  </a:cxn>
                  <a:cxn ang="0">
                    <a:pos x="1815" y="1525"/>
                  </a:cxn>
                  <a:cxn ang="0">
                    <a:pos x="280" y="653"/>
                  </a:cxn>
                  <a:cxn ang="0">
                    <a:pos x="215" y="321"/>
                  </a:cxn>
                  <a:cxn ang="0">
                    <a:pos x="248" y="119"/>
                  </a:cxn>
                  <a:cxn ang="0">
                    <a:pos x="309" y="129"/>
                  </a:cxn>
                  <a:cxn ang="0">
                    <a:pos x="303" y="333"/>
                  </a:cxn>
                  <a:cxn ang="0">
                    <a:pos x="401" y="680"/>
                  </a:cxn>
                  <a:cxn ang="0">
                    <a:pos x="1822" y="1198"/>
                  </a:cxn>
                  <a:cxn ang="0">
                    <a:pos x="1978" y="1128"/>
                  </a:cxn>
                  <a:cxn ang="0">
                    <a:pos x="2103" y="1066"/>
                  </a:cxn>
                  <a:cxn ang="0">
                    <a:pos x="2173" y="949"/>
                  </a:cxn>
                  <a:cxn ang="0">
                    <a:pos x="2313" y="847"/>
                  </a:cxn>
                  <a:cxn ang="0">
                    <a:pos x="2331" y="677"/>
                  </a:cxn>
                  <a:cxn ang="0">
                    <a:pos x="2181" y="621"/>
                  </a:cxn>
                  <a:cxn ang="0">
                    <a:pos x="2165" y="543"/>
                  </a:cxn>
                  <a:cxn ang="0">
                    <a:pos x="2352" y="481"/>
                  </a:cxn>
                  <a:cxn ang="0">
                    <a:pos x="2259" y="380"/>
                  </a:cxn>
                  <a:cxn ang="0">
                    <a:pos x="2337" y="271"/>
                  </a:cxn>
                  <a:cxn ang="0">
                    <a:pos x="2352" y="216"/>
                  </a:cxn>
                  <a:cxn ang="0">
                    <a:pos x="2391" y="317"/>
                  </a:cxn>
                  <a:cxn ang="0">
                    <a:pos x="2329" y="356"/>
                  </a:cxn>
                  <a:cxn ang="0">
                    <a:pos x="2430" y="466"/>
                  </a:cxn>
                  <a:cxn ang="0">
                    <a:pos x="2368" y="567"/>
                  </a:cxn>
                  <a:cxn ang="0">
                    <a:pos x="2405" y="614"/>
                  </a:cxn>
                  <a:cxn ang="0">
                    <a:pos x="2555" y="684"/>
                  </a:cxn>
                  <a:cxn ang="0">
                    <a:pos x="2539" y="855"/>
                  </a:cxn>
                  <a:cxn ang="0">
                    <a:pos x="2516" y="941"/>
                  </a:cxn>
                  <a:cxn ang="0">
                    <a:pos x="2669" y="906"/>
                  </a:cxn>
                  <a:cxn ang="0">
                    <a:pos x="2773" y="769"/>
                  </a:cxn>
                  <a:cxn ang="0">
                    <a:pos x="3046" y="738"/>
                  </a:cxn>
                  <a:cxn ang="0">
                    <a:pos x="3178" y="777"/>
                  </a:cxn>
                  <a:cxn ang="0">
                    <a:pos x="3200" y="603"/>
                  </a:cxn>
                  <a:cxn ang="0">
                    <a:pos x="3412" y="582"/>
                  </a:cxn>
                  <a:cxn ang="0">
                    <a:pos x="3358" y="427"/>
                  </a:cxn>
                  <a:cxn ang="0">
                    <a:pos x="3607" y="364"/>
                  </a:cxn>
                  <a:cxn ang="0">
                    <a:pos x="3638" y="380"/>
                  </a:cxn>
                  <a:cxn ang="0">
                    <a:pos x="3428" y="419"/>
                  </a:cxn>
                  <a:cxn ang="0">
                    <a:pos x="3443" y="504"/>
                  </a:cxn>
                  <a:cxn ang="0">
                    <a:pos x="3428" y="512"/>
                  </a:cxn>
                  <a:cxn ang="0">
                    <a:pos x="3506" y="543"/>
                  </a:cxn>
                  <a:cxn ang="0">
                    <a:pos x="3537" y="629"/>
                  </a:cxn>
                  <a:cxn ang="0">
                    <a:pos x="3373" y="676"/>
                  </a:cxn>
                  <a:cxn ang="0">
                    <a:pos x="3404" y="793"/>
                  </a:cxn>
                  <a:cxn ang="0">
                    <a:pos x="3023" y="840"/>
                  </a:cxn>
                  <a:cxn ang="0">
                    <a:pos x="2867" y="894"/>
                  </a:cxn>
                  <a:cxn ang="0">
                    <a:pos x="2648" y="1073"/>
                  </a:cxn>
                  <a:cxn ang="0">
                    <a:pos x="2422" y="1229"/>
                  </a:cxn>
                  <a:cxn ang="0">
                    <a:pos x="2321" y="1299"/>
                  </a:cxn>
                  <a:cxn ang="0">
                    <a:pos x="2329" y="1385"/>
                  </a:cxn>
                  <a:cxn ang="0">
                    <a:pos x="2477" y="1424"/>
                  </a:cxn>
                  <a:cxn ang="0">
                    <a:pos x="2765" y="1486"/>
                  </a:cxn>
                  <a:cxn ang="0">
                    <a:pos x="2921" y="1611"/>
                  </a:cxn>
                  <a:cxn ang="0">
                    <a:pos x="3116" y="1783"/>
                  </a:cxn>
                  <a:cxn ang="0">
                    <a:pos x="3178" y="1954"/>
                  </a:cxn>
                  <a:cxn ang="0">
                    <a:pos x="3303" y="2219"/>
                  </a:cxn>
                </a:cxnLst>
                <a:rect l="0" t="0" r="r" b="b"/>
                <a:pathLst>
                  <a:path w="3683" h="2413">
                    <a:moveTo>
                      <a:pt x="2025" y="2375"/>
                    </a:moveTo>
                    <a:cubicBezTo>
                      <a:pt x="2029" y="2375"/>
                      <a:pt x="1976" y="2413"/>
                      <a:pt x="1963" y="2375"/>
                    </a:cubicBezTo>
                    <a:cubicBezTo>
                      <a:pt x="1950" y="2337"/>
                      <a:pt x="1939" y="2197"/>
                      <a:pt x="1947" y="2149"/>
                    </a:cubicBezTo>
                    <a:cubicBezTo>
                      <a:pt x="1950" y="2124"/>
                      <a:pt x="1995" y="2104"/>
                      <a:pt x="2009" y="2086"/>
                    </a:cubicBezTo>
                    <a:cubicBezTo>
                      <a:pt x="2047" y="2038"/>
                      <a:pt x="2130" y="1972"/>
                      <a:pt x="2150" y="1915"/>
                    </a:cubicBezTo>
                    <a:cubicBezTo>
                      <a:pt x="2162" y="1881"/>
                      <a:pt x="2177" y="1872"/>
                      <a:pt x="2165" y="1845"/>
                    </a:cubicBezTo>
                    <a:cubicBezTo>
                      <a:pt x="2140" y="1832"/>
                      <a:pt x="2069" y="1767"/>
                      <a:pt x="2041" y="1759"/>
                    </a:cubicBezTo>
                    <a:cubicBezTo>
                      <a:pt x="2008" y="1736"/>
                      <a:pt x="1958" y="1711"/>
                      <a:pt x="1924" y="1689"/>
                    </a:cubicBezTo>
                    <a:cubicBezTo>
                      <a:pt x="1888" y="1676"/>
                      <a:pt x="1891" y="1640"/>
                      <a:pt x="1869" y="1627"/>
                    </a:cubicBezTo>
                    <a:cubicBezTo>
                      <a:pt x="1855" y="1606"/>
                      <a:pt x="1815" y="1525"/>
                      <a:pt x="1815" y="1525"/>
                    </a:cubicBezTo>
                    <a:cubicBezTo>
                      <a:pt x="1624" y="1338"/>
                      <a:pt x="516" y="1337"/>
                      <a:pt x="256" y="1206"/>
                    </a:cubicBezTo>
                    <a:cubicBezTo>
                      <a:pt x="0" y="1061"/>
                      <a:pt x="315" y="773"/>
                      <a:pt x="280" y="653"/>
                    </a:cubicBezTo>
                    <a:cubicBezTo>
                      <a:pt x="245" y="533"/>
                      <a:pt x="56" y="538"/>
                      <a:pt x="45" y="483"/>
                    </a:cubicBezTo>
                    <a:cubicBezTo>
                      <a:pt x="34" y="428"/>
                      <a:pt x="198" y="367"/>
                      <a:pt x="215" y="321"/>
                    </a:cubicBezTo>
                    <a:cubicBezTo>
                      <a:pt x="232" y="275"/>
                      <a:pt x="142" y="242"/>
                      <a:pt x="147" y="208"/>
                    </a:cubicBezTo>
                    <a:cubicBezTo>
                      <a:pt x="152" y="174"/>
                      <a:pt x="236" y="153"/>
                      <a:pt x="248" y="119"/>
                    </a:cubicBezTo>
                    <a:cubicBezTo>
                      <a:pt x="260" y="85"/>
                      <a:pt x="206" y="0"/>
                      <a:pt x="216" y="2"/>
                    </a:cubicBezTo>
                    <a:cubicBezTo>
                      <a:pt x="237" y="23"/>
                      <a:pt x="311" y="92"/>
                      <a:pt x="309" y="129"/>
                    </a:cubicBezTo>
                    <a:cubicBezTo>
                      <a:pt x="307" y="166"/>
                      <a:pt x="203" y="190"/>
                      <a:pt x="202" y="224"/>
                    </a:cubicBezTo>
                    <a:cubicBezTo>
                      <a:pt x="201" y="258"/>
                      <a:pt x="309" y="294"/>
                      <a:pt x="303" y="333"/>
                    </a:cubicBezTo>
                    <a:cubicBezTo>
                      <a:pt x="297" y="372"/>
                      <a:pt x="151" y="398"/>
                      <a:pt x="167" y="456"/>
                    </a:cubicBezTo>
                    <a:cubicBezTo>
                      <a:pt x="183" y="514"/>
                      <a:pt x="362" y="588"/>
                      <a:pt x="401" y="680"/>
                    </a:cubicBezTo>
                    <a:cubicBezTo>
                      <a:pt x="440" y="772"/>
                      <a:pt x="167" y="925"/>
                      <a:pt x="404" y="1011"/>
                    </a:cubicBezTo>
                    <a:cubicBezTo>
                      <a:pt x="641" y="1097"/>
                      <a:pt x="1584" y="1171"/>
                      <a:pt x="1822" y="1198"/>
                    </a:cubicBezTo>
                    <a:cubicBezTo>
                      <a:pt x="1825" y="1190"/>
                      <a:pt x="1825" y="1181"/>
                      <a:pt x="1830" y="1175"/>
                    </a:cubicBezTo>
                    <a:cubicBezTo>
                      <a:pt x="1861" y="1138"/>
                      <a:pt x="1935" y="1136"/>
                      <a:pt x="1978" y="1128"/>
                    </a:cubicBezTo>
                    <a:cubicBezTo>
                      <a:pt x="2005" y="1123"/>
                      <a:pt x="2056" y="1105"/>
                      <a:pt x="2056" y="1105"/>
                    </a:cubicBezTo>
                    <a:cubicBezTo>
                      <a:pt x="2070" y="1091"/>
                      <a:pt x="2090" y="1081"/>
                      <a:pt x="2103" y="1066"/>
                    </a:cubicBezTo>
                    <a:cubicBezTo>
                      <a:pt x="2117" y="1050"/>
                      <a:pt x="2157" y="996"/>
                      <a:pt x="2165" y="972"/>
                    </a:cubicBezTo>
                    <a:cubicBezTo>
                      <a:pt x="2168" y="964"/>
                      <a:pt x="2168" y="955"/>
                      <a:pt x="2173" y="949"/>
                    </a:cubicBezTo>
                    <a:cubicBezTo>
                      <a:pt x="2191" y="927"/>
                      <a:pt x="2240" y="895"/>
                      <a:pt x="2267" y="886"/>
                    </a:cubicBezTo>
                    <a:cubicBezTo>
                      <a:pt x="2281" y="872"/>
                      <a:pt x="2302" y="864"/>
                      <a:pt x="2313" y="847"/>
                    </a:cubicBezTo>
                    <a:cubicBezTo>
                      <a:pt x="2322" y="833"/>
                      <a:pt x="2329" y="801"/>
                      <a:pt x="2329" y="801"/>
                    </a:cubicBezTo>
                    <a:cubicBezTo>
                      <a:pt x="2326" y="775"/>
                      <a:pt x="2339" y="702"/>
                      <a:pt x="2331" y="677"/>
                    </a:cubicBezTo>
                    <a:cubicBezTo>
                      <a:pt x="2318" y="655"/>
                      <a:pt x="2290" y="677"/>
                      <a:pt x="2267" y="660"/>
                    </a:cubicBezTo>
                    <a:cubicBezTo>
                      <a:pt x="2245" y="643"/>
                      <a:pt x="2204" y="637"/>
                      <a:pt x="2181" y="621"/>
                    </a:cubicBezTo>
                    <a:cubicBezTo>
                      <a:pt x="2173" y="616"/>
                      <a:pt x="2158" y="606"/>
                      <a:pt x="2158" y="606"/>
                    </a:cubicBezTo>
                    <a:cubicBezTo>
                      <a:pt x="2160" y="585"/>
                      <a:pt x="2157" y="563"/>
                      <a:pt x="2165" y="543"/>
                    </a:cubicBezTo>
                    <a:cubicBezTo>
                      <a:pt x="2168" y="534"/>
                      <a:pt x="2181" y="533"/>
                      <a:pt x="2189" y="528"/>
                    </a:cubicBezTo>
                    <a:cubicBezTo>
                      <a:pt x="2246" y="490"/>
                      <a:pt x="2277" y="487"/>
                      <a:pt x="2352" y="481"/>
                    </a:cubicBezTo>
                    <a:cubicBezTo>
                      <a:pt x="2366" y="441"/>
                      <a:pt x="2345" y="447"/>
                      <a:pt x="2313" y="427"/>
                    </a:cubicBezTo>
                    <a:cubicBezTo>
                      <a:pt x="2302" y="390"/>
                      <a:pt x="2291" y="401"/>
                      <a:pt x="2259" y="380"/>
                    </a:cubicBezTo>
                    <a:cubicBezTo>
                      <a:pt x="2241" y="352"/>
                      <a:pt x="2209" y="316"/>
                      <a:pt x="2251" y="278"/>
                    </a:cubicBezTo>
                    <a:cubicBezTo>
                      <a:pt x="2272" y="259"/>
                      <a:pt x="2308" y="273"/>
                      <a:pt x="2337" y="271"/>
                    </a:cubicBezTo>
                    <a:cubicBezTo>
                      <a:pt x="2345" y="266"/>
                      <a:pt x="2358" y="264"/>
                      <a:pt x="2360" y="255"/>
                    </a:cubicBezTo>
                    <a:cubicBezTo>
                      <a:pt x="2363" y="242"/>
                      <a:pt x="2339" y="219"/>
                      <a:pt x="2352" y="216"/>
                    </a:cubicBezTo>
                    <a:cubicBezTo>
                      <a:pt x="2370" y="212"/>
                      <a:pt x="2399" y="247"/>
                      <a:pt x="2399" y="247"/>
                    </a:cubicBezTo>
                    <a:cubicBezTo>
                      <a:pt x="2396" y="270"/>
                      <a:pt x="2403" y="297"/>
                      <a:pt x="2391" y="317"/>
                    </a:cubicBezTo>
                    <a:cubicBezTo>
                      <a:pt x="2382" y="331"/>
                      <a:pt x="2345" y="333"/>
                      <a:pt x="2345" y="333"/>
                    </a:cubicBezTo>
                    <a:cubicBezTo>
                      <a:pt x="2340" y="341"/>
                      <a:pt x="2331" y="347"/>
                      <a:pt x="2329" y="356"/>
                    </a:cubicBezTo>
                    <a:cubicBezTo>
                      <a:pt x="2324" y="388"/>
                      <a:pt x="2365" y="389"/>
                      <a:pt x="2384" y="395"/>
                    </a:cubicBezTo>
                    <a:cubicBezTo>
                      <a:pt x="2398" y="418"/>
                      <a:pt x="2419" y="441"/>
                      <a:pt x="2430" y="466"/>
                    </a:cubicBezTo>
                    <a:cubicBezTo>
                      <a:pt x="2437" y="481"/>
                      <a:pt x="2446" y="512"/>
                      <a:pt x="2446" y="512"/>
                    </a:cubicBezTo>
                    <a:cubicBezTo>
                      <a:pt x="2432" y="553"/>
                      <a:pt x="2409" y="553"/>
                      <a:pt x="2368" y="567"/>
                    </a:cubicBezTo>
                    <a:cubicBezTo>
                      <a:pt x="2360" y="570"/>
                      <a:pt x="2345" y="575"/>
                      <a:pt x="2345" y="575"/>
                    </a:cubicBezTo>
                    <a:cubicBezTo>
                      <a:pt x="2366" y="612"/>
                      <a:pt x="2360" y="593"/>
                      <a:pt x="2405" y="614"/>
                    </a:cubicBezTo>
                    <a:cubicBezTo>
                      <a:pt x="2444" y="617"/>
                      <a:pt x="2477" y="634"/>
                      <a:pt x="2516" y="637"/>
                    </a:cubicBezTo>
                    <a:cubicBezTo>
                      <a:pt x="2531" y="652"/>
                      <a:pt x="2546" y="664"/>
                      <a:pt x="2555" y="684"/>
                    </a:cubicBezTo>
                    <a:cubicBezTo>
                      <a:pt x="2562" y="699"/>
                      <a:pt x="2571" y="730"/>
                      <a:pt x="2571" y="730"/>
                    </a:cubicBezTo>
                    <a:cubicBezTo>
                      <a:pt x="2562" y="772"/>
                      <a:pt x="2552" y="814"/>
                      <a:pt x="2539" y="855"/>
                    </a:cubicBezTo>
                    <a:cubicBezTo>
                      <a:pt x="2538" y="859"/>
                      <a:pt x="2527" y="899"/>
                      <a:pt x="2524" y="902"/>
                    </a:cubicBezTo>
                    <a:cubicBezTo>
                      <a:pt x="2520" y="916"/>
                      <a:pt x="2506" y="934"/>
                      <a:pt x="2516" y="941"/>
                    </a:cubicBezTo>
                    <a:cubicBezTo>
                      <a:pt x="2578" y="925"/>
                      <a:pt x="2520" y="964"/>
                      <a:pt x="2586" y="941"/>
                    </a:cubicBezTo>
                    <a:cubicBezTo>
                      <a:pt x="2646" y="921"/>
                      <a:pt x="2616" y="927"/>
                      <a:pt x="2669" y="906"/>
                    </a:cubicBezTo>
                    <a:cubicBezTo>
                      <a:pt x="2706" y="840"/>
                      <a:pt x="2702" y="864"/>
                      <a:pt x="2742" y="816"/>
                    </a:cubicBezTo>
                    <a:cubicBezTo>
                      <a:pt x="2754" y="802"/>
                      <a:pt x="2760" y="782"/>
                      <a:pt x="2773" y="769"/>
                    </a:cubicBezTo>
                    <a:cubicBezTo>
                      <a:pt x="2804" y="738"/>
                      <a:pt x="2854" y="724"/>
                      <a:pt x="2890" y="699"/>
                    </a:cubicBezTo>
                    <a:cubicBezTo>
                      <a:pt x="2939" y="712"/>
                      <a:pt x="3000" y="714"/>
                      <a:pt x="3046" y="738"/>
                    </a:cubicBezTo>
                    <a:cubicBezTo>
                      <a:pt x="3077" y="754"/>
                      <a:pt x="3106" y="773"/>
                      <a:pt x="3139" y="785"/>
                    </a:cubicBezTo>
                    <a:cubicBezTo>
                      <a:pt x="3152" y="782"/>
                      <a:pt x="3167" y="784"/>
                      <a:pt x="3178" y="777"/>
                    </a:cubicBezTo>
                    <a:cubicBezTo>
                      <a:pt x="3205" y="759"/>
                      <a:pt x="3174" y="690"/>
                      <a:pt x="3165" y="677"/>
                    </a:cubicBezTo>
                    <a:cubicBezTo>
                      <a:pt x="3170" y="626"/>
                      <a:pt x="3146" y="639"/>
                      <a:pt x="3200" y="603"/>
                    </a:cubicBezTo>
                    <a:cubicBezTo>
                      <a:pt x="3205" y="595"/>
                      <a:pt x="3216" y="605"/>
                      <a:pt x="3225" y="602"/>
                    </a:cubicBezTo>
                    <a:cubicBezTo>
                      <a:pt x="3233" y="600"/>
                      <a:pt x="3391" y="584"/>
                      <a:pt x="3412" y="582"/>
                    </a:cubicBezTo>
                    <a:cubicBezTo>
                      <a:pt x="3431" y="527"/>
                      <a:pt x="3442" y="545"/>
                      <a:pt x="3404" y="520"/>
                    </a:cubicBezTo>
                    <a:cubicBezTo>
                      <a:pt x="3379" y="481"/>
                      <a:pt x="3371" y="468"/>
                      <a:pt x="3358" y="427"/>
                    </a:cubicBezTo>
                    <a:cubicBezTo>
                      <a:pt x="3396" y="366"/>
                      <a:pt x="3503" y="383"/>
                      <a:pt x="3560" y="380"/>
                    </a:cubicBezTo>
                    <a:cubicBezTo>
                      <a:pt x="3576" y="375"/>
                      <a:pt x="3591" y="369"/>
                      <a:pt x="3607" y="364"/>
                    </a:cubicBezTo>
                    <a:cubicBezTo>
                      <a:pt x="3615" y="361"/>
                      <a:pt x="3630" y="356"/>
                      <a:pt x="3630" y="356"/>
                    </a:cubicBezTo>
                    <a:cubicBezTo>
                      <a:pt x="3633" y="364"/>
                      <a:pt x="3633" y="373"/>
                      <a:pt x="3638" y="380"/>
                    </a:cubicBezTo>
                    <a:cubicBezTo>
                      <a:pt x="3656" y="402"/>
                      <a:pt x="3683" y="385"/>
                      <a:pt x="3654" y="427"/>
                    </a:cubicBezTo>
                    <a:cubicBezTo>
                      <a:pt x="3619" y="433"/>
                      <a:pt x="3466" y="410"/>
                      <a:pt x="3428" y="419"/>
                    </a:cubicBezTo>
                    <a:cubicBezTo>
                      <a:pt x="3418" y="448"/>
                      <a:pt x="3415" y="445"/>
                      <a:pt x="3428" y="481"/>
                    </a:cubicBezTo>
                    <a:cubicBezTo>
                      <a:pt x="3431" y="490"/>
                      <a:pt x="3439" y="496"/>
                      <a:pt x="3443" y="504"/>
                    </a:cubicBezTo>
                    <a:cubicBezTo>
                      <a:pt x="3447" y="512"/>
                      <a:pt x="3458" y="533"/>
                      <a:pt x="3451" y="528"/>
                    </a:cubicBezTo>
                    <a:cubicBezTo>
                      <a:pt x="3443" y="523"/>
                      <a:pt x="3428" y="512"/>
                      <a:pt x="3428" y="512"/>
                    </a:cubicBezTo>
                    <a:cubicBezTo>
                      <a:pt x="3433" y="504"/>
                      <a:pt x="3434" y="492"/>
                      <a:pt x="3443" y="489"/>
                    </a:cubicBezTo>
                    <a:cubicBezTo>
                      <a:pt x="3468" y="479"/>
                      <a:pt x="3496" y="529"/>
                      <a:pt x="3506" y="543"/>
                    </a:cubicBezTo>
                    <a:cubicBezTo>
                      <a:pt x="3519" y="586"/>
                      <a:pt x="3530" y="556"/>
                      <a:pt x="3545" y="598"/>
                    </a:cubicBezTo>
                    <a:cubicBezTo>
                      <a:pt x="3542" y="608"/>
                      <a:pt x="3546" y="623"/>
                      <a:pt x="3537" y="629"/>
                    </a:cubicBezTo>
                    <a:cubicBezTo>
                      <a:pt x="3524" y="638"/>
                      <a:pt x="3505" y="633"/>
                      <a:pt x="3490" y="637"/>
                    </a:cubicBezTo>
                    <a:cubicBezTo>
                      <a:pt x="3460" y="645"/>
                      <a:pt x="3405" y="674"/>
                      <a:pt x="3373" y="676"/>
                    </a:cubicBezTo>
                    <a:cubicBezTo>
                      <a:pt x="3337" y="679"/>
                      <a:pt x="3300" y="681"/>
                      <a:pt x="3264" y="684"/>
                    </a:cubicBezTo>
                    <a:cubicBezTo>
                      <a:pt x="3255" y="705"/>
                      <a:pt x="3422" y="766"/>
                      <a:pt x="3404" y="793"/>
                    </a:cubicBezTo>
                    <a:cubicBezTo>
                      <a:pt x="3354" y="826"/>
                      <a:pt x="3213" y="838"/>
                      <a:pt x="3155" y="847"/>
                    </a:cubicBezTo>
                    <a:cubicBezTo>
                      <a:pt x="3111" y="845"/>
                      <a:pt x="3067" y="846"/>
                      <a:pt x="3023" y="840"/>
                    </a:cubicBezTo>
                    <a:cubicBezTo>
                      <a:pt x="2984" y="832"/>
                      <a:pt x="2947" y="792"/>
                      <a:pt x="2921" y="801"/>
                    </a:cubicBezTo>
                    <a:cubicBezTo>
                      <a:pt x="2910" y="843"/>
                      <a:pt x="2905" y="869"/>
                      <a:pt x="2867" y="894"/>
                    </a:cubicBezTo>
                    <a:cubicBezTo>
                      <a:pt x="2853" y="915"/>
                      <a:pt x="2832" y="948"/>
                      <a:pt x="2812" y="964"/>
                    </a:cubicBezTo>
                    <a:cubicBezTo>
                      <a:pt x="2776" y="994"/>
                      <a:pt x="2700" y="1044"/>
                      <a:pt x="2648" y="1073"/>
                    </a:cubicBezTo>
                    <a:cubicBezTo>
                      <a:pt x="2602" y="1103"/>
                      <a:pt x="2546" y="1106"/>
                      <a:pt x="2500" y="1136"/>
                    </a:cubicBezTo>
                    <a:cubicBezTo>
                      <a:pt x="2477" y="1171"/>
                      <a:pt x="2445" y="1195"/>
                      <a:pt x="2422" y="1229"/>
                    </a:cubicBezTo>
                    <a:cubicBezTo>
                      <a:pt x="2420" y="1232"/>
                      <a:pt x="2395" y="1274"/>
                      <a:pt x="2391" y="1276"/>
                    </a:cubicBezTo>
                    <a:cubicBezTo>
                      <a:pt x="2360" y="1296"/>
                      <a:pt x="2354" y="1294"/>
                      <a:pt x="2321" y="1299"/>
                    </a:cubicBezTo>
                    <a:cubicBezTo>
                      <a:pt x="2297" y="1335"/>
                      <a:pt x="2270" y="1311"/>
                      <a:pt x="2306" y="1362"/>
                    </a:cubicBezTo>
                    <a:cubicBezTo>
                      <a:pt x="2315" y="1375"/>
                      <a:pt x="2313" y="1382"/>
                      <a:pt x="2329" y="1385"/>
                    </a:cubicBezTo>
                    <a:cubicBezTo>
                      <a:pt x="2352" y="1384"/>
                      <a:pt x="2353" y="1417"/>
                      <a:pt x="2384" y="1416"/>
                    </a:cubicBezTo>
                    <a:cubicBezTo>
                      <a:pt x="2415" y="1419"/>
                      <a:pt x="2446" y="1418"/>
                      <a:pt x="2477" y="1424"/>
                    </a:cubicBezTo>
                    <a:cubicBezTo>
                      <a:pt x="2531" y="1437"/>
                      <a:pt x="2663" y="1484"/>
                      <a:pt x="2711" y="1494"/>
                    </a:cubicBezTo>
                    <a:cubicBezTo>
                      <a:pt x="2729" y="1491"/>
                      <a:pt x="2747" y="1486"/>
                      <a:pt x="2765" y="1486"/>
                    </a:cubicBezTo>
                    <a:cubicBezTo>
                      <a:pt x="2807" y="1486"/>
                      <a:pt x="2827" y="1533"/>
                      <a:pt x="2851" y="1557"/>
                    </a:cubicBezTo>
                    <a:cubicBezTo>
                      <a:pt x="2870" y="1576"/>
                      <a:pt x="2898" y="1596"/>
                      <a:pt x="2921" y="1611"/>
                    </a:cubicBezTo>
                    <a:cubicBezTo>
                      <a:pt x="2959" y="1665"/>
                      <a:pt x="3007" y="1677"/>
                      <a:pt x="3061" y="1712"/>
                    </a:cubicBezTo>
                    <a:cubicBezTo>
                      <a:pt x="3077" y="1736"/>
                      <a:pt x="3097" y="1761"/>
                      <a:pt x="3116" y="1783"/>
                    </a:cubicBezTo>
                    <a:cubicBezTo>
                      <a:pt x="3131" y="1799"/>
                      <a:pt x="3163" y="1829"/>
                      <a:pt x="3163" y="1829"/>
                    </a:cubicBezTo>
                    <a:cubicBezTo>
                      <a:pt x="3184" y="1891"/>
                      <a:pt x="3163" y="1823"/>
                      <a:pt x="3178" y="1954"/>
                    </a:cubicBezTo>
                    <a:cubicBezTo>
                      <a:pt x="3180" y="1971"/>
                      <a:pt x="3198" y="2021"/>
                      <a:pt x="3202" y="2032"/>
                    </a:cubicBezTo>
                    <a:cubicBezTo>
                      <a:pt x="3223" y="2093"/>
                      <a:pt x="3303" y="2151"/>
                      <a:pt x="3303" y="2219"/>
                    </a:cubicBezTo>
                    <a:cubicBezTo>
                      <a:pt x="3316" y="2268"/>
                      <a:pt x="3285" y="2310"/>
                      <a:pt x="3282" y="2328"/>
                    </a:cubicBezTo>
                  </a:path>
                </a:pathLst>
              </a:custGeom>
              <a:blipFill dpi="0" rotWithShape="0">
                <a:blip r:embed="rId3" cstate="print"/>
                <a:srcRect/>
                <a:tile tx="0" ty="0" sx="100000" sy="100000" flip="none" algn="tl"/>
              </a:blipFill>
              <a:ln w="6350" cmpd="sng">
                <a:solidFill>
                  <a:schemeClr val="tx1"/>
                </a:solidFill>
                <a:round/>
                <a:headEnd/>
                <a:tailEnd/>
              </a:ln>
              <a:effectLst/>
            </p:spPr>
            <p:txBody>
              <a:bodyPr wrap="none" anchor="ctr"/>
              <a:lstStyle/>
              <a:p>
                <a:pPr defTabSz="911089"/>
                <a:endParaRPr lang="en-US">
                  <a:solidFill>
                    <a:prstClr val="black"/>
                  </a:solidFill>
                </a:endParaRPr>
              </a:p>
            </p:txBody>
          </p:sp>
          <p:sp>
            <p:nvSpPr>
              <p:cNvPr id="66577" name="Freeform 17"/>
              <p:cNvSpPr>
                <a:spLocks/>
              </p:cNvSpPr>
              <p:nvPr/>
            </p:nvSpPr>
            <p:spPr bwMode="auto">
              <a:xfrm>
                <a:off x="17" y="1173"/>
                <a:ext cx="2167" cy="424"/>
              </a:xfrm>
              <a:custGeom>
                <a:avLst/>
                <a:gdLst/>
                <a:ahLst/>
                <a:cxnLst>
                  <a:cxn ang="0">
                    <a:pos x="0" y="1614"/>
                  </a:cxn>
                  <a:cxn ang="0">
                    <a:pos x="0" y="126"/>
                  </a:cxn>
                  <a:cxn ang="0">
                    <a:pos x="709" y="138"/>
                  </a:cxn>
                  <a:cxn ang="0">
                    <a:pos x="810" y="201"/>
                  </a:cxn>
                  <a:cxn ang="0">
                    <a:pos x="834" y="216"/>
                  </a:cxn>
                  <a:cxn ang="0">
                    <a:pos x="881" y="232"/>
                  </a:cxn>
                  <a:cxn ang="0">
                    <a:pos x="920" y="279"/>
                  </a:cxn>
                  <a:cxn ang="0">
                    <a:pos x="1075" y="333"/>
                  </a:cxn>
                  <a:cxn ang="0">
                    <a:pos x="1325" y="364"/>
                  </a:cxn>
                  <a:cxn ang="0">
                    <a:pos x="1660" y="427"/>
                  </a:cxn>
                  <a:cxn ang="0">
                    <a:pos x="1964" y="489"/>
                  </a:cxn>
                  <a:cxn ang="0">
                    <a:pos x="2127" y="481"/>
                  </a:cxn>
                  <a:cxn ang="0">
                    <a:pos x="2229" y="528"/>
                  </a:cxn>
                  <a:cxn ang="0">
                    <a:pos x="2291" y="591"/>
                  </a:cxn>
                  <a:cxn ang="0">
                    <a:pos x="2369" y="591"/>
                  </a:cxn>
                  <a:cxn ang="0">
                    <a:pos x="2400" y="622"/>
                  </a:cxn>
                  <a:cxn ang="0">
                    <a:pos x="2447" y="739"/>
                  </a:cxn>
                  <a:cxn ang="0">
                    <a:pos x="2525" y="824"/>
                  </a:cxn>
                  <a:cxn ang="0">
                    <a:pos x="2790" y="933"/>
                  </a:cxn>
                  <a:cxn ang="0">
                    <a:pos x="3514" y="887"/>
                  </a:cxn>
                  <a:cxn ang="0">
                    <a:pos x="3585" y="848"/>
                  </a:cxn>
                  <a:cxn ang="0">
                    <a:pos x="3631" y="817"/>
                  </a:cxn>
                  <a:cxn ang="0">
                    <a:pos x="3663" y="770"/>
                  </a:cxn>
                  <a:cxn ang="0">
                    <a:pos x="3709" y="575"/>
                  </a:cxn>
                  <a:cxn ang="0">
                    <a:pos x="3881" y="528"/>
                  </a:cxn>
                  <a:cxn ang="0">
                    <a:pos x="4200" y="528"/>
                  </a:cxn>
                  <a:cxn ang="0">
                    <a:pos x="4465" y="481"/>
                  </a:cxn>
                  <a:cxn ang="0">
                    <a:pos x="4582" y="450"/>
                  </a:cxn>
                  <a:cxn ang="0">
                    <a:pos x="4660" y="419"/>
                  </a:cxn>
                  <a:cxn ang="0">
                    <a:pos x="5003" y="380"/>
                  </a:cxn>
                  <a:cxn ang="0">
                    <a:pos x="5182" y="271"/>
                  </a:cxn>
                  <a:cxn ang="0">
                    <a:pos x="5424" y="162"/>
                  </a:cxn>
                  <a:cxn ang="0">
                    <a:pos x="5805" y="22"/>
                  </a:cxn>
                  <a:cxn ang="0">
                    <a:pos x="5774" y="1627"/>
                  </a:cxn>
                </a:cxnLst>
                <a:rect l="0" t="0" r="r" b="b"/>
                <a:pathLst>
                  <a:path w="5805" h="1627">
                    <a:moveTo>
                      <a:pt x="0" y="1614"/>
                    </a:moveTo>
                    <a:lnTo>
                      <a:pt x="0" y="126"/>
                    </a:lnTo>
                    <a:cubicBezTo>
                      <a:pt x="179" y="121"/>
                      <a:pt x="511" y="78"/>
                      <a:pt x="709" y="138"/>
                    </a:cubicBezTo>
                    <a:cubicBezTo>
                      <a:pt x="743" y="161"/>
                      <a:pt x="774" y="181"/>
                      <a:pt x="810" y="201"/>
                    </a:cubicBezTo>
                    <a:cubicBezTo>
                      <a:pt x="818" y="206"/>
                      <a:pt x="825" y="212"/>
                      <a:pt x="834" y="216"/>
                    </a:cubicBezTo>
                    <a:cubicBezTo>
                      <a:pt x="849" y="223"/>
                      <a:pt x="881" y="232"/>
                      <a:pt x="881" y="232"/>
                    </a:cubicBezTo>
                    <a:cubicBezTo>
                      <a:pt x="895" y="246"/>
                      <a:pt x="905" y="265"/>
                      <a:pt x="920" y="279"/>
                    </a:cubicBezTo>
                    <a:cubicBezTo>
                      <a:pt x="965" y="319"/>
                      <a:pt x="1018" y="324"/>
                      <a:pt x="1075" y="333"/>
                    </a:cubicBezTo>
                    <a:cubicBezTo>
                      <a:pt x="1151" y="358"/>
                      <a:pt x="1247" y="359"/>
                      <a:pt x="1325" y="364"/>
                    </a:cubicBezTo>
                    <a:cubicBezTo>
                      <a:pt x="1540" y="408"/>
                      <a:pt x="1349" y="419"/>
                      <a:pt x="1660" y="427"/>
                    </a:cubicBezTo>
                    <a:cubicBezTo>
                      <a:pt x="1718" y="437"/>
                      <a:pt x="1906" y="482"/>
                      <a:pt x="1964" y="489"/>
                    </a:cubicBezTo>
                    <a:cubicBezTo>
                      <a:pt x="2015" y="502"/>
                      <a:pt x="2077" y="466"/>
                      <a:pt x="2127" y="481"/>
                    </a:cubicBezTo>
                    <a:cubicBezTo>
                      <a:pt x="2157" y="501"/>
                      <a:pt x="2195" y="517"/>
                      <a:pt x="2229" y="528"/>
                    </a:cubicBezTo>
                    <a:cubicBezTo>
                      <a:pt x="2256" y="547"/>
                      <a:pt x="2269" y="569"/>
                      <a:pt x="2291" y="591"/>
                    </a:cubicBezTo>
                    <a:cubicBezTo>
                      <a:pt x="2297" y="597"/>
                      <a:pt x="2362" y="585"/>
                      <a:pt x="2369" y="591"/>
                    </a:cubicBezTo>
                    <a:cubicBezTo>
                      <a:pt x="2403" y="625"/>
                      <a:pt x="2360" y="592"/>
                      <a:pt x="2400" y="622"/>
                    </a:cubicBezTo>
                    <a:cubicBezTo>
                      <a:pt x="2414" y="664"/>
                      <a:pt x="2414" y="709"/>
                      <a:pt x="2447" y="739"/>
                    </a:cubicBezTo>
                    <a:cubicBezTo>
                      <a:pt x="2482" y="770"/>
                      <a:pt x="2482" y="811"/>
                      <a:pt x="2525" y="824"/>
                    </a:cubicBezTo>
                    <a:cubicBezTo>
                      <a:pt x="2590" y="892"/>
                      <a:pt x="2702" y="907"/>
                      <a:pt x="2790" y="933"/>
                    </a:cubicBezTo>
                    <a:cubicBezTo>
                      <a:pt x="3284" y="927"/>
                      <a:pt x="3246" y="969"/>
                      <a:pt x="3514" y="887"/>
                    </a:cubicBezTo>
                    <a:cubicBezTo>
                      <a:pt x="3538" y="871"/>
                      <a:pt x="3561" y="863"/>
                      <a:pt x="3585" y="848"/>
                    </a:cubicBezTo>
                    <a:cubicBezTo>
                      <a:pt x="3600" y="838"/>
                      <a:pt x="3631" y="817"/>
                      <a:pt x="3631" y="817"/>
                    </a:cubicBezTo>
                    <a:cubicBezTo>
                      <a:pt x="3642" y="801"/>
                      <a:pt x="3652" y="786"/>
                      <a:pt x="3663" y="770"/>
                    </a:cubicBezTo>
                    <a:cubicBezTo>
                      <a:pt x="3688" y="733"/>
                      <a:pt x="3687" y="614"/>
                      <a:pt x="3709" y="575"/>
                    </a:cubicBezTo>
                    <a:cubicBezTo>
                      <a:pt x="3743" y="514"/>
                      <a:pt x="3825" y="567"/>
                      <a:pt x="3881" y="528"/>
                    </a:cubicBezTo>
                    <a:cubicBezTo>
                      <a:pt x="4052" y="489"/>
                      <a:pt x="4125" y="530"/>
                      <a:pt x="4200" y="528"/>
                    </a:cubicBezTo>
                    <a:cubicBezTo>
                      <a:pt x="4275" y="509"/>
                      <a:pt x="4318" y="499"/>
                      <a:pt x="4465" y="481"/>
                    </a:cubicBezTo>
                    <a:cubicBezTo>
                      <a:pt x="4489" y="478"/>
                      <a:pt x="4559" y="458"/>
                      <a:pt x="4582" y="450"/>
                    </a:cubicBezTo>
                    <a:cubicBezTo>
                      <a:pt x="4611" y="440"/>
                      <a:pt x="4630" y="427"/>
                      <a:pt x="4660" y="419"/>
                    </a:cubicBezTo>
                    <a:cubicBezTo>
                      <a:pt x="4693" y="410"/>
                      <a:pt x="4972" y="392"/>
                      <a:pt x="5003" y="380"/>
                    </a:cubicBezTo>
                    <a:cubicBezTo>
                      <a:pt x="5046" y="347"/>
                      <a:pt x="5139" y="303"/>
                      <a:pt x="5182" y="271"/>
                    </a:cubicBezTo>
                    <a:cubicBezTo>
                      <a:pt x="5218" y="244"/>
                      <a:pt x="5381" y="177"/>
                      <a:pt x="5424" y="162"/>
                    </a:cubicBezTo>
                    <a:cubicBezTo>
                      <a:pt x="5586" y="0"/>
                      <a:pt x="5576" y="25"/>
                      <a:pt x="5805" y="22"/>
                    </a:cubicBezTo>
                    <a:cubicBezTo>
                      <a:pt x="5798" y="224"/>
                      <a:pt x="5771" y="1301"/>
                      <a:pt x="5774" y="1627"/>
                    </a:cubicBezTo>
                  </a:path>
                </a:pathLst>
              </a:custGeom>
              <a:gradFill rotWithShape="0">
                <a:gsLst>
                  <a:gs pos="0">
                    <a:srgbClr val="663300"/>
                  </a:gs>
                  <a:gs pos="100000">
                    <a:srgbClr val="996600"/>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578" name="Freeform 18"/>
              <p:cNvSpPr>
                <a:spLocks/>
              </p:cNvSpPr>
              <p:nvPr/>
            </p:nvSpPr>
            <p:spPr bwMode="auto">
              <a:xfrm>
                <a:off x="9" y="1423"/>
                <a:ext cx="2159" cy="190"/>
              </a:xfrm>
              <a:custGeom>
                <a:avLst/>
                <a:gdLst/>
                <a:ahLst/>
                <a:cxnLst>
                  <a:cxn ang="0">
                    <a:pos x="24" y="728"/>
                  </a:cxn>
                  <a:cxn ang="0">
                    <a:pos x="24" y="261"/>
                  </a:cxn>
                  <a:cxn ang="0">
                    <a:pos x="63" y="222"/>
                  </a:cxn>
                  <a:cxn ang="0">
                    <a:pos x="110" y="206"/>
                  </a:cxn>
                  <a:cxn ang="0">
                    <a:pos x="515" y="245"/>
                  </a:cxn>
                  <a:cxn ang="0">
                    <a:pos x="647" y="261"/>
                  </a:cxn>
                  <a:cxn ang="0">
                    <a:pos x="1162" y="253"/>
                  </a:cxn>
                  <a:cxn ang="0">
                    <a:pos x="1559" y="183"/>
                  </a:cxn>
                  <a:cxn ang="0">
                    <a:pos x="1894" y="191"/>
                  </a:cxn>
                  <a:cxn ang="0">
                    <a:pos x="2112" y="230"/>
                  </a:cxn>
                  <a:cxn ang="0">
                    <a:pos x="2222" y="237"/>
                  </a:cxn>
                  <a:cxn ang="0">
                    <a:pos x="2292" y="245"/>
                  </a:cxn>
                  <a:cxn ang="0">
                    <a:pos x="2377" y="269"/>
                  </a:cxn>
                  <a:cxn ang="0">
                    <a:pos x="2814" y="261"/>
                  </a:cxn>
                  <a:cxn ang="0">
                    <a:pos x="3001" y="237"/>
                  </a:cxn>
                  <a:cxn ang="0">
                    <a:pos x="3094" y="214"/>
                  </a:cxn>
                  <a:cxn ang="0">
                    <a:pos x="3344" y="222"/>
                  </a:cxn>
                  <a:cxn ang="0">
                    <a:pos x="3390" y="230"/>
                  </a:cxn>
                  <a:cxn ang="0">
                    <a:pos x="3570" y="245"/>
                  </a:cxn>
                  <a:cxn ang="0">
                    <a:pos x="3842" y="276"/>
                  </a:cxn>
                  <a:cxn ang="0">
                    <a:pos x="4092" y="214"/>
                  </a:cxn>
                  <a:cxn ang="0">
                    <a:pos x="4216" y="136"/>
                  </a:cxn>
                  <a:cxn ang="0">
                    <a:pos x="5152" y="206"/>
                  </a:cxn>
                  <a:cxn ang="0">
                    <a:pos x="5829" y="198"/>
                  </a:cxn>
                  <a:cxn ang="0">
                    <a:pos x="5837" y="705"/>
                  </a:cxn>
                </a:cxnLst>
                <a:rect l="0" t="0" r="r" b="b"/>
                <a:pathLst>
                  <a:path w="5837" h="728">
                    <a:moveTo>
                      <a:pt x="24" y="728"/>
                    </a:moveTo>
                    <a:cubicBezTo>
                      <a:pt x="24" y="728"/>
                      <a:pt x="0" y="308"/>
                      <a:pt x="24" y="261"/>
                    </a:cubicBezTo>
                    <a:cubicBezTo>
                      <a:pt x="34" y="241"/>
                      <a:pt x="42" y="231"/>
                      <a:pt x="63" y="222"/>
                    </a:cubicBezTo>
                    <a:cubicBezTo>
                      <a:pt x="78" y="215"/>
                      <a:pt x="110" y="206"/>
                      <a:pt x="110" y="206"/>
                    </a:cubicBezTo>
                    <a:cubicBezTo>
                      <a:pt x="245" y="215"/>
                      <a:pt x="379" y="234"/>
                      <a:pt x="515" y="245"/>
                    </a:cubicBezTo>
                    <a:cubicBezTo>
                      <a:pt x="567" y="263"/>
                      <a:pt x="555" y="261"/>
                      <a:pt x="647" y="261"/>
                    </a:cubicBezTo>
                    <a:cubicBezTo>
                      <a:pt x="819" y="261"/>
                      <a:pt x="1162" y="253"/>
                      <a:pt x="1162" y="253"/>
                    </a:cubicBezTo>
                    <a:cubicBezTo>
                      <a:pt x="1298" y="236"/>
                      <a:pt x="1430" y="228"/>
                      <a:pt x="1559" y="183"/>
                    </a:cubicBezTo>
                    <a:cubicBezTo>
                      <a:pt x="1671" y="186"/>
                      <a:pt x="1782" y="187"/>
                      <a:pt x="1894" y="191"/>
                    </a:cubicBezTo>
                    <a:cubicBezTo>
                      <a:pt x="1967" y="194"/>
                      <a:pt x="2039" y="223"/>
                      <a:pt x="2112" y="230"/>
                    </a:cubicBezTo>
                    <a:cubicBezTo>
                      <a:pt x="2149" y="234"/>
                      <a:pt x="2185" y="234"/>
                      <a:pt x="2222" y="237"/>
                    </a:cubicBezTo>
                    <a:cubicBezTo>
                      <a:pt x="2245" y="239"/>
                      <a:pt x="2269" y="242"/>
                      <a:pt x="2292" y="245"/>
                    </a:cubicBezTo>
                    <a:cubicBezTo>
                      <a:pt x="2362" y="263"/>
                      <a:pt x="2334" y="254"/>
                      <a:pt x="2377" y="269"/>
                    </a:cubicBezTo>
                    <a:cubicBezTo>
                      <a:pt x="2523" y="266"/>
                      <a:pt x="2668" y="265"/>
                      <a:pt x="2814" y="261"/>
                    </a:cubicBezTo>
                    <a:cubicBezTo>
                      <a:pt x="2876" y="259"/>
                      <a:pt x="2939" y="247"/>
                      <a:pt x="3001" y="237"/>
                    </a:cubicBezTo>
                    <a:cubicBezTo>
                      <a:pt x="3033" y="232"/>
                      <a:pt x="3094" y="214"/>
                      <a:pt x="3094" y="214"/>
                    </a:cubicBezTo>
                    <a:cubicBezTo>
                      <a:pt x="3177" y="217"/>
                      <a:pt x="3261" y="217"/>
                      <a:pt x="3344" y="222"/>
                    </a:cubicBezTo>
                    <a:cubicBezTo>
                      <a:pt x="3360" y="223"/>
                      <a:pt x="3375" y="228"/>
                      <a:pt x="3390" y="230"/>
                    </a:cubicBezTo>
                    <a:cubicBezTo>
                      <a:pt x="3450" y="236"/>
                      <a:pt x="3570" y="245"/>
                      <a:pt x="3570" y="245"/>
                    </a:cubicBezTo>
                    <a:cubicBezTo>
                      <a:pt x="3660" y="276"/>
                      <a:pt x="3745" y="272"/>
                      <a:pt x="3842" y="276"/>
                    </a:cubicBezTo>
                    <a:cubicBezTo>
                      <a:pt x="3985" y="264"/>
                      <a:pt x="4002" y="281"/>
                      <a:pt x="4092" y="214"/>
                    </a:cubicBezTo>
                    <a:cubicBezTo>
                      <a:pt x="4123" y="167"/>
                      <a:pt x="4162" y="150"/>
                      <a:pt x="4216" y="136"/>
                    </a:cubicBezTo>
                    <a:cubicBezTo>
                      <a:pt x="5232" y="146"/>
                      <a:pt x="4822" y="0"/>
                      <a:pt x="5152" y="206"/>
                    </a:cubicBezTo>
                    <a:cubicBezTo>
                      <a:pt x="5725" y="197"/>
                      <a:pt x="5721" y="111"/>
                      <a:pt x="5829" y="198"/>
                    </a:cubicBezTo>
                    <a:lnTo>
                      <a:pt x="5837" y="705"/>
                    </a:lnTo>
                  </a:path>
                </a:pathLst>
              </a:custGeom>
              <a:gradFill rotWithShape="0">
                <a:gsLst>
                  <a:gs pos="0">
                    <a:srgbClr val="996600"/>
                  </a:gs>
                  <a:gs pos="100000">
                    <a:srgbClr val="663300"/>
                  </a:gs>
                </a:gsLst>
                <a:lin ang="5400000" scaled="1"/>
              </a:gradFill>
              <a:ln w="9525">
                <a:noFill/>
                <a:round/>
                <a:headEnd/>
                <a:tailEnd/>
              </a:ln>
              <a:effectLst/>
            </p:spPr>
            <p:txBody>
              <a:bodyPr wrap="none" anchor="ctr"/>
              <a:lstStyle/>
              <a:p>
                <a:pPr defTabSz="911089"/>
                <a:endParaRPr lang="en-US">
                  <a:solidFill>
                    <a:prstClr val="black"/>
                  </a:solidFill>
                </a:endParaRPr>
              </a:p>
            </p:txBody>
          </p:sp>
          <p:sp>
            <p:nvSpPr>
              <p:cNvPr id="66579" name="Freeform 19"/>
              <p:cNvSpPr>
                <a:spLocks/>
              </p:cNvSpPr>
              <p:nvPr/>
            </p:nvSpPr>
            <p:spPr bwMode="auto">
              <a:xfrm>
                <a:off x="159" y="708"/>
                <a:ext cx="1585" cy="740"/>
              </a:xfrm>
              <a:custGeom>
                <a:avLst/>
                <a:gdLst/>
                <a:ahLst/>
                <a:cxnLst>
                  <a:cxn ang="0">
                    <a:pos x="2226" y="2757"/>
                  </a:cxn>
                  <a:cxn ang="0">
                    <a:pos x="2055" y="2381"/>
                  </a:cxn>
                  <a:cxn ang="0">
                    <a:pos x="2155" y="2149"/>
                  </a:cxn>
                  <a:cxn ang="0">
                    <a:pos x="2257" y="2017"/>
                  </a:cxn>
                  <a:cxn ang="0">
                    <a:pos x="2062" y="1799"/>
                  </a:cxn>
                  <a:cxn ang="0">
                    <a:pos x="1953" y="1697"/>
                  </a:cxn>
                  <a:cxn ang="0">
                    <a:pos x="328" y="748"/>
                  </a:cxn>
                  <a:cxn ang="0">
                    <a:pos x="188" y="296"/>
                  </a:cxn>
                  <a:cxn ang="0">
                    <a:pos x="336" y="202"/>
                  </a:cxn>
                  <a:cxn ang="0">
                    <a:pos x="172" y="545"/>
                  </a:cxn>
                  <a:cxn ang="0">
                    <a:pos x="2116" y="1214"/>
                  </a:cxn>
                  <a:cxn ang="0">
                    <a:pos x="2366" y="988"/>
                  </a:cxn>
                  <a:cxn ang="0">
                    <a:pos x="2405" y="731"/>
                  </a:cxn>
                  <a:cxn ang="0">
                    <a:pos x="2233" y="669"/>
                  </a:cxn>
                  <a:cxn ang="0">
                    <a:pos x="2436" y="513"/>
                  </a:cxn>
                  <a:cxn ang="0">
                    <a:pos x="2420" y="349"/>
                  </a:cxn>
                  <a:cxn ang="0">
                    <a:pos x="2381" y="230"/>
                  </a:cxn>
                  <a:cxn ang="0">
                    <a:pos x="2368" y="126"/>
                  </a:cxn>
                  <a:cxn ang="0">
                    <a:pos x="2413" y="45"/>
                  </a:cxn>
                  <a:cxn ang="0">
                    <a:pos x="2377" y="129"/>
                  </a:cxn>
                  <a:cxn ang="0">
                    <a:pos x="2467" y="310"/>
                  </a:cxn>
                  <a:cxn ang="0">
                    <a:pos x="2452" y="474"/>
                  </a:cxn>
                  <a:cxn ang="0">
                    <a:pos x="2397" y="637"/>
                  </a:cxn>
                  <a:cxn ang="0">
                    <a:pos x="2506" y="708"/>
                  </a:cxn>
                  <a:cxn ang="0">
                    <a:pos x="2592" y="957"/>
                  </a:cxn>
                  <a:cxn ang="0">
                    <a:pos x="2750" y="1005"/>
                  </a:cxn>
                  <a:cxn ang="0">
                    <a:pos x="3207" y="879"/>
                  </a:cxn>
                  <a:cxn ang="0">
                    <a:pos x="3301" y="676"/>
                  </a:cxn>
                  <a:cxn ang="0">
                    <a:pos x="3488" y="684"/>
                  </a:cxn>
                  <a:cxn ang="0">
                    <a:pos x="3683" y="419"/>
                  </a:cxn>
                  <a:cxn ang="0">
                    <a:pos x="3737" y="326"/>
                  </a:cxn>
                  <a:cxn ang="0">
                    <a:pos x="3698" y="241"/>
                  </a:cxn>
                  <a:cxn ang="0">
                    <a:pos x="3994" y="154"/>
                  </a:cxn>
                  <a:cxn ang="0">
                    <a:pos x="4119" y="265"/>
                  </a:cxn>
                  <a:cxn ang="0">
                    <a:pos x="3768" y="341"/>
                  </a:cxn>
                  <a:cxn ang="0">
                    <a:pos x="3480" y="497"/>
                  </a:cxn>
                  <a:cxn ang="0">
                    <a:pos x="3379" y="747"/>
                  </a:cxn>
                  <a:cxn ang="0">
                    <a:pos x="3387" y="825"/>
                  </a:cxn>
                  <a:cxn ang="0">
                    <a:pos x="3085" y="917"/>
                  </a:cxn>
                  <a:cxn ang="0">
                    <a:pos x="2748" y="1200"/>
                  </a:cxn>
                  <a:cxn ang="0">
                    <a:pos x="2490" y="1315"/>
                  </a:cxn>
                  <a:cxn ang="0">
                    <a:pos x="2350" y="1503"/>
                  </a:cxn>
                  <a:cxn ang="0">
                    <a:pos x="2654" y="1619"/>
                  </a:cxn>
                  <a:cxn ang="0">
                    <a:pos x="2958" y="1736"/>
                  </a:cxn>
                  <a:cxn ang="0">
                    <a:pos x="3145" y="1931"/>
                  </a:cxn>
                  <a:cxn ang="0">
                    <a:pos x="3293" y="2212"/>
                  </a:cxn>
                  <a:cxn ang="0">
                    <a:pos x="3262" y="2681"/>
                  </a:cxn>
                </a:cxnLst>
                <a:rect l="0" t="0" r="r" b="b"/>
                <a:pathLst>
                  <a:path w="4288" h="2852">
                    <a:moveTo>
                      <a:pt x="2779" y="2852"/>
                    </a:moveTo>
                    <a:cubicBezTo>
                      <a:pt x="2600" y="2852"/>
                      <a:pt x="2473" y="2820"/>
                      <a:pt x="2381" y="2804"/>
                    </a:cubicBezTo>
                    <a:cubicBezTo>
                      <a:pt x="2289" y="2788"/>
                      <a:pt x="2267" y="2783"/>
                      <a:pt x="2226" y="2757"/>
                    </a:cubicBezTo>
                    <a:cubicBezTo>
                      <a:pt x="2185" y="2731"/>
                      <a:pt x="2154" y="2693"/>
                      <a:pt x="2132" y="2648"/>
                    </a:cubicBezTo>
                    <a:cubicBezTo>
                      <a:pt x="2110" y="2603"/>
                      <a:pt x="2106" y="2528"/>
                      <a:pt x="2093" y="2484"/>
                    </a:cubicBezTo>
                    <a:cubicBezTo>
                      <a:pt x="2080" y="2440"/>
                      <a:pt x="2064" y="2404"/>
                      <a:pt x="2055" y="2381"/>
                    </a:cubicBezTo>
                    <a:cubicBezTo>
                      <a:pt x="2054" y="2353"/>
                      <a:pt x="2070" y="2330"/>
                      <a:pt x="2085" y="2313"/>
                    </a:cubicBezTo>
                    <a:cubicBezTo>
                      <a:pt x="2090" y="2305"/>
                      <a:pt x="2112" y="2275"/>
                      <a:pt x="2116" y="2266"/>
                    </a:cubicBezTo>
                    <a:cubicBezTo>
                      <a:pt x="2125" y="2246"/>
                      <a:pt x="2140" y="2168"/>
                      <a:pt x="2155" y="2149"/>
                    </a:cubicBezTo>
                    <a:cubicBezTo>
                      <a:pt x="2161" y="2142"/>
                      <a:pt x="2171" y="2139"/>
                      <a:pt x="2179" y="2134"/>
                    </a:cubicBezTo>
                    <a:cubicBezTo>
                      <a:pt x="2200" y="2100"/>
                      <a:pt x="2221" y="2069"/>
                      <a:pt x="2249" y="2040"/>
                    </a:cubicBezTo>
                    <a:cubicBezTo>
                      <a:pt x="2252" y="2032"/>
                      <a:pt x="2257" y="2025"/>
                      <a:pt x="2257" y="2017"/>
                    </a:cubicBezTo>
                    <a:cubicBezTo>
                      <a:pt x="2257" y="1983"/>
                      <a:pt x="2255" y="1949"/>
                      <a:pt x="2249" y="1916"/>
                    </a:cubicBezTo>
                    <a:cubicBezTo>
                      <a:pt x="2243" y="1887"/>
                      <a:pt x="2174" y="1858"/>
                      <a:pt x="2155" y="1845"/>
                    </a:cubicBezTo>
                    <a:cubicBezTo>
                      <a:pt x="2127" y="1826"/>
                      <a:pt x="2094" y="1809"/>
                      <a:pt x="2062" y="1799"/>
                    </a:cubicBezTo>
                    <a:cubicBezTo>
                      <a:pt x="2046" y="1788"/>
                      <a:pt x="2031" y="1778"/>
                      <a:pt x="2015" y="1767"/>
                    </a:cubicBezTo>
                    <a:cubicBezTo>
                      <a:pt x="2007" y="1762"/>
                      <a:pt x="1992" y="1752"/>
                      <a:pt x="1992" y="1752"/>
                    </a:cubicBezTo>
                    <a:cubicBezTo>
                      <a:pt x="1979" y="1734"/>
                      <a:pt x="1966" y="1715"/>
                      <a:pt x="1953" y="1697"/>
                    </a:cubicBezTo>
                    <a:cubicBezTo>
                      <a:pt x="1938" y="1676"/>
                      <a:pt x="1936" y="1649"/>
                      <a:pt x="1922" y="1627"/>
                    </a:cubicBezTo>
                    <a:cubicBezTo>
                      <a:pt x="1720" y="1436"/>
                      <a:pt x="532" y="1424"/>
                      <a:pt x="266" y="1278"/>
                    </a:cubicBezTo>
                    <a:cubicBezTo>
                      <a:pt x="0" y="1132"/>
                      <a:pt x="360" y="866"/>
                      <a:pt x="328" y="748"/>
                    </a:cubicBezTo>
                    <a:cubicBezTo>
                      <a:pt x="296" y="630"/>
                      <a:pt x="84" y="630"/>
                      <a:pt x="74" y="572"/>
                    </a:cubicBezTo>
                    <a:cubicBezTo>
                      <a:pt x="64" y="514"/>
                      <a:pt x="247" y="443"/>
                      <a:pt x="266" y="397"/>
                    </a:cubicBezTo>
                    <a:cubicBezTo>
                      <a:pt x="285" y="351"/>
                      <a:pt x="186" y="328"/>
                      <a:pt x="188" y="296"/>
                    </a:cubicBezTo>
                    <a:cubicBezTo>
                      <a:pt x="190" y="264"/>
                      <a:pt x="271" y="238"/>
                      <a:pt x="281" y="202"/>
                    </a:cubicBezTo>
                    <a:cubicBezTo>
                      <a:pt x="291" y="166"/>
                      <a:pt x="251" y="93"/>
                      <a:pt x="248" y="80"/>
                    </a:cubicBezTo>
                    <a:cubicBezTo>
                      <a:pt x="261" y="93"/>
                      <a:pt x="338" y="166"/>
                      <a:pt x="336" y="202"/>
                    </a:cubicBezTo>
                    <a:cubicBezTo>
                      <a:pt x="334" y="239"/>
                      <a:pt x="235" y="271"/>
                      <a:pt x="234" y="305"/>
                    </a:cubicBezTo>
                    <a:cubicBezTo>
                      <a:pt x="233" y="339"/>
                      <a:pt x="342" y="368"/>
                      <a:pt x="332" y="408"/>
                    </a:cubicBezTo>
                    <a:cubicBezTo>
                      <a:pt x="322" y="448"/>
                      <a:pt x="156" y="487"/>
                      <a:pt x="172" y="545"/>
                    </a:cubicBezTo>
                    <a:cubicBezTo>
                      <a:pt x="188" y="603"/>
                      <a:pt x="386" y="660"/>
                      <a:pt x="429" y="756"/>
                    </a:cubicBezTo>
                    <a:cubicBezTo>
                      <a:pt x="472" y="852"/>
                      <a:pt x="148" y="1046"/>
                      <a:pt x="429" y="1122"/>
                    </a:cubicBezTo>
                    <a:cubicBezTo>
                      <a:pt x="710" y="1198"/>
                      <a:pt x="1815" y="1210"/>
                      <a:pt x="2116" y="1214"/>
                    </a:cubicBezTo>
                    <a:cubicBezTo>
                      <a:pt x="2158" y="1195"/>
                      <a:pt x="2192" y="1165"/>
                      <a:pt x="2233" y="1144"/>
                    </a:cubicBezTo>
                    <a:cubicBezTo>
                      <a:pt x="2276" y="1122"/>
                      <a:pt x="2239" y="1094"/>
                      <a:pt x="2280" y="1066"/>
                    </a:cubicBezTo>
                    <a:cubicBezTo>
                      <a:pt x="2308" y="1047"/>
                      <a:pt x="2338" y="1006"/>
                      <a:pt x="2366" y="988"/>
                    </a:cubicBezTo>
                    <a:cubicBezTo>
                      <a:pt x="2404" y="958"/>
                      <a:pt x="2430" y="929"/>
                      <a:pt x="2452" y="895"/>
                    </a:cubicBezTo>
                    <a:cubicBezTo>
                      <a:pt x="2470" y="859"/>
                      <a:pt x="2452" y="818"/>
                      <a:pt x="2435" y="792"/>
                    </a:cubicBezTo>
                    <a:cubicBezTo>
                      <a:pt x="2412" y="780"/>
                      <a:pt x="2428" y="741"/>
                      <a:pt x="2405" y="731"/>
                    </a:cubicBezTo>
                    <a:cubicBezTo>
                      <a:pt x="2390" y="724"/>
                      <a:pt x="2374" y="720"/>
                      <a:pt x="2358" y="715"/>
                    </a:cubicBezTo>
                    <a:cubicBezTo>
                      <a:pt x="2342" y="710"/>
                      <a:pt x="2311" y="700"/>
                      <a:pt x="2311" y="700"/>
                    </a:cubicBezTo>
                    <a:cubicBezTo>
                      <a:pt x="2284" y="681"/>
                      <a:pt x="2265" y="676"/>
                      <a:pt x="2233" y="669"/>
                    </a:cubicBezTo>
                    <a:cubicBezTo>
                      <a:pt x="2250" y="555"/>
                      <a:pt x="2274" y="583"/>
                      <a:pt x="2397" y="575"/>
                    </a:cubicBezTo>
                    <a:cubicBezTo>
                      <a:pt x="2413" y="565"/>
                      <a:pt x="2449" y="562"/>
                      <a:pt x="2444" y="544"/>
                    </a:cubicBezTo>
                    <a:cubicBezTo>
                      <a:pt x="2441" y="534"/>
                      <a:pt x="2442" y="522"/>
                      <a:pt x="2436" y="513"/>
                    </a:cubicBezTo>
                    <a:cubicBezTo>
                      <a:pt x="2421" y="490"/>
                      <a:pt x="2338" y="452"/>
                      <a:pt x="2311" y="435"/>
                    </a:cubicBezTo>
                    <a:cubicBezTo>
                      <a:pt x="2323" y="387"/>
                      <a:pt x="2351" y="377"/>
                      <a:pt x="2397" y="365"/>
                    </a:cubicBezTo>
                    <a:cubicBezTo>
                      <a:pt x="2405" y="360"/>
                      <a:pt x="2413" y="356"/>
                      <a:pt x="2420" y="349"/>
                    </a:cubicBezTo>
                    <a:cubicBezTo>
                      <a:pt x="2468" y="301"/>
                      <a:pt x="2396" y="283"/>
                      <a:pt x="2366" y="264"/>
                    </a:cubicBezTo>
                    <a:cubicBezTo>
                      <a:pt x="2363" y="256"/>
                      <a:pt x="2359" y="245"/>
                      <a:pt x="2363" y="237"/>
                    </a:cubicBezTo>
                    <a:cubicBezTo>
                      <a:pt x="2367" y="229"/>
                      <a:pt x="2374" y="234"/>
                      <a:pt x="2381" y="230"/>
                    </a:cubicBezTo>
                    <a:cubicBezTo>
                      <a:pt x="2397" y="221"/>
                      <a:pt x="2413" y="193"/>
                      <a:pt x="2413" y="193"/>
                    </a:cubicBezTo>
                    <a:cubicBezTo>
                      <a:pt x="2418" y="185"/>
                      <a:pt x="2409" y="180"/>
                      <a:pt x="2407" y="171"/>
                    </a:cubicBezTo>
                    <a:cubicBezTo>
                      <a:pt x="2407" y="169"/>
                      <a:pt x="2369" y="156"/>
                      <a:pt x="2368" y="126"/>
                    </a:cubicBezTo>
                    <a:cubicBezTo>
                      <a:pt x="2394" y="90"/>
                      <a:pt x="2411" y="117"/>
                      <a:pt x="2397" y="76"/>
                    </a:cubicBezTo>
                    <a:cubicBezTo>
                      <a:pt x="2400" y="68"/>
                      <a:pt x="2405" y="61"/>
                      <a:pt x="2405" y="53"/>
                    </a:cubicBezTo>
                    <a:cubicBezTo>
                      <a:pt x="2405" y="28"/>
                      <a:pt x="2382" y="0"/>
                      <a:pt x="2413" y="45"/>
                    </a:cubicBezTo>
                    <a:cubicBezTo>
                      <a:pt x="2414" y="49"/>
                      <a:pt x="2408" y="65"/>
                      <a:pt x="2407" y="75"/>
                    </a:cubicBezTo>
                    <a:cubicBezTo>
                      <a:pt x="2406" y="85"/>
                      <a:pt x="2412" y="96"/>
                      <a:pt x="2407" y="105"/>
                    </a:cubicBezTo>
                    <a:cubicBezTo>
                      <a:pt x="2402" y="114"/>
                      <a:pt x="2371" y="114"/>
                      <a:pt x="2377" y="129"/>
                    </a:cubicBezTo>
                    <a:cubicBezTo>
                      <a:pt x="2394" y="150"/>
                      <a:pt x="2405" y="169"/>
                      <a:pt x="2444" y="193"/>
                    </a:cubicBezTo>
                    <a:cubicBezTo>
                      <a:pt x="2431" y="241"/>
                      <a:pt x="2420" y="221"/>
                      <a:pt x="2405" y="263"/>
                    </a:cubicBezTo>
                    <a:cubicBezTo>
                      <a:pt x="2432" y="282"/>
                      <a:pt x="2449" y="282"/>
                      <a:pt x="2467" y="310"/>
                    </a:cubicBezTo>
                    <a:cubicBezTo>
                      <a:pt x="2464" y="328"/>
                      <a:pt x="2469" y="349"/>
                      <a:pt x="2459" y="365"/>
                    </a:cubicBezTo>
                    <a:cubicBezTo>
                      <a:pt x="2456" y="369"/>
                      <a:pt x="2403" y="402"/>
                      <a:pt x="2389" y="411"/>
                    </a:cubicBezTo>
                    <a:cubicBezTo>
                      <a:pt x="2370" y="467"/>
                      <a:pt x="2411" y="460"/>
                      <a:pt x="2452" y="474"/>
                    </a:cubicBezTo>
                    <a:cubicBezTo>
                      <a:pt x="2474" y="496"/>
                      <a:pt x="2488" y="519"/>
                      <a:pt x="2506" y="544"/>
                    </a:cubicBezTo>
                    <a:cubicBezTo>
                      <a:pt x="2503" y="565"/>
                      <a:pt x="2510" y="589"/>
                      <a:pt x="2498" y="606"/>
                    </a:cubicBezTo>
                    <a:cubicBezTo>
                      <a:pt x="2488" y="620"/>
                      <a:pt x="2414" y="632"/>
                      <a:pt x="2397" y="637"/>
                    </a:cubicBezTo>
                    <a:cubicBezTo>
                      <a:pt x="2394" y="645"/>
                      <a:pt x="2386" y="653"/>
                      <a:pt x="2389" y="661"/>
                    </a:cubicBezTo>
                    <a:cubicBezTo>
                      <a:pt x="2393" y="670"/>
                      <a:pt x="2404" y="672"/>
                      <a:pt x="2413" y="676"/>
                    </a:cubicBezTo>
                    <a:cubicBezTo>
                      <a:pt x="2442" y="689"/>
                      <a:pt x="2476" y="698"/>
                      <a:pt x="2506" y="708"/>
                    </a:cubicBezTo>
                    <a:cubicBezTo>
                      <a:pt x="2522" y="713"/>
                      <a:pt x="2553" y="723"/>
                      <a:pt x="2553" y="723"/>
                    </a:cubicBezTo>
                    <a:cubicBezTo>
                      <a:pt x="2573" y="755"/>
                      <a:pt x="2595" y="785"/>
                      <a:pt x="2615" y="817"/>
                    </a:cubicBezTo>
                    <a:cubicBezTo>
                      <a:pt x="2610" y="856"/>
                      <a:pt x="2604" y="919"/>
                      <a:pt x="2592" y="957"/>
                    </a:cubicBezTo>
                    <a:cubicBezTo>
                      <a:pt x="2585" y="981"/>
                      <a:pt x="2562" y="1002"/>
                      <a:pt x="2553" y="1027"/>
                    </a:cubicBezTo>
                    <a:cubicBezTo>
                      <a:pt x="2558" y="1037"/>
                      <a:pt x="2558" y="1052"/>
                      <a:pt x="2568" y="1058"/>
                    </a:cubicBezTo>
                    <a:cubicBezTo>
                      <a:pt x="2630" y="1093"/>
                      <a:pt x="2693" y="1017"/>
                      <a:pt x="2750" y="1005"/>
                    </a:cubicBezTo>
                    <a:cubicBezTo>
                      <a:pt x="2766" y="982"/>
                      <a:pt x="2799" y="931"/>
                      <a:pt x="2818" y="918"/>
                    </a:cubicBezTo>
                    <a:cubicBezTo>
                      <a:pt x="2851" y="884"/>
                      <a:pt x="2885" y="807"/>
                      <a:pt x="2950" y="801"/>
                    </a:cubicBezTo>
                    <a:cubicBezTo>
                      <a:pt x="3029" y="791"/>
                      <a:pt x="3149" y="873"/>
                      <a:pt x="3207" y="879"/>
                    </a:cubicBezTo>
                    <a:cubicBezTo>
                      <a:pt x="3249" y="872"/>
                      <a:pt x="3276" y="875"/>
                      <a:pt x="3301" y="840"/>
                    </a:cubicBezTo>
                    <a:cubicBezTo>
                      <a:pt x="3308" y="813"/>
                      <a:pt x="3246" y="742"/>
                      <a:pt x="3246" y="715"/>
                    </a:cubicBezTo>
                    <a:cubicBezTo>
                      <a:pt x="3246" y="688"/>
                      <a:pt x="3279" y="682"/>
                      <a:pt x="3301" y="676"/>
                    </a:cubicBezTo>
                    <a:cubicBezTo>
                      <a:pt x="3322" y="691"/>
                      <a:pt x="3355" y="666"/>
                      <a:pt x="3379" y="676"/>
                    </a:cubicBezTo>
                    <a:cubicBezTo>
                      <a:pt x="3394" y="683"/>
                      <a:pt x="3426" y="692"/>
                      <a:pt x="3426" y="692"/>
                    </a:cubicBezTo>
                    <a:cubicBezTo>
                      <a:pt x="3447" y="689"/>
                      <a:pt x="3479" y="703"/>
                      <a:pt x="3488" y="684"/>
                    </a:cubicBezTo>
                    <a:cubicBezTo>
                      <a:pt x="3519" y="621"/>
                      <a:pt x="3451" y="531"/>
                      <a:pt x="3442" y="489"/>
                    </a:cubicBezTo>
                    <a:cubicBezTo>
                      <a:pt x="3513" y="467"/>
                      <a:pt x="3449" y="480"/>
                      <a:pt x="3566" y="474"/>
                    </a:cubicBezTo>
                    <a:cubicBezTo>
                      <a:pt x="3651" y="467"/>
                      <a:pt x="3661" y="485"/>
                      <a:pt x="3683" y="419"/>
                    </a:cubicBezTo>
                    <a:cubicBezTo>
                      <a:pt x="3678" y="409"/>
                      <a:pt x="3675" y="397"/>
                      <a:pt x="3667" y="388"/>
                    </a:cubicBezTo>
                    <a:cubicBezTo>
                      <a:pt x="3661" y="381"/>
                      <a:pt x="3644" y="382"/>
                      <a:pt x="3644" y="373"/>
                    </a:cubicBezTo>
                    <a:cubicBezTo>
                      <a:pt x="3656" y="361"/>
                      <a:pt x="3702" y="342"/>
                      <a:pt x="3737" y="326"/>
                    </a:cubicBezTo>
                    <a:cubicBezTo>
                      <a:pt x="3742" y="312"/>
                      <a:pt x="3666" y="316"/>
                      <a:pt x="3644" y="304"/>
                    </a:cubicBezTo>
                    <a:cubicBezTo>
                      <a:pt x="3622" y="292"/>
                      <a:pt x="3596" y="267"/>
                      <a:pt x="3605" y="257"/>
                    </a:cubicBezTo>
                    <a:cubicBezTo>
                      <a:pt x="3599" y="243"/>
                      <a:pt x="3655" y="246"/>
                      <a:pt x="3698" y="241"/>
                    </a:cubicBezTo>
                    <a:cubicBezTo>
                      <a:pt x="3741" y="236"/>
                      <a:pt x="3810" y="248"/>
                      <a:pt x="3862" y="226"/>
                    </a:cubicBezTo>
                    <a:cubicBezTo>
                      <a:pt x="3914" y="204"/>
                      <a:pt x="3988" y="121"/>
                      <a:pt x="4010" y="109"/>
                    </a:cubicBezTo>
                    <a:cubicBezTo>
                      <a:pt x="4016" y="115"/>
                      <a:pt x="3998" y="147"/>
                      <a:pt x="3994" y="154"/>
                    </a:cubicBezTo>
                    <a:cubicBezTo>
                      <a:pt x="3981" y="174"/>
                      <a:pt x="3967" y="181"/>
                      <a:pt x="3948" y="193"/>
                    </a:cubicBezTo>
                    <a:cubicBezTo>
                      <a:pt x="3934" y="206"/>
                      <a:pt x="3918" y="216"/>
                      <a:pt x="3909" y="232"/>
                    </a:cubicBezTo>
                    <a:cubicBezTo>
                      <a:pt x="3926" y="246"/>
                      <a:pt x="4059" y="248"/>
                      <a:pt x="4119" y="265"/>
                    </a:cubicBezTo>
                    <a:cubicBezTo>
                      <a:pt x="4179" y="282"/>
                      <a:pt x="4288" y="320"/>
                      <a:pt x="4267" y="335"/>
                    </a:cubicBezTo>
                    <a:cubicBezTo>
                      <a:pt x="4277" y="352"/>
                      <a:pt x="4077" y="357"/>
                      <a:pt x="3994" y="358"/>
                    </a:cubicBezTo>
                    <a:cubicBezTo>
                      <a:pt x="3911" y="359"/>
                      <a:pt x="3817" y="337"/>
                      <a:pt x="3768" y="341"/>
                    </a:cubicBezTo>
                    <a:cubicBezTo>
                      <a:pt x="3743" y="367"/>
                      <a:pt x="3731" y="370"/>
                      <a:pt x="3698" y="380"/>
                    </a:cubicBezTo>
                    <a:cubicBezTo>
                      <a:pt x="3676" y="410"/>
                      <a:pt x="3750" y="478"/>
                      <a:pt x="3714" y="497"/>
                    </a:cubicBezTo>
                    <a:cubicBezTo>
                      <a:pt x="3670" y="503"/>
                      <a:pt x="3519" y="476"/>
                      <a:pt x="3480" y="497"/>
                    </a:cubicBezTo>
                    <a:cubicBezTo>
                      <a:pt x="3454" y="511"/>
                      <a:pt x="3550" y="618"/>
                      <a:pt x="3558" y="630"/>
                    </a:cubicBezTo>
                    <a:cubicBezTo>
                      <a:pt x="3576" y="698"/>
                      <a:pt x="3565" y="699"/>
                      <a:pt x="3496" y="723"/>
                    </a:cubicBezTo>
                    <a:cubicBezTo>
                      <a:pt x="3466" y="742"/>
                      <a:pt x="3402" y="744"/>
                      <a:pt x="3379" y="747"/>
                    </a:cubicBezTo>
                    <a:cubicBezTo>
                      <a:pt x="3371" y="744"/>
                      <a:pt x="3355" y="739"/>
                      <a:pt x="3355" y="739"/>
                    </a:cubicBezTo>
                    <a:cubicBezTo>
                      <a:pt x="3329" y="748"/>
                      <a:pt x="3308" y="747"/>
                      <a:pt x="3340" y="793"/>
                    </a:cubicBezTo>
                    <a:cubicBezTo>
                      <a:pt x="3351" y="808"/>
                      <a:pt x="3387" y="825"/>
                      <a:pt x="3387" y="825"/>
                    </a:cubicBezTo>
                    <a:cubicBezTo>
                      <a:pt x="3392" y="841"/>
                      <a:pt x="3377" y="831"/>
                      <a:pt x="3379" y="848"/>
                    </a:cubicBezTo>
                    <a:cubicBezTo>
                      <a:pt x="3386" y="916"/>
                      <a:pt x="3388" y="888"/>
                      <a:pt x="3324" y="910"/>
                    </a:cubicBezTo>
                    <a:cubicBezTo>
                      <a:pt x="3275" y="922"/>
                      <a:pt x="3127" y="947"/>
                      <a:pt x="3085" y="917"/>
                    </a:cubicBezTo>
                    <a:cubicBezTo>
                      <a:pt x="3047" y="904"/>
                      <a:pt x="3039" y="875"/>
                      <a:pt x="3001" y="887"/>
                    </a:cubicBezTo>
                    <a:cubicBezTo>
                      <a:pt x="2974" y="892"/>
                      <a:pt x="2953" y="990"/>
                      <a:pt x="2893" y="1025"/>
                    </a:cubicBezTo>
                    <a:cubicBezTo>
                      <a:pt x="2829" y="1078"/>
                      <a:pt x="2801" y="1166"/>
                      <a:pt x="2748" y="1200"/>
                    </a:cubicBezTo>
                    <a:cubicBezTo>
                      <a:pt x="2716" y="1221"/>
                      <a:pt x="2612" y="1261"/>
                      <a:pt x="2600" y="1270"/>
                    </a:cubicBezTo>
                    <a:cubicBezTo>
                      <a:pt x="2594" y="1279"/>
                      <a:pt x="2575" y="1284"/>
                      <a:pt x="2568" y="1293"/>
                    </a:cubicBezTo>
                    <a:cubicBezTo>
                      <a:pt x="2550" y="1315"/>
                      <a:pt x="2506" y="1292"/>
                      <a:pt x="2490" y="1315"/>
                    </a:cubicBezTo>
                    <a:cubicBezTo>
                      <a:pt x="2456" y="1364"/>
                      <a:pt x="2374" y="1362"/>
                      <a:pt x="2327" y="1393"/>
                    </a:cubicBezTo>
                    <a:cubicBezTo>
                      <a:pt x="2314" y="1431"/>
                      <a:pt x="2307" y="1441"/>
                      <a:pt x="2327" y="1495"/>
                    </a:cubicBezTo>
                    <a:cubicBezTo>
                      <a:pt x="2330" y="1503"/>
                      <a:pt x="2343" y="1499"/>
                      <a:pt x="2350" y="1503"/>
                    </a:cubicBezTo>
                    <a:cubicBezTo>
                      <a:pt x="2358" y="1507"/>
                      <a:pt x="2366" y="1513"/>
                      <a:pt x="2374" y="1518"/>
                    </a:cubicBezTo>
                    <a:cubicBezTo>
                      <a:pt x="2412" y="1543"/>
                      <a:pt x="2449" y="1571"/>
                      <a:pt x="2490" y="1588"/>
                    </a:cubicBezTo>
                    <a:cubicBezTo>
                      <a:pt x="2541" y="1610"/>
                      <a:pt x="2600" y="1609"/>
                      <a:pt x="2654" y="1619"/>
                    </a:cubicBezTo>
                    <a:cubicBezTo>
                      <a:pt x="2701" y="1650"/>
                      <a:pt x="2667" y="1640"/>
                      <a:pt x="2723" y="1661"/>
                    </a:cubicBezTo>
                    <a:cubicBezTo>
                      <a:pt x="2751" y="1672"/>
                      <a:pt x="2757" y="1683"/>
                      <a:pt x="2787" y="1690"/>
                    </a:cubicBezTo>
                    <a:cubicBezTo>
                      <a:pt x="2844" y="1703"/>
                      <a:pt x="2902" y="1719"/>
                      <a:pt x="2958" y="1736"/>
                    </a:cubicBezTo>
                    <a:cubicBezTo>
                      <a:pt x="3042" y="1794"/>
                      <a:pt x="2921" y="1722"/>
                      <a:pt x="3002" y="1767"/>
                    </a:cubicBezTo>
                    <a:cubicBezTo>
                      <a:pt x="3018" y="1776"/>
                      <a:pt x="3052" y="1791"/>
                      <a:pt x="3052" y="1791"/>
                    </a:cubicBezTo>
                    <a:cubicBezTo>
                      <a:pt x="3083" y="1838"/>
                      <a:pt x="3113" y="1885"/>
                      <a:pt x="3145" y="1931"/>
                    </a:cubicBezTo>
                    <a:cubicBezTo>
                      <a:pt x="3161" y="1980"/>
                      <a:pt x="3157" y="2018"/>
                      <a:pt x="3168" y="2071"/>
                    </a:cubicBezTo>
                    <a:cubicBezTo>
                      <a:pt x="3174" y="2101"/>
                      <a:pt x="3215" y="2126"/>
                      <a:pt x="3239" y="2142"/>
                    </a:cubicBezTo>
                    <a:cubicBezTo>
                      <a:pt x="3259" y="2184"/>
                      <a:pt x="3275" y="2175"/>
                      <a:pt x="3293" y="2212"/>
                    </a:cubicBezTo>
                    <a:cubicBezTo>
                      <a:pt x="3320" y="2267"/>
                      <a:pt x="3312" y="2332"/>
                      <a:pt x="3348" y="2383"/>
                    </a:cubicBezTo>
                    <a:cubicBezTo>
                      <a:pt x="3346" y="2397"/>
                      <a:pt x="3332" y="2460"/>
                      <a:pt x="3332" y="2484"/>
                    </a:cubicBezTo>
                    <a:lnTo>
                      <a:pt x="3262" y="2681"/>
                    </a:lnTo>
                    <a:lnTo>
                      <a:pt x="3052" y="2765"/>
                    </a:lnTo>
                  </a:path>
                </a:pathLst>
              </a:custGeom>
              <a:gradFill rotWithShape="0">
                <a:gsLst>
                  <a:gs pos="0">
                    <a:srgbClr val="005CBF"/>
                  </a:gs>
                  <a:gs pos="25000">
                    <a:srgbClr val="0087E6"/>
                  </a:gs>
                  <a:gs pos="75000">
                    <a:srgbClr val="21D6E0"/>
                  </a:gs>
                  <a:gs pos="100000">
                    <a:srgbClr val="03D4A8"/>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580" name="Freeform 20"/>
              <p:cNvSpPr>
                <a:spLocks/>
              </p:cNvSpPr>
              <p:nvPr/>
            </p:nvSpPr>
            <p:spPr bwMode="auto">
              <a:xfrm>
                <a:off x="905" y="1321"/>
                <a:ext cx="497" cy="135"/>
              </a:xfrm>
              <a:custGeom>
                <a:avLst/>
                <a:gdLst/>
                <a:ahLst/>
                <a:cxnLst>
                  <a:cxn ang="0">
                    <a:pos x="34" y="11"/>
                  </a:cxn>
                  <a:cxn ang="0">
                    <a:pos x="1309" y="9"/>
                  </a:cxn>
                  <a:cxn ang="0">
                    <a:pos x="1273" y="203"/>
                  </a:cxn>
                  <a:cxn ang="0">
                    <a:pos x="1203" y="336"/>
                  </a:cxn>
                  <a:cxn ang="0">
                    <a:pos x="1125" y="396"/>
                  </a:cxn>
                  <a:cxn ang="0">
                    <a:pos x="1001" y="471"/>
                  </a:cxn>
                  <a:cxn ang="0">
                    <a:pos x="634" y="512"/>
                  </a:cxn>
                  <a:cxn ang="0">
                    <a:pos x="299" y="504"/>
                  </a:cxn>
                  <a:cxn ang="0">
                    <a:pos x="167" y="446"/>
                  </a:cxn>
                  <a:cxn ang="0">
                    <a:pos x="58" y="237"/>
                  </a:cxn>
                  <a:cxn ang="0">
                    <a:pos x="34" y="153"/>
                  </a:cxn>
                  <a:cxn ang="0">
                    <a:pos x="34" y="11"/>
                  </a:cxn>
                </a:cxnLst>
                <a:rect l="0" t="0" r="r" b="b"/>
                <a:pathLst>
                  <a:path w="1325" h="520">
                    <a:moveTo>
                      <a:pt x="34" y="11"/>
                    </a:moveTo>
                    <a:cubicBezTo>
                      <a:pt x="294" y="7"/>
                      <a:pt x="1052" y="0"/>
                      <a:pt x="1309" y="9"/>
                    </a:cubicBezTo>
                    <a:cubicBezTo>
                      <a:pt x="1325" y="209"/>
                      <a:pt x="1286" y="148"/>
                      <a:pt x="1273" y="203"/>
                    </a:cubicBezTo>
                    <a:cubicBezTo>
                      <a:pt x="1267" y="254"/>
                      <a:pt x="1249" y="323"/>
                      <a:pt x="1203" y="336"/>
                    </a:cubicBezTo>
                    <a:cubicBezTo>
                      <a:pt x="1177" y="357"/>
                      <a:pt x="1153" y="380"/>
                      <a:pt x="1125" y="396"/>
                    </a:cubicBezTo>
                    <a:cubicBezTo>
                      <a:pt x="1085" y="417"/>
                      <a:pt x="1043" y="453"/>
                      <a:pt x="1001" y="471"/>
                    </a:cubicBezTo>
                    <a:cubicBezTo>
                      <a:pt x="883" y="520"/>
                      <a:pt x="760" y="495"/>
                      <a:pt x="634" y="512"/>
                    </a:cubicBezTo>
                    <a:cubicBezTo>
                      <a:pt x="522" y="509"/>
                      <a:pt x="411" y="509"/>
                      <a:pt x="299" y="504"/>
                    </a:cubicBezTo>
                    <a:cubicBezTo>
                      <a:pt x="250" y="502"/>
                      <a:pt x="211" y="462"/>
                      <a:pt x="167" y="446"/>
                    </a:cubicBezTo>
                    <a:cubicBezTo>
                      <a:pt x="110" y="385"/>
                      <a:pt x="84" y="317"/>
                      <a:pt x="58" y="237"/>
                    </a:cubicBezTo>
                    <a:cubicBezTo>
                      <a:pt x="50" y="212"/>
                      <a:pt x="35" y="179"/>
                      <a:pt x="34" y="153"/>
                    </a:cubicBezTo>
                    <a:cubicBezTo>
                      <a:pt x="32" y="106"/>
                      <a:pt x="0" y="34"/>
                      <a:pt x="34" y="11"/>
                    </a:cubicBezTo>
                    <a:close/>
                  </a:path>
                </a:pathLst>
              </a:custGeom>
              <a:gradFill rotWithShape="0">
                <a:gsLst>
                  <a:gs pos="0">
                    <a:schemeClr val="accent2"/>
                  </a:gs>
                  <a:gs pos="100000">
                    <a:schemeClr val="accent2">
                      <a:gamma/>
                      <a:shade val="46275"/>
                      <a:invGamma/>
                    </a:schemeClr>
                  </a:gs>
                </a:gsLst>
                <a:lin ang="5400000" scaled="1"/>
              </a:gradFill>
              <a:ln w="3175" cmpd="sng">
                <a:solidFill>
                  <a:schemeClr val="tx2"/>
                </a:solidFill>
                <a:round/>
                <a:headEnd/>
                <a:tailEnd/>
              </a:ln>
              <a:effectLst/>
            </p:spPr>
            <p:txBody>
              <a:bodyPr wrap="none" anchor="ctr"/>
              <a:lstStyle/>
              <a:p>
                <a:pPr defTabSz="911089"/>
                <a:endParaRPr lang="en-US">
                  <a:solidFill>
                    <a:prstClr val="black"/>
                  </a:solidFill>
                </a:endParaRPr>
              </a:p>
            </p:txBody>
          </p:sp>
          <p:sp>
            <p:nvSpPr>
              <p:cNvPr id="66581" name="Freeform 21" descr="Brown marble"/>
              <p:cNvSpPr>
                <a:spLocks/>
              </p:cNvSpPr>
              <p:nvPr/>
            </p:nvSpPr>
            <p:spPr bwMode="auto">
              <a:xfrm>
                <a:off x="1668" y="1406"/>
                <a:ext cx="44" cy="23"/>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582" name="Freeform 22" descr="Brown marble"/>
              <p:cNvSpPr>
                <a:spLocks/>
              </p:cNvSpPr>
              <p:nvPr/>
            </p:nvSpPr>
            <p:spPr bwMode="auto">
              <a:xfrm>
                <a:off x="426" y="1406"/>
                <a:ext cx="17" cy="13"/>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583" name="Freeform 23" descr="Cork"/>
              <p:cNvSpPr>
                <a:spLocks/>
              </p:cNvSpPr>
              <p:nvPr/>
            </p:nvSpPr>
            <p:spPr bwMode="auto">
              <a:xfrm>
                <a:off x="196" y="1402"/>
                <a:ext cx="34" cy="15"/>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584" name="Freeform 24" descr="Cork"/>
              <p:cNvSpPr>
                <a:spLocks/>
              </p:cNvSpPr>
              <p:nvPr/>
            </p:nvSpPr>
            <p:spPr bwMode="auto">
              <a:xfrm>
                <a:off x="320" y="1417"/>
                <a:ext cx="17" cy="12"/>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585" name="Freeform 25" descr="Cork"/>
              <p:cNvSpPr>
                <a:spLocks/>
              </p:cNvSpPr>
              <p:nvPr/>
            </p:nvSpPr>
            <p:spPr bwMode="auto">
              <a:xfrm>
                <a:off x="196" y="1468"/>
                <a:ext cx="34" cy="14"/>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586" name="Freeform 26" descr="Cork"/>
              <p:cNvSpPr>
                <a:spLocks/>
              </p:cNvSpPr>
              <p:nvPr/>
            </p:nvSpPr>
            <p:spPr bwMode="auto">
              <a:xfrm>
                <a:off x="1562" y="1406"/>
                <a:ext cx="53" cy="25"/>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587" name="Freeform 27" descr="Cork"/>
              <p:cNvSpPr>
                <a:spLocks/>
              </p:cNvSpPr>
              <p:nvPr/>
            </p:nvSpPr>
            <p:spPr bwMode="auto">
              <a:xfrm>
                <a:off x="497" y="1419"/>
                <a:ext cx="17" cy="22"/>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588" name="Freeform 28"/>
              <p:cNvSpPr>
                <a:spLocks/>
              </p:cNvSpPr>
              <p:nvPr/>
            </p:nvSpPr>
            <p:spPr bwMode="auto">
              <a:xfrm>
                <a:off x="1172" y="1456"/>
                <a:ext cx="21" cy="19"/>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589" name="Freeform 29"/>
              <p:cNvSpPr>
                <a:spLocks/>
              </p:cNvSpPr>
              <p:nvPr/>
            </p:nvSpPr>
            <p:spPr bwMode="auto">
              <a:xfrm>
                <a:off x="1313" y="1419"/>
                <a:ext cx="53" cy="25"/>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590" name="Freeform 30"/>
              <p:cNvSpPr>
                <a:spLocks/>
              </p:cNvSpPr>
              <p:nvPr/>
            </p:nvSpPr>
            <p:spPr bwMode="auto">
              <a:xfrm>
                <a:off x="1189" y="1456"/>
                <a:ext cx="18" cy="12"/>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591" name="Freeform 31"/>
              <p:cNvSpPr>
                <a:spLocks/>
              </p:cNvSpPr>
              <p:nvPr/>
            </p:nvSpPr>
            <p:spPr bwMode="auto">
              <a:xfrm>
                <a:off x="514" y="1381"/>
                <a:ext cx="36" cy="20"/>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592" name="Freeform 32"/>
              <p:cNvSpPr>
                <a:spLocks/>
              </p:cNvSpPr>
              <p:nvPr/>
            </p:nvSpPr>
            <p:spPr bwMode="auto">
              <a:xfrm>
                <a:off x="1543" y="1456"/>
                <a:ext cx="19" cy="19"/>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593" name="Freeform 33"/>
              <p:cNvSpPr>
                <a:spLocks/>
              </p:cNvSpPr>
              <p:nvPr/>
            </p:nvSpPr>
            <p:spPr bwMode="auto">
              <a:xfrm>
                <a:off x="1012" y="1444"/>
                <a:ext cx="39" cy="19"/>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594" name="Freeform 34"/>
              <p:cNvSpPr>
                <a:spLocks/>
              </p:cNvSpPr>
              <p:nvPr/>
            </p:nvSpPr>
            <p:spPr bwMode="auto">
              <a:xfrm>
                <a:off x="799" y="1444"/>
                <a:ext cx="17" cy="12"/>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595" name="Freeform 35"/>
              <p:cNvSpPr>
                <a:spLocks/>
              </p:cNvSpPr>
              <p:nvPr/>
            </p:nvSpPr>
            <p:spPr bwMode="auto">
              <a:xfrm>
                <a:off x="923" y="1419"/>
                <a:ext cx="17" cy="12"/>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596" name="Freeform 36"/>
              <p:cNvSpPr>
                <a:spLocks/>
              </p:cNvSpPr>
              <p:nvPr/>
            </p:nvSpPr>
            <p:spPr bwMode="auto">
              <a:xfrm>
                <a:off x="1349" y="1406"/>
                <a:ext cx="17" cy="13"/>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597" name="Freeform 37"/>
              <p:cNvSpPr>
                <a:spLocks/>
              </p:cNvSpPr>
              <p:nvPr/>
            </p:nvSpPr>
            <p:spPr bwMode="auto">
              <a:xfrm>
                <a:off x="1118" y="1456"/>
                <a:ext cx="18" cy="12"/>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598" name="Freeform 38"/>
              <p:cNvSpPr>
                <a:spLocks/>
              </p:cNvSpPr>
              <p:nvPr/>
            </p:nvSpPr>
            <p:spPr bwMode="auto">
              <a:xfrm>
                <a:off x="1225" y="1444"/>
                <a:ext cx="17" cy="12"/>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599" name="Freeform 39" descr="Brown marble"/>
              <p:cNvSpPr>
                <a:spLocks/>
              </p:cNvSpPr>
              <p:nvPr/>
            </p:nvSpPr>
            <p:spPr bwMode="auto">
              <a:xfrm>
                <a:off x="2076" y="1381"/>
                <a:ext cx="18" cy="13"/>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00" name="Freeform 40" descr="Brown marble"/>
              <p:cNvSpPr>
                <a:spLocks/>
              </p:cNvSpPr>
              <p:nvPr/>
            </p:nvSpPr>
            <p:spPr bwMode="auto">
              <a:xfrm>
                <a:off x="710" y="1444"/>
                <a:ext cx="36" cy="24"/>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01" name="Freeform 41" descr="Brown marble"/>
              <p:cNvSpPr>
                <a:spLocks/>
              </p:cNvSpPr>
              <p:nvPr/>
            </p:nvSpPr>
            <p:spPr bwMode="auto">
              <a:xfrm>
                <a:off x="567" y="1456"/>
                <a:ext cx="19" cy="12"/>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02" name="Freeform 42" descr="Brown marble"/>
              <p:cNvSpPr>
                <a:spLocks/>
              </p:cNvSpPr>
              <p:nvPr/>
            </p:nvSpPr>
            <p:spPr bwMode="auto">
              <a:xfrm>
                <a:off x="1172" y="1493"/>
                <a:ext cx="17" cy="13"/>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03" name="Freeform 43" descr="Brown marble"/>
              <p:cNvSpPr>
                <a:spLocks/>
              </p:cNvSpPr>
              <p:nvPr/>
            </p:nvSpPr>
            <p:spPr bwMode="auto">
              <a:xfrm>
                <a:off x="657" y="1406"/>
                <a:ext cx="18" cy="13"/>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04" name="Freeform 44" descr="Brown marble"/>
              <p:cNvSpPr>
                <a:spLocks/>
              </p:cNvSpPr>
              <p:nvPr/>
            </p:nvSpPr>
            <p:spPr bwMode="auto">
              <a:xfrm>
                <a:off x="1491" y="1394"/>
                <a:ext cx="18" cy="12"/>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05" name="Freeform 45"/>
              <p:cNvSpPr>
                <a:spLocks/>
              </p:cNvSpPr>
              <p:nvPr/>
            </p:nvSpPr>
            <p:spPr bwMode="auto">
              <a:xfrm>
                <a:off x="940" y="1431"/>
                <a:ext cx="19" cy="13"/>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06" name="Freeform 46"/>
              <p:cNvSpPr>
                <a:spLocks/>
              </p:cNvSpPr>
              <p:nvPr/>
            </p:nvSpPr>
            <p:spPr bwMode="auto">
              <a:xfrm>
                <a:off x="1278" y="1431"/>
                <a:ext cx="18" cy="13"/>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07" name="Freeform 47"/>
              <p:cNvSpPr>
                <a:spLocks/>
              </p:cNvSpPr>
              <p:nvPr/>
            </p:nvSpPr>
            <p:spPr bwMode="auto">
              <a:xfrm>
                <a:off x="1136" y="1468"/>
                <a:ext cx="17" cy="13"/>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08" name="Freeform 48"/>
              <p:cNvSpPr>
                <a:spLocks/>
              </p:cNvSpPr>
              <p:nvPr/>
            </p:nvSpPr>
            <p:spPr bwMode="auto">
              <a:xfrm>
                <a:off x="1722" y="1394"/>
                <a:ext cx="17" cy="12"/>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09" name="Freeform 49"/>
              <p:cNvSpPr>
                <a:spLocks/>
              </p:cNvSpPr>
              <p:nvPr/>
            </p:nvSpPr>
            <p:spPr bwMode="auto">
              <a:xfrm flipV="1">
                <a:off x="1402" y="1456"/>
                <a:ext cx="71" cy="12"/>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10" name="Freeform 50" descr="Brown marble"/>
              <p:cNvSpPr>
                <a:spLocks/>
              </p:cNvSpPr>
              <p:nvPr/>
            </p:nvSpPr>
            <p:spPr bwMode="auto">
              <a:xfrm>
                <a:off x="53" y="1343"/>
                <a:ext cx="44" cy="24"/>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11" name="Freeform 51" descr="Cork"/>
              <p:cNvSpPr>
                <a:spLocks/>
              </p:cNvSpPr>
              <p:nvPr/>
            </p:nvSpPr>
            <p:spPr bwMode="auto">
              <a:xfrm>
                <a:off x="1899" y="1431"/>
                <a:ext cx="36" cy="14"/>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12" name="Freeform 52" descr="Cork"/>
              <p:cNvSpPr>
                <a:spLocks/>
              </p:cNvSpPr>
              <p:nvPr/>
            </p:nvSpPr>
            <p:spPr bwMode="auto">
              <a:xfrm>
                <a:off x="1118" y="1468"/>
                <a:ext cx="18" cy="13"/>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13" name="Freeform 53"/>
              <p:cNvSpPr>
                <a:spLocks/>
              </p:cNvSpPr>
              <p:nvPr/>
            </p:nvSpPr>
            <p:spPr bwMode="auto">
              <a:xfrm>
                <a:off x="1207" y="1456"/>
                <a:ext cx="35" cy="19"/>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14" name="Freeform 54" descr="Brown marble"/>
              <p:cNvSpPr>
                <a:spLocks/>
              </p:cNvSpPr>
              <p:nvPr/>
            </p:nvSpPr>
            <p:spPr bwMode="auto">
              <a:xfrm>
                <a:off x="1455" y="1394"/>
                <a:ext cx="44" cy="23"/>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15" name="Freeform 55" descr="Cork"/>
              <p:cNvSpPr>
                <a:spLocks/>
              </p:cNvSpPr>
              <p:nvPr/>
            </p:nvSpPr>
            <p:spPr bwMode="auto">
              <a:xfrm>
                <a:off x="1260" y="1444"/>
                <a:ext cx="36" cy="13"/>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16" name="Freeform 56" descr="Cork"/>
              <p:cNvSpPr>
                <a:spLocks/>
              </p:cNvSpPr>
              <p:nvPr/>
            </p:nvSpPr>
            <p:spPr bwMode="auto">
              <a:xfrm>
                <a:off x="692" y="1431"/>
                <a:ext cx="18" cy="13"/>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17" name="Freeform 57"/>
              <p:cNvSpPr>
                <a:spLocks/>
              </p:cNvSpPr>
              <p:nvPr/>
            </p:nvSpPr>
            <p:spPr bwMode="auto">
              <a:xfrm>
                <a:off x="870" y="1431"/>
                <a:ext cx="35" cy="19"/>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18" name="Freeform 58" descr="Brown marble"/>
              <p:cNvSpPr>
                <a:spLocks/>
              </p:cNvSpPr>
              <p:nvPr/>
            </p:nvSpPr>
            <p:spPr bwMode="auto">
              <a:xfrm>
                <a:off x="1916" y="1368"/>
                <a:ext cx="45" cy="24"/>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19" name="Freeform 59" descr="Cork"/>
              <p:cNvSpPr>
                <a:spLocks/>
              </p:cNvSpPr>
              <p:nvPr/>
            </p:nvSpPr>
            <p:spPr bwMode="auto">
              <a:xfrm>
                <a:off x="533" y="1406"/>
                <a:ext cx="34" cy="14"/>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20" name="Freeform 60" descr="Cork"/>
              <p:cNvSpPr>
                <a:spLocks/>
              </p:cNvSpPr>
              <p:nvPr/>
            </p:nvSpPr>
            <p:spPr bwMode="auto">
              <a:xfrm>
                <a:off x="905" y="1456"/>
                <a:ext cx="18" cy="12"/>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21" name="Freeform 61"/>
              <p:cNvSpPr>
                <a:spLocks/>
              </p:cNvSpPr>
              <p:nvPr/>
            </p:nvSpPr>
            <p:spPr bwMode="auto">
              <a:xfrm>
                <a:off x="337" y="1406"/>
                <a:ext cx="36" cy="20"/>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22" name="Freeform 62" descr="Brown marble"/>
              <p:cNvSpPr>
                <a:spLocks/>
              </p:cNvSpPr>
              <p:nvPr/>
            </p:nvSpPr>
            <p:spPr bwMode="auto">
              <a:xfrm>
                <a:off x="1775" y="1406"/>
                <a:ext cx="44" cy="23"/>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23" name="Freeform 63" descr="Cork"/>
              <p:cNvSpPr>
                <a:spLocks/>
              </p:cNvSpPr>
              <p:nvPr/>
            </p:nvSpPr>
            <p:spPr bwMode="auto">
              <a:xfrm>
                <a:off x="1278" y="1456"/>
                <a:ext cx="35" cy="14"/>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24" name="Freeform 64" descr="Cork"/>
              <p:cNvSpPr>
                <a:spLocks/>
              </p:cNvSpPr>
              <p:nvPr/>
            </p:nvSpPr>
            <p:spPr bwMode="auto">
              <a:xfrm>
                <a:off x="639" y="1444"/>
                <a:ext cx="18" cy="12"/>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25" name="Freeform 65"/>
              <p:cNvSpPr>
                <a:spLocks/>
              </p:cNvSpPr>
              <p:nvPr/>
            </p:nvSpPr>
            <p:spPr bwMode="auto">
              <a:xfrm>
                <a:off x="1686" y="1419"/>
                <a:ext cx="36" cy="19"/>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26" name="Freeform 66" descr="Brown marble"/>
              <p:cNvSpPr>
                <a:spLocks/>
              </p:cNvSpPr>
              <p:nvPr/>
            </p:nvSpPr>
            <p:spPr bwMode="auto">
              <a:xfrm>
                <a:off x="213" y="1543"/>
                <a:ext cx="44" cy="24"/>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27" name="Freeform 67" descr="Brown marble"/>
              <p:cNvSpPr>
                <a:spLocks/>
              </p:cNvSpPr>
              <p:nvPr/>
            </p:nvSpPr>
            <p:spPr bwMode="auto">
              <a:xfrm>
                <a:off x="462" y="1431"/>
                <a:ext cx="17" cy="13"/>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28" name="Freeform 68" descr="Cork"/>
              <p:cNvSpPr>
                <a:spLocks/>
              </p:cNvSpPr>
              <p:nvPr/>
            </p:nvSpPr>
            <p:spPr bwMode="auto">
              <a:xfrm>
                <a:off x="497" y="1381"/>
                <a:ext cx="36" cy="14"/>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29" name="Freeform 69" descr="Cork"/>
              <p:cNvSpPr>
                <a:spLocks/>
              </p:cNvSpPr>
              <p:nvPr/>
            </p:nvSpPr>
            <p:spPr bwMode="auto">
              <a:xfrm>
                <a:off x="1313" y="1431"/>
                <a:ext cx="18" cy="13"/>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30" name="Freeform 70" descr="Cork"/>
              <p:cNvSpPr>
                <a:spLocks/>
              </p:cNvSpPr>
              <p:nvPr/>
            </p:nvSpPr>
            <p:spPr bwMode="auto">
              <a:xfrm>
                <a:off x="302" y="1477"/>
                <a:ext cx="35" cy="14"/>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31" name="Freeform 71" descr="Cork"/>
              <p:cNvSpPr>
                <a:spLocks/>
              </p:cNvSpPr>
              <p:nvPr/>
            </p:nvSpPr>
            <p:spPr bwMode="auto">
              <a:xfrm>
                <a:off x="1598" y="1431"/>
                <a:ext cx="53" cy="25"/>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32" name="Freeform 72" descr="Cork"/>
              <p:cNvSpPr>
                <a:spLocks/>
              </p:cNvSpPr>
              <p:nvPr/>
            </p:nvSpPr>
            <p:spPr bwMode="auto">
              <a:xfrm>
                <a:off x="497" y="1493"/>
                <a:ext cx="36" cy="23"/>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33" name="Freeform 73"/>
              <p:cNvSpPr>
                <a:spLocks/>
              </p:cNvSpPr>
              <p:nvPr/>
            </p:nvSpPr>
            <p:spPr bwMode="auto">
              <a:xfrm>
                <a:off x="1207" y="1444"/>
                <a:ext cx="21" cy="19"/>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34" name="Freeform 74"/>
              <p:cNvSpPr>
                <a:spLocks/>
              </p:cNvSpPr>
              <p:nvPr/>
            </p:nvSpPr>
            <p:spPr bwMode="auto">
              <a:xfrm>
                <a:off x="284" y="1368"/>
                <a:ext cx="70" cy="26"/>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35" name="Freeform 75"/>
              <p:cNvSpPr>
                <a:spLocks/>
              </p:cNvSpPr>
              <p:nvPr/>
            </p:nvSpPr>
            <p:spPr bwMode="auto">
              <a:xfrm>
                <a:off x="799" y="1444"/>
                <a:ext cx="17" cy="12"/>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36" name="Freeform 76"/>
              <p:cNvSpPr>
                <a:spLocks/>
              </p:cNvSpPr>
              <p:nvPr/>
            </p:nvSpPr>
            <p:spPr bwMode="auto">
              <a:xfrm>
                <a:off x="426" y="1555"/>
                <a:ext cx="36" cy="19"/>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37" name="Freeform 77"/>
              <p:cNvSpPr>
                <a:spLocks/>
              </p:cNvSpPr>
              <p:nvPr/>
            </p:nvSpPr>
            <p:spPr bwMode="auto">
              <a:xfrm>
                <a:off x="1242" y="919"/>
                <a:ext cx="18" cy="20"/>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638" name="Freeform 78"/>
              <p:cNvSpPr>
                <a:spLocks/>
              </p:cNvSpPr>
              <p:nvPr/>
            </p:nvSpPr>
            <p:spPr bwMode="auto">
              <a:xfrm>
                <a:off x="1047" y="1468"/>
                <a:ext cx="40" cy="20"/>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39" name="Freeform 79"/>
              <p:cNvSpPr>
                <a:spLocks/>
              </p:cNvSpPr>
              <p:nvPr/>
            </p:nvSpPr>
            <p:spPr bwMode="auto">
              <a:xfrm>
                <a:off x="1331" y="1232"/>
                <a:ext cx="18" cy="12"/>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40" name="Freeform 80"/>
              <p:cNvSpPr>
                <a:spLocks/>
              </p:cNvSpPr>
              <p:nvPr/>
            </p:nvSpPr>
            <p:spPr bwMode="auto">
              <a:xfrm>
                <a:off x="959" y="1431"/>
                <a:ext cx="17" cy="13"/>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41" name="Freeform 81"/>
              <p:cNvSpPr>
                <a:spLocks/>
              </p:cNvSpPr>
              <p:nvPr/>
            </p:nvSpPr>
            <p:spPr bwMode="auto">
              <a:xfrm>
                <a:off x="2076" y="1444"/>
                <a:ext cx="18" cy="12"/>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42" name="Freeform 82"/>
              <p:cNvSpPr>
                <a:spLocks/>
              </p:cNvSpPr>
              <p:nvPr/>
            </p:nvSpPr>
            <p:spPr bwMode="auto">
              <a:xfrm>
                <a:off x="1136" y="1468"/>
                <a:ext cx="17" cy="13"/>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43" name="Freeform 83"/>
              <p:cNvSpPr>
                <a:spLocks/>
              </p:cNvSpPr>
              <p:nvPr/>
            </p:nvSpPr>
            <p:spPr bwMode="auto">
              <a:xfrm>
                <a:off x="1260" y="1468"/>
                <a:ext cx="18" cy="13"/>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44" name="Freeform 84" descr="Brown marble"/>
              <p:cNvSpPr>
                <a:spLocks/>
              </p:cNvSpPr>
              <p:nvPr/>
            </p:nvSpPr>
            <p:spPr bwMode="auto">
              <a:xfrm>
                <a:off x="2112" y="1406"/>
                <a:ext cx="17" cy="13"/>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45" name="Freeform 85" descr="Brown marble"/>
              <p:cNvSpPr>
                <a:spLocks/>
              </p:cNvSpPr>
              <p:nvPr/>
            </p:nvSpPr>
            <p:spPr bwMode="auto">
              <a:xfrm>
                <a:off x="746" y="1468"/>
                <a:ext cx="34" cy="25"/>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46" name="Freeform 86" descr="Brown marble"/>
              <p:cNvSpPr>
                <a:spLocks/>
              </p:cNvSpPr>
              <p:nvPr/>
            </p:nvSpPr>
            <p:spPr bwMode="auto">
              <a:xfrm>
                <a:off x="1012" y="1456"/>
                <a:ext cx="17" cy="12"/>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47" name="Freeform 87" descr="Brown marble"/>
              <p:cNvSpPr>
                <a:spLocks/>
              </p:cNvSpPr>
              <p:nvPr/>
            </p:nvSpPr>
            <p:spPr bwMode="auto">
              <a:xfrm>
                <a:off x="142" y="1456"/>
                <a:ext cx="18" cy="12"/>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48" name="Freeform 88" descr="Brown marble"/>
              <p:cNvSpPr>
                <a:spLocks/>
              </p:cNvSpPr>
              <p:nvPr/>
            </p:nvSpPr>
            <p:spPr bwMode="auto">
              <a:xfrm>
                <a:off x="692" y="1431"/>
                <a:ext cx="18" cy="13"/>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49" name="Freeform 89" descr="Brown marble"/>
              <p:cNvSpPr>
                <a:spLocks/>
              </p:cNvSpPr>
              <p:nvPr/>
            </p:nvSpPr>
            <p:spPr bwMode="auto">
              <a:xfrm>
                <a:off x="1526" y="1419"/>
                <a:ext cx="17" cy="12"/>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50" name="Freeform 90"/>
              <p:cNvSpPr>
                <a:spLocks/>
              </p:cNvSpPr>
              <p:nvPr/>
            </p:nvSpPr>
            <p:spPr bwMode="auto">
              <a:xfrm>
                <a:off x="1313" y="1431"/>
                <a:ext cx="18" cy="13"/>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51" name="Freeform 91"/>
              <p:cNvSpPr>
                <a:spLocks/>
              </p:cNvSpPr>
              <p:nvPr/>
            </p:nvSpPr>
            <p:spPr bwMode="auto">
              <a:xfrm>
                <a:off x="1313" y="1456"/>
                <a:ext cx="18" cy="12"/>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52" name="Freeform 92"/>
              <p:cNvSpPr>
                <a:spLocks/>
              </p:cNvSpPr>
              <p:nvPr/>
            </p:nvSpPr>
            <p:spPr bwMode="auto">
              <a:xfrm>
                <a:off x="905" y="1394"/>
                <a:ext cx="18" cy="12"/>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53" name="Freeform 93"/>
              <p:cNvSpPr>
                <a:spLocks/>
              </p:cNvSpPr>
              <p:nvPr/>
            </p:nvSpPr>
            <p:spPr bwMode="auto">
              <a:xfrm>
                <a:off x="1758" y="1419"/>
                <a:ext cx="17" cy="12"/>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54" name="Freeform 94"/>
              <p:cNvSpPr>
                <a:spLocks/>
              </p:cNvSpPr>
              <p:nvPr/>
            </p:nvSpPr>
            <p:spPr bwMode="auto">
              <a:xfrm flipV="1">
                <a:off x="160" y="1269"/>
                <a:ext cx="70" cy="12"/>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55" name="Freeform 95" descr="Brown marble"/>
              <p:cNvSpPr>
                <a:spLocks/>
              </p:cNvSpPr>
              <p:nvPr/>
            </p:nvSpPr>
            <p:spPr bwMode="auto">
              <a:xfrm>
                <a:off x="89" y="1368"/>
                <a:ext cx="44" cy="24"/>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56" name="Freeform 96" descr="Cork"/>
              <p:cNvSpPr>
                <a:spLocks/>
              </p:cNvSpPr>
              <p:nvPr/>
            </p:nvSpPr>
            <p:spPr bwMode="auto">
              <a:xfrm>
                <a:off x="1313" y="1481"/>
                <a:ext cx="36" cy="13"/>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57" name="Freeform 97" descr="Cork"/>
              <p:cNvSpPr>
                <a:spLocks/>
              </p:cNvSpPr>
              <p:nvPr/>
            </p:nvSpPr>
            <p:spPr bwMode="auto">
              <a:xfrm>
                <a:off x="390" y="1466"/>
                <a:ext cx="19" cy="13"/>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58" name="Freeform 98"/>
              <p:cNvSpPr>
                <a:spLocks/>
              </p:cNvSpPr>
              <p:nvPr/>
            </p:nvSpPr>
            <p:spPr bwMode="auto">
              <a:xfrm>
                <a:off x="1543" y="1419"/>
                <a:ext cx="36" cy="19"/>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59" name="Freeform 99" descr="Brown marble"/>
              <p:cNvSpPr>
                <a:spLocks/>
              </p:cNvSpPr>
              <p:nvPr/>
            </p:nvSpPr>
            <p:spPr bwMode="auto">
              <a:xfrm>
                <a:off x="1278" y="1431"/>
                <a:ext cx="44" cy="23"/>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60" name="Freeform 100" descr="Cork"/>
              <p:cNvSpPr>
                <a:spLocks/>
              </p:cNvSpPr>
              <p:nvPr/>
            </p:nvSpPr>
            <p:spPr bwMode="auto">
              <a:xfrm>
                <a:off x="302" y="1477"/>
                <a:ext cx="35" cy="14"/>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61" name="Freeform 101" descr="Cork"/>
              <p:cNvSpPr>
                <a:spLocks/>
              </p:cNvSpPr>
              <p:nvPr/>
            </p:nvSpPr>
            <p:spPr bwMode="auto">
              <a:xfrm>
                <a:off x="727" y="1456"/>
                <a:ext cx="19" cy="12"/>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62" name="Freeform 102"/>
              <p:cNvSpPr>
                <a:spLocks/>
              </p:cNvSpPr>
              <p:nvPr/>
            </p:nvSpPr>
            <p:spPr bwMode="auto">
              <a:xfrm>
                <a:off x="763" y="1468"/>
                <a:ext cx="36" cy="20"/>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63" name="Freeform 103" descr="Brown marble"/>
              <p:cNvSpPr>
                <a:spLocks/>
              </p:cNvSpPr>
              <p:nvPr/>
            </p:nvSpPr>
            <p:spPr bwMode="auto">
              <a:xfrm>
                <a:off x="2041" y="1331"/>
                <a:ext cx="44" cy="24"/>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64" name="Freeform 104" descr="Cork"/>
              <p:cNvSpPr>
                <a:spLocks/>
              </p:cNvSpPr>
              <p:nvPr/>
            </p:nvSpPr>
            <p:spPr bwMode="auto">
              <a:xfrm>
                <a:off x="993" y="1444"/>
                <a:ext cx="36" cy="13"/>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65" name="Freeform 105" descr="Cork"/>
              <p:cNvSpPr>
                <a:spLocks/>
              </p:cNvSpPr>
              <p:nvPr/>
            </p:nvSpPr>
            <p:spPr bwMode="auto">
              <a:xfrm>
                <a:off x="940" y="1481"/>
                <a:ext cx="19" cy="12"/>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66" name="Freeform 106"/>
              <p:cNvSpPr>
                <a:spLocks/>
              </p:cNvSpPr>
              <p:nvPr/>
            </p:nvSpPr>
            <p:spPr bwMode="auto">
              <a:xfrm>
                <a:off x="603" y="1381"/>
                <a:ext cx="36" cy="20"/>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67" name="Freeform 107" descr="Brown marble"/>
              <p:cNvSpPr>
                <a:spLocks/>
              </p:cNvSpPr>
              <p:nvPr/>
            </p:nvSpPr>
            <p:spPr bwMode="auto">
              <a:xfrm>
                <a:off x="1598" y="1381"/>
                <a:ext cx="44" cy="23"/>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68" name="Freeform 108" descr="Cork"/>
              <p:cNvSpPr>
                <a:spLocks/>
              </p:cNvSpPr>
              <p:nvPr/>
            </p:nvSpPr>
            <p:spPr bwMode="auto">
              <a:xfrm>
                <a:off x="1065" y="1456"/>
                <a:ext cx="35" cy="14"/>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69" name="Freeform 109" descr="Cork"/>
              <p:cNvSpPr>
                <a:spLocks/>
              </p:cNvSpPr>
              <p:nvPr/>
            </p:nvSpPr>
            <p:spPr bwMode="auto">
              <a:xfrm>
                <a:off x="675" y="1468"/>
                <a:ext cx="17" cy="13"/>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70" name="Freeform 110"/>
              <p:cNvSpPr>
                <a:spLocks/>
              </p:cNvSpPr>
              <p:nvPr/>
            </p:nvSpPr>
            <p:spPr bwMode="auto">
              <a:xfrm>
                <a:off x="1579" y="1530"/>
                <a:ext cx="36" cy="20"/>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71" name="Freeform 111" descr="Brown marble"/>
              <p:cNvSpPr>
                <a:spLocks/>
              </p:cNvSpPr>
              <p:nvPr/>
            </p:nvSpPr>
            <p:spPr bwMode="auto">
              <a:xfrm>
                <a:off x="36" y="1444"/>
                <a:ext cx="44" cy="22"/>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72" name="Freeform 112" descr="Brown marble"/>
              <p:cNvSpPr>
                <a:spLocks/>
              </p:cNvSpPr>
              <p:nvPr/>
            </p:nvSpPr>
            <p:spPr bwMode="auto">
              <a:xfrm>
                <a:off x="479" y="1456"/>
                <a:ext cx="17" cy="12"/>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73" name="Freeform 113" descr="Cork"/>
              <p:cNvSpPr>
                <a:spLocks/>
              </p:cNvSpPr>
              <p:nvPr/>
            </p:nvSpPr>
            <p:spPr bwMode="auto">
              <a:xfrm>
                <a:off x="1083" y="1481"/>
                <a:ext cx="35" cy="13"/>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74" name="Freeform 114" descr="Cork"/>
              <p:cNvSpPr>
                <a:spLocks/>
              </p:cNvSpPr>
              <p:nvPr/>
            </p:nvSpPr>
            <p:spPr bwMode="auto">
              <a:xfrm>
                <a:off x="373" y="1466"/>
                <a:ext cx="17" cy="13"/>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75" name="Freeform 115" descr="Cork"/>
              <p:cNvSpPr>
                <a:spLocks/>
              </p:cNvSpPr>
              <p:nvPr/>
            </p:nvSpPr>
            <p:spPr bwMode="auto">
              <a:xfrm>
                <a:off x="319" y="1502"/>
                <a:ext cx="35" cy="14"/>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76" name="Freeform 116" descr="Cork"/>
              <p:cNvSpPr>
                <a:spLocks/>
              </p:cNvSpPr>
              <p:nvPr/>
            </p:nvSpPr>
            <p:spPr bwMode="auto">
              <a:xfrm>
                <a:off x="710" y="1431"/>
                <a:ext cx="53" cy="25"/>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77" name="Freeform 117" descr="Cork"/>
              <p:cNvSpPr>
                <a:spLocks/>
              </p:cNvSpPr>
              <p:nvPr/>
            </p:nvSpPr>
            <p:spPr bwMode="auto">
              <a:xfrm>
                <a:off x="1491" y="1431"/>
                <a:ext cx="18" cy="23"/>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78" name="Freeform 118"/>
              <p:cNvSpPr>
                <a:spLocks/>
              </p:cNvSpPr>
              <p:nvPr/>
            </p:nvSpPr>
            <p:spPr bwMode="auto">
              <a:xfrm>
                <a:off x="1704" y="1456"/>
                <a:ext cx="22" cy="19"/>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79" name="Freeform 119"/>
              <p:cNvSpPr>
                <a:spLocks/>
              </p:cNvSpPr>
              <p:nvPr/>
            </p:nvSpPr>
            <p:spPr bwMode="auto">
              <a:xfrm>
                <a:off x="124" y="1368"/>
                <a:ext cx="36" cy="13"/>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80" name="Freeform 120"/>
              <p:cNvSpPr>
                <a:spLocks/>
              </p:cNvSpPr>
              <p:nvPr/>
            </p:nvSpPr>
            <p:spPr bwMode="auto">
              <a:xfrm>
                <a:off x="816" y="1468"/>
                <a:ext cx="17" cy="13"/>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81" name="Freeform 121"/>
              <p:cNvSpPr>
                <a:spLocks/>
              </p:cNvSpPr>
              <p:nvPr/>
            </p:nvSpPr>
            <p:spPr bwMode="auto">
              <a:xfrm>
                <a:off x="142" y="1468"/>
                <a:ext cx="35" cy="20"/>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82" name="Freeform 122"/>
              <p:cNvSpPr>
                <a:spLocks/>
              </p:cNvSpPr>
              <p:nvPr/>
            </p:nvSpPr>
            <p:spPr bwMode="auto">
              <a:xfrm>
                <a:off x="1313" y="1431"/>
                <a:ext cx="18" cy="19"/>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83" name="Freeform 123"/>
              <p:cNvSpPr>
                <a:spLocks/>
              </p:cNvSpPr>
              <p:nvPr/>
            </p:nvSpPr>
            <p:spPr bwMode="auto">
              <a:xfrm>
                <a:off x="1136" y="1456"/>
                <a:ext cx="39" cy="19"/>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84" name="Freeform 124"/>
              <p:cNvSpPr>
                <a:spLocks/>
              </p:cNvSpPr>
              <p:nvPr/>
            </p:nvSpPr>
            <p:spPr bwMode="auto">
              <a:xfrm>
                <a:off x="1047" y="907"/>
                <a:ext cx="18" cy="12"/>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685" name="Freeform 125"/>
              <p:cNvSpPr>
                <a:spLocks/>
              </p:cNvSpPr>
              <p:nvPr/>
            </p:nvSpPr>
            <p:spPr bwMode="auto">
              <a:xfrm>
                <a:off x="976" y="1468"/>
                <a:ext cx="17" cy="13"/>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86" name="Freeform 126"/>
              <p:cNvSpPr>
                <a:spLocks/>
              </p:cNvSpPr>
              <p:nvPr/>
            </p:nvSpPr>
            <p:spPr bwMode="auto">
              <a:xfrm>
                <a:off x="2059" y="1381"/>
                <a:ext cx="17" cy="13"/>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87" name="Freeform 127"/>
              <p:cNvSpPr>
                <a:spLocks/>
              </p:cNvSpPr>
              <p:nvPr/>
            </p:nvSpPr>
            <p:spPr bwMode="auto">
              <a:xfrm>
                <a:off x="1916" y="1456"/>
                <a:ext cx="19" cy="12"/>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88" name="Freeform 128"/>
              <p:cNvSpPr>
                <a:spLocks/>
              </p:cNvSpPr>
              <p:nvPr/>
            </p:nvSpPr>
            <p:spPr bwMode="auto">
              <a:xfrm>
                <a:off x="1100" y="1456"/>
                <a:ext cx="18" cy="12"/>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89" name="Freeform 129" descr="Brown marble"/>
              <p:cNvSpPr>
                <a:spLocks/>
              </p:cNvSpPr>
              <p:nvPr/>
            </p:nvSpPr>
            <p:spPr bwMode="auto">
              <a:xfrm>
                <a:off x="2129" y="1431"/>
                <a:ext cx="18" cy="13"/>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90" name="Freeform 130" descr="Brown marble"/>
              <p:cNvSpPr>
                <a:spLocks/>
              </p:cNvSpPr>
              <p:nvPr/>
            </p:nvSpPr>
            <p:spPr bwMode="auto">
              <a:xfrm>
                <a:off x="1633" y="1456"/>
                <a:ext cx="35" cy="25"/>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91" name="Freeform 131" descr="Brown marble"/>
              <p:cNvSpPr>
                <a:spLocks/>
              </p:cNvSpPr>
              <p:nvPr/>
            </p:nvSpPr>
            <p:spPr bwMode="auto">
              <a:xfrm>
                <a:off x="620" y="1506"/>
                <a:ext cx="19" cy="12"/>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92" name="Freeform 132" descr="Brown marble"/>
              <p:cNvSpPr>
                <a:spLocks/>
              </p:cNvSpPr>
              <p:nvPr/>
            </p:nvSpPr>
            <p:spPr bwMode="auto">
              <a:xfrm>
                <a:off x="1242" y="1444"/>
                <a:ext cx="18" cy="12"/>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93" name="Freeform 133" descr="Brown marble"/>
              <p:cNvSpPr>
                <a:spLocks/>
              </p:cNvSpPr>
              <p:nvPr/>
            </p:nvSpPr>
            <p:spPr bwMode="auto">
              <a:xfrm>
                <a:off x="709" y="1456"/>
                <a:ext cx="18" cy="12"/>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94" name="Freeform 134" descr="Brown marble"/>
              <p:cNvSpPr>
                <a:spLocks/>
              </p:cNvSpPr>
              <p:nvPr/>
            </p:nvSpPr>
            <p:spPr bwMode="auto">
              <a:xfrm>
                <a:off x="1543" y="1444"/>
                <a:ext cx="19" cy="12"/>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95" name="Freeform 135"/>
              <p:cNvSpPr>
                <a:spLocks/>
              </p:cNvSpPr>
              <p:nvPr/>
            </p:nvSpPr>
            <p:spPr bwMode="auto">
              <a:xfrm>
                <a:off x="976" y="1444"/>
                <a:ext cx="17" cy="12"/>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96" name="Freeform 136"/>
              <p:cNvSpPr>
                <a:spLocks/>
              </p:cNvSpPr>
              <p:nvPr/>
            </p:nvSpPr>
            <p:spPr bwMode="auto">
              <a:xfrm>
                <a:off x="1366" y="1381"/>
                <a:ext cx="19" cy="13"/>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97" name="Freeform 137"/>
              <p:cNvSpPr>
                <a:spLocks/>
              </p:cNvSpPr>
              <p:nvPr/>
            </p:nvSpPr>
            <p:spPr bwMode="auto">
              <a:xfrm>
                <a:off x="462" y="1481"/>
                <a:ext cx="17" cy="12"/>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698" name="Freeform 138"/>
              <p:cNvSpPr>
                <a:spLocks/>
              </p:cNvSpPr>
              <p:nvPr/>
            </p:nvSpPr>
            <p:spPr bwMode="auto">
              <a:xfrm>
                <a:off x="1172" y="1119"/>
                <a:ext cx="17" cy="12"/>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699" name="Freeform 139"/>
              <p:cNvSpPr>
                <a:spLocks/>
              </p:cNvSpPr>
              <p:nvPr/>
            </p:nvSpPr>
            <p:spPr bwMode="auto">
              <a:xfrm flipV="1">
                <a:off x="2005" y="1419"/>
                <a:ext cx="71" cy="12"/>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00" name="Freeform 140" descr="Brown marble"/>
              <p:cNvSpPr>
                <a:spLocks/>
              </p:cNvSpPr>
              <p:nvPr/>
            </p:nvSpPr>
            <p:spPr bwMode="auto">
              <a:xfrm>
                <a:off x="106" y="1394"/>
                <a:ext cx="44" cy="23"/>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01" name="Freeform 141" descr="Cork"/>
              <p:cNvSpPr>
                <a:spLocks/>
              </p:cNvSpPr>
              <p:nvPr/>
            </p:nvSpPr>
            <p:spPr bwMode="auto">
              <a:xfrm>
                <a:off x="2024" y="1468"/>
                <a:ext cx="35" cy="14"/>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02" name="Freeform 142" descr="Cork"/>
              <p:cNvSpPr>
                <a:spLocks/>
              </p:cNvSpPr>
              <p:nvPr/>
            </p:nvSpPr>
            <p:spPr bwMode="auto">
              <a:xfrm>
                <a:off x="407" y="1491"/>
                <a:ext cx="19" cy="12"/>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03" name="Freeform 143"/>
              <p:cNvSpPr>
                <a:spLocks/>
              </p:cNvSpPr>
              <p:nvPr/>
            </p:nvSpPr>
            <p:spPr bwMode="auto">
              <a:xfrm>
                <a:off x="1864" y="1419"/>
                <a:ext cx="35" cy="19"/>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04" name="Freeform 144" descr="Brown marble"/>
              <p:cNvSpPr>
                <a:spLocks/>
              </p:cNvSpPr>
              <p:nvPr/>
            </p:nvSpPr>
            <p:spPr bwMode="auto">
              <a:xfrm>
                <a:off x="107" y="1444"/>
                <a:ext cx="43" cy="22"/>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05" name="Freeform 145" descr="Cork"/>
              <p:cNvSpPr>
                <a:spLocks/>
              </p:cNvSpPr>
              <p:nvPr/>
            </p:nvSpPr>
            <p:spPr bwMode="auto">
              <a:xfrm>
                <a:off x="319" y="1502"/>
                <a:ext cx="35" cy="14"/>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06" name="Freeform 146" descr="Cork"/>
              <p:cNvSpPr>
                <a:spLocks/>
              </p:cNvSpPr>
              <p:nvPr/>
            </p:nvSpPr>
            <p:spPr bwMode="auto">
              <a:xfrm>
                <a:off x="745" y="1481"/>
                <a:ext cx="18" cy="12"/>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07" name="Freeform 147"/>
              <p:cNvSpPr>
                <a:spLocks/>
              </p:cNvSpPr>
              <p:nvPr/>
            </p:nvSpPr>
            <p:spPr bwMode="auto">
              <a:xfrm>
                <a:off x="923" y="1481"/>
                <a:ext cx="35" cy="19"/>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08" name="Freeform 148" descr="Brown marble"/>
              <p:cNvSpPr>
                <a:spLocks/>
              </p:cNvSpPr>
              <p:nvPr/>
            </p:nvSpPr>
            <p:spPr bwMode="auto">
              <a:xfrm>
                <a:off x="1969" y="1419"/>
                <a:ext cx="45" cy="22"/>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09" name="Freeform 149" descr="Cork"/>
              <p:cNvSpPr>
                <a:spLocks/>
              </p:cNvSpPr>
              <p:nvPr/>
            </p:nvSpPr>
            <p:spPr bwMode="auto">
              <a:xfrm>
                <a:off x="586" y="1456"/>
                <a:ext cx="34" cy="14"/>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10" name="Freeform 150" descr="Cork"/>
              <p:cNvSpPr>
                <a:spLocks/>
              </p:cNvSpPr>
              <p:nvPr/>
            </p:nvSpPr>
            <p:spPr bwMode="auto">
              <a:xfrm>
                <a:off x="958" y="1506"/>
                <a:ext cx="18" cy="12"/>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11" name="Freeform 151"/>
              <p:cNvSpPr>
                <a:spLocks/>
              </p:cNvSpPr>
              <p:nvPr/>
            </p:nvSpPr>
            <p:spPr bwMode="auto">
              <a:xfrm>
                <a:off x="390" y="1456"/>
                <a:ext cx="36" cy="19"/>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12" name="Freeform 152" descr="Brown marble"/>
              <p:cNvSpPr>
                <a:spLocks/>
              </p:cNvSpPr>
              <p:nvPr/>
            </p:nvSpPr>
            <p:spPr bwMode="auto">
              <a:xfrm>
                <a:off x="1828" y="1456"/>
                <a:ext cx="44" cy="23"/>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13" name="Freeform 153" descr="Cork"/>
              <p:cNvSpPr>
                <a:spLocks/>
              </p:cNvSpPr>
              <p:nvPr/>
            </p:nvSpPr>
            <p:spPr bwMode="auto">
              <a:xfrm>
                <a:off x="1508" y="1468"/>
                <a:ext cx="35" cy="14"/>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14" name="Freeform 154" descr="Cork"/>
              <p:cNvSpPr>
                <a:spLocks/>
              </p:cNvSpPr>
              <p:nvPr/>
            </p:nvSpPr>
            <p:spPr bwMode="auto">
              <a:xfrm>
                <a:off x="1366" y="1394"/>
                <a:ext cx="19" cy="11"/>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15" name="Freeform 155"/>
              <p:cNvSpPr>
                <a:spLocks/>
              </p:cNvSpPr>
              <p:nvPr/>
            </p:nvSpPr>
            <p:spPr bwMode="auto">
              <a:xfrm>
                <a:off x="1881" y="1530"/>
                <a:ext cx="35" cy="20"/>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16" name="Freeform 156" descr="Brown marble"/>
              <p:cNvSpPr>
                <a:spLocks/>
              </p:cNvSpPr>
              <p:nvPr/>
            </p:nvSpPr>
            <p:spPr bwMode="auto">
              <a:xfrm>
                <a:off x="586" y="1431"/>
                <a:ext cx="44" cy="23"/>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17" name="Freeform 157" descr="Brown marble"/>
              <p:cNvSpPr>
                <a:spLocks/>
              </p:cNvSpPr>
              <p:nvPr/>
            </p:nvSpPr>
            <p:spPr bwMode="auto">
              <a:xfrm>
                <a:off x="462" y="1356"/>
                <a:ext cx="17" cy="12"/>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18" name="Freeform 158" descr="Cork"/>
              <p:cNvSpPr>
                <a:spLocks/>
              </p:cNvSpPr>
              <p:nvPr/>
            </p:nvSpPr>
            <p:spPr bwMode="auto">
              <a:xfrm>
                <a:off x="230" y="1352"/>
                <a:ext cx="36" cy="14"/>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19" name="Freeform 159" descr="Cork"/>
              <p:cNvSpPr>
                <a:spLocks/>
              </p:cNvSpPr>
              <p:nvPr/>
            </p:nvSpPr>
            <p:spPr bwMode="auto">
              <a:xfrm>
                <a:off x="354" y="1367"/>
                <a:ext cx="19" cy="11"/>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20" name="Freeform 160" descr="Cork"/>
              <p:cNvSpPr>
                <a:spLocks/>
              </p:cNvSpPr>
              <p:nvPr/>
            </p:nvSpPr>
            <p:spPr bwMode="auto">
              <a:xfrm>
                <a:off x="302" y="1403"/>
                <a:ext cx="35" cy="14"/>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21" name="Freeform 161" descr="Cork"/>
              <p:cNvSpPr>
                <a:spLocks/>
              </p:cNvSpPr>
              <p:nvPr/>
            </p:nvSpPr>
            <p:spPr bwMode="auto">
              <a:xfrm>
                <a:off x="1952" y="1456"/>
                <a:ext cx="53" cy="25"/>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22" name="Freeform 162" descr="Cork"/>
              <p:cNvSpPr>
                <a:spLocks/>
              </p:cNvSpPr>
              <p:nvPr/>
            </p:nvSpPr>
            <p:spPr bwMode="auto">
              <a:xfrm>
                <a:off x="479" y="1313"/>
                <a:ext cx="54" cy="16"/>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23" name="Freeform 163"/>
              <p:cNvSpPr>
                <a:spLocks/>
              </p:cNvSpPr>
              <p:nvPr/>
            </p:nvSpPr>
            <p:spPr bwMode="auto">
              <a:xfrm>
                <a:off x="1420" y="1406"/>
                <a:ext cx="21" cy="20"/>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24" name="Freeform 164"/>
              <p:cNvSpPr>
                <a:spLocks/>
              </p:cNvSpPr>
              <p:nvPr/>
            </p:nvSpPr>
            <p:spPr bwMode="auto">
              <a:xfrm>
                <a:off x="1828" y="1394"/>
                <a:ext cx="71" cy="25"/>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25" name="Freeform 165"/>
              <p:cNvSpPr>
                <a:spLocks/>
              </p:cNvSpPr>
              <p:nvPr/>
            </p:nvSpPr>
            <p:spPr bwMode="auto">
              <a:xfrm>
                <a:off x="799" y="1368"/>
                <a:ext cx="17" cy="13"/>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26" name="Freeform 166"/>
              <p:cNvSpPr>
                <a:spLocks/>
              </p:cNvSpPr>
              <p:nvPr/>
            </p:nvSpPr>
            <p:spPr bwMode="auto">
              <a:xfrm>
                <a:off x="124" y="1394"/>
                <a:ext cx="36" cy="19"/>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27" name="Freeform 167"/>
              <p:cNvSpPr>
                <a:spLocks/>
              </p:cNvSpPr>
              <p:nvPr/>
            </p:nvSpPr>
            <p:spPr bwMode="auto">
              <a:xfrm>
                <a:off x="1579" y="1406"/>
                <a:ext cx="19" cy="20"/>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28" name="Freeform 168"/>
              <p:cNvSpPr>
                <a:spLocks/>
              </p:cNvSpPr>
              <p:nvPr/>
            </p:nvSpPr>
            <p:spPr bwMode="auto">
              <a:xfrm>
                <a:off x="567" y="1406"/>
                <a:ext cx="41" cy="20"/>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29" name="Freeform 169"/>
              <p:cNvSpPr>
                <a:spLocks/>
              </p:cNvSpPr>
              <p:nvPr/>
            </p:nvSpPr>
            <p:spPr bwMode="auto">
              <a:xfrm>
                <a:off x="1136" y="1107"/>
                <a:ext cx="17" cy="12"/>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730" name="Freeform 170"/>
              <p:cNvSpPr>
                <a:spLocks/>
              </p:cNvSpPr>
              <p:nvPr/>
            </p:nvSpPr>
            <p:spPr bwMode="auto">
              <a:xfrm>
                <a:off x="1047" y="1456"/>
                <a:ext cx="18" cy="12"/>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31" name="Freeform 171"/>
              <p:cNvSpPr>
                <a:spLocks/>
              </p:cNvSpPr>
              <p:nvPr/>
            </p:nvSpPr>
            <p:spPr bwMode="auto">
              <a:xfrm>
                <a:off x="1278" y="1431"/>
                <a:ext cx="18" cy="13"/>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32" name="Freeform 172"/>
              <p:cNvSpPr>
                <a:spLocks/>
              </p:cNvSpPr>
              <p:nvPr/>
            </p:nvSpPr>
            <p:spPr bwMode="auto">
              <a:xfrm>
                <a:off x="746" y="1419"/>
                <a:ext cx="17" cy="12"/>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33" name="Freeform 173"/>
              <p:cNvSpPr>
                <a:spLocks/>
              </p:cNvSpPr>
              <p:nvPr/>
            </p:nvSpPr>
            <p:spPr bwMode="auto">
              <a:xfrm>
                <a:off x="1668" y="1368"/>
                <a:ext cx="18" cy="13"/>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34" name="Freeform 174" descr="Brown marble"/>
              <p:cNvSpPr>
                <a:spLocks/>
              </p:cNvSpPr>
              <p:nvPr/>
            </p:nvSpPr>
            <p:spPr bwMode="auto">
              <a:xfrm>
                <a:off x="1012" y="1082"/>
                <a:ext cx="17" cy="12"/>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735" name="Freeform 175" descr="Brown marble"/>
              <p:cNvSpPr>
                <a:spLocks/>
              </p:cNvSpPr>
              <p:nvPr/>
            </p:nvSpPr>
            <p:spPr bwMode="auto">
              <a:xfrm>
                <a:off x="746" y="1394"/>
                <a:ext cx="34" cy="25"/>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36" name="Freeform 176" descr="Brown marble"/>
              <p:cNvSpPr>
                <a:spLocks/>
              </p:cNvSpPr>
              <p:nvPr/>
            </p:nvSpPr>
            <p:spPr bwMode="auto">
              <a:xfrm>
                <a:off x="603" y="1406"/>
                <a:ext cx="19" cy="13"/>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37" name="Freeform 177" descr="Brown marble"/>
              <p:cNvSpPr>
                <a:spLocks/>
              </p:cNvSpPr>
              <p:nvPr/>
            </p:nvSpPr>
            <p:spPr bwMode="auto">
              <a:xfrm>
                <a:off x="1207" y="1444"/>
                <a:ext cx="18" cy="12"/>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38" name="Freeform 178" descr="Brown marble"/>
              <p:cNvSpPr>
                <a:spLocks/>
              </p:cNvSpPr>
              <p:nvPr/>
            </p:nvSpPr>
            <p:spPr bwMode="auto">
              <a:xfrm>
                <a:off x="692" y="1356"/>
                <a:ext cx="18" cy="12"/>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39" name="Freeform 179" descr="Brown marble"/>
              <p:cNvSpPr>
                <a:spLocks/>
              </p:cNvSpPr>
              <p:nvPr/>
            </p:nvSpPr>
            <p:spPr bwMode="auto">
              <a:xfrm>
                <a:off x="1526" y="1343"/>
                <a:ext cx="17" cy="13"/>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40" name="Freeform 180"/>
              <p:cNvSpPr>
                <a:spLocks/>
              </p:cNvSpPr>
              <p:nvPr/>
            </p:nvSpPr>
            <p:spPr bwMode="auto">
              <a:xfrm>
                <a:off x="2024" y="1244"/>
                <a:ext cx="17" cy="13"/>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41" name="Freeform 181"/>
              <p:cNvSpPr>
                <a:spLocks/>
              </p:cNvSpPr>
              <p:nvPr/>
            </p:nvSpPr>
            <p:spPr bwMode="auto">
              <a:xfrm>
                <a:off x="1420" y="1394"/>
                <a:ext cx="18" cy="12"/>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42" name="Freeform 182"/>
              <p:cNvSpPr>
                <a:spLocks/>
              </p:cNvSpPr>
              <p:nvPr/>
            </p:nvSpPr>
            <p:spPr bwMode="auto">
              <a:xfrm>
                <a:off x="1207" y="932"/>
                <a:ext cx="18" cy="12"/>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743" name="Freeform 183"/>
              <p:cNvSpPr>
                <a:spLocks/>
              </p:cNvSpPr>
              <p:nvPr/>
            </p:nvSpPr>
            <p:spPr bwMode="auto">
              <a:xfrm>
                <a:off x="1758" y="1343"/>
                <a:ext cx="17" cy="13"/>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44" name="Freeform 184"/>
              <p:cNvSpPr>
                <a:spLocks/>
              </p:cNvSpPr>
              <p:nvPr/>
            </p:nvSpPr>
            <p:spPr bwMode="auto">
              <a:xfrm flipV="1">
                <a:off x="1438" y="1406"/>
                <a:ext cx="71" cy="13"/>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45" name="Freeform 185" descr="Brown marble"/>
              <p:cNvSpPr>
                <a:spLocks/>
              </p:cNvSpPr>
              <p:nvPr/>
            </p:nvSpPr>
            <p:spPr bwMode="auto">
              <a:xfrm>
                <a:off x="657" y="1381"/>
                <a:ext cx="43" cy="23"/>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46" name="Freeform 186" descr="Cork"/>
              <p:cNvSpPr>
                <a:spLocks/>
              </p:cNvSpPr>
              <p:nvPr/>
            </p:nvSpPr>
            <p:spPr bwMode="auto">
              <a:xfrm>
                <a:off x="2112" y="1257"/>
                <a:ext cx="36" cy="13"/>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47" name="Freeform 187" descr="Cork"/>
              <p:cNvSpPr>
                <a:spLocks/>
              </p:cNvSpPr>
              <p:nvPr/>
            </p:nvSpPr>
            <p:spPr bwMode="auto">
              <a:xfrm>
                <a:off x="230" y="969"/>
                <a:ext cx="19" cy="12"/>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12700" cmpd="sng">
                <a:solidFill>
                  <a:schemeClr val="tx1"/>
                </a:solidFill>
                <a:round/>
                <a:headEnd/>
                <a:tailEnd/>
              </a:ln>
              <a:effectLst/>
            </p:spPr>
            <p:txBody>
              <a:bodyPr wrap="none" anchor="ctr"/>
              <a:lstStyle/>
              <a:p>
                <a:pPr defTabSz="911089"/>
                <a:endParaRPr lang="en-US">
                  <a:solidFill>
                    <a:prstClr val="black"/>
                  </a:solidFill>
                </a:endParaRPr>
              </a:p>
            </p:txBody>
          </p:sp>
          <p:sp>
            <p:nvSpPr>
              <p:cNvPr id="66748" name="Freeform 188"/>
              <p:cNvSpPr>
                <a:spLocks/>
              </p:cNvSpPr>
              <p:nvPr/>
            </p:nvSpPr>
            <p:spPr bwMode="auto">
              <a:xfrm>
                <a:off x="1366" y="1419"/>
                <a:ext cx="36" cy="19"/>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49" name="Freeform 189" descr="Brown marble"/>
              <p:cNvSpPr>
                <a:spLocks/>
              </p:cNvSpPr>
              <p:nvPr/>
            </p:nvSpPr>
            <p:spPr bwMode="auto">
              <a:xfrm>
                <a:off x="426" y="1381"/>
                <a:ext cx="44" cy="23"/>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50" name="Freeform 190" descr="Cork"/>
              <p:cNvSpPr>
                <a:spLocks/>
              </p:cNvSpPr>
              <p:nvPr/>
            </p:nvSpPr>
            <p:spPr bwMode="auto">
              <a:xfrm>
                <a:off x="302" y="1402"/>
                <a:ext cx="35" cy="15"/>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51" name="Freeform 191" descr="Cork"/>
              <p:cNvSpPr>
                <a:spLocks/>
              </p:cNvSpPr>
              <p:nvPr/>
            </p:nvSpPr>
            <p:spPr bwMode="auto">
              <a:xfrm>
                <a:off x="727" y="1381"/>
                <a:ext cx="19" cy="12"/>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52" name="Freeform 192"/>
              <p:cNvSpPr>
                <a:spLocks/>
              </p:cNvSpPr>
              <p:nvPr/>
            </p:nvSpPr>
            <p:spPr bwMode="auto">
              <a:xfrm>
                <a:off x="905" y="1381"/>
                <a:ext cx="35" cy="20"/>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53" name="Freeform 193" descr="Brown marble"/>
              <p:cNvSpPr>
                <a:spLocks/>
              </p:cNvSpPr>
              <p:nvPr/>
            </p:nvSpPr>
            <p:spPr bwMode="auto">
              <a:xfrm>
                <a:off x="1952" y="1281"/>
                <a:ext cx="44" cy="23"/>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54" name="Freeform 194" descr="Cork"/>
              <p:cNvSpPr>
                <a:spLocks/>
              </p:cNvSpPr>
              <p:nvPr/>
            </p:nvSpPr>
            <p:spPr bwMode="auto">
              <a:xfrm>
                <a:off x="567" y="1356"/>
                <a:ext cx="36" cy="14"/>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55" name="Freeform 195" descr="Cork"/>
              <p:cNvSpPr>
                <a:spLocks/>
              </p:cNvSpPr>
              <p:nvPr/>
            </p:nvSpPr>
            <p:spPr bwMode="auto">
              <a:xfrm>
                <a:off x="940" y="1406"/>
                <a:ext cx="19" cy="12"/>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56" name="Freeform 196"/>
              <p:cNvSpPr>
                <a:spLocks/>
              </p:cNvSpPr>
              <p:nvPr/>
            </p:nvSpPr>
            <p:spPr bwMode="auto">
              <a:xfrm>
                <a:off x="320" y="1294"/>
                <a:ext cx="34" cy="19"/>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57" name="Freeform 197" descr="Brown marble"/>
              <p:cNvSpPr>
                <a:spLocks/>
              </p:cNvSpPr>
              <p:nvPr/>
            </p:nvSpPr>
            <p:spPr bwMode="auto">
              <a:xfrm>
                <a:off x="1811" y="1356"/>
                <a:ext cx="44" cy="23"/>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58" name="Freeform 198" descr="Cork"/>
              <p:cNvSpPr>
                <a:spLocks/>
              </p:cNvSpPr>
              <p:nvPr/>
            </p:nvSpPr>
            <p:spPr bwMode="auto">
              <a:xfrm>
                <a:off x="1491" y="1368"/>
                <a:ext cx="35" cy="15"/>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59" name="Freeform 199" descr="Cork"/>
              <p:cNvSpPr>
                <a:spLocks/>
              </p:cNvSpPr>
              <p:nvPr/>
            </p:nvSpPr>
            <p:spPr bwMode="auto">
              <a:xfrm>
                <a:off x="675" y="1394"/>
                <a:ext cx="17" cy="11"/>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60" name="Freeform 200"/>
              <p:cNvSpPr>
                <a:spLocks/>
              </p:cNvSpPr>
              <p:nvPr/>
            </p:nvSpPr>
            <p:spPr bwMode="auto">
              <a:xfrm>
                <a:off x="1722" y="1368"/>
                <a:ext cx="36" cy="19"/>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nvGrpSpPr>
              <p:cNvPr id="7" name="Group 201"/>
              <p:cNvGrpSpPr>
                <a:grpSpLocks/>
              </p:cNvGrpSpPr>
              <p:nvPr/>
            </p:nvGrpSpPr>
            <p:grpSpPr bwMode="auto">
              <a:xfrm>
                <a:off x="550" y="832"/>
                <a:ext cx="196" cy="324"/>
                <a:chOff x="445" y="1374"/>
                <a:chExt cx="840" cy="1340"/>
              </a:xfrm>
            </p:grpSpPr>
            <p:sp>
              <p:nvSpPr>
                <p:cNvPr id="66762" name="Freeform 202"/>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63" name="Freeform 203"/>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8" name="Group 204"/>
              <p:cNvGrpSpPr>
                <a:grpSpLocks/>
              </p:cNvGrpSpPr>
              <p:nvPr/>
            </p:nvGrpSpPr>
            <p:grpSpPr bwMode="auto">
              <a:xfrm>
                <a:off x="1704" y="745"/>
                <a:ext cx="35" cy="56"/>
                <a:chOff x="445" y="1374"/>
                <a:chExt cx="840" cy="1340"/>
              </a:xfrm>
            </p:grpSpPr>
            <p:sp>
              <p:nvSpPr>
                <p:cNvPr id="66765" name="Freeform 205"/>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766" name="Freeform 206"/>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sp>
            <p:nvSpPr>
              <p:cNvPr id="66767" name="Freeform 207"/>
              <p:cNvSpPr>
                <a:spLocks/>
              </p:cNvSpPr>
              <p:nvPr/>
            </p:nvSpPr>
            <p:spPr bwMode="auto">
              <a:xfrm>
                <a:off x="1153" y="994"/>
                <a:ext cx="5"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rgbClr val="009999"/>
                  </a:gs>
                  <a:gs pos="100000">
                    <a:schemeClr val="bg2"/>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768" name="Freeform 208"/>
              <p:cNvSpPr>
                <a:spLocks/>
              </p:cNvSpPr>
              <p:nvPr/>
            </p:nvSpPr>
            <p:spPr bwMode="auto">
              <a:xfrm>
                <a:off x="1189" y="969"/>
                <a:ext cx="5"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noFill/>
                <a:round/>
                <a:headEnd/>
                <a:tailEnd/>
              </a:ln>
              <a:effectLst/>
            </p:spPr>
            <p:txBody>
              <a:bodyPr wrap="none" anchor="ctr"/>
              <a:lstStyle/>
              <a:p>
                <a:pPr defTabSz="911089"/>
                <a:endParaRPr lang="en-US">
                  <a:solidFill>
                    <a:prstClr val="black"/>
                  </a:solidFill>
                </a:endParaRPr>
              </a:p>
            </p:txBody>
          </p:sp>
          <p:sp>
            <p:nvSpPr>
              <p:cNvPr id="66769" name="Freeform 209"/>
              <p:cNvSpPr>
                <a:spLocks/>
              </p:cNvSpPr>
              <p:nvPr/>
            </p:nvSpPr>
            <p:spPr bwMode="auto">
              <a:xfrm>
                <a:off x="1189" y="957"/>
                <a:ext cx="5"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770" name="Freeform 210"/>
              <p:cNvSpPr>
                <a:spLocks/>
              </p:cNvSpPr>
              <p:nvPr/>
            </p:nvSpPr>
            <p:spPr bwMode="auto">
              <a:xfrm>
                <a:off x="1207" y="969"/>
                <a:ext cx="4"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noFill/>
                <a:round/>
                <a:headEnd/>
                <a:tailEnd/>
              </a:ln>
              <a:effectLst/>
            </p:spPr>
            <p:txBody>
              <a:bodyPr wrap="none" anchor="ctr"/>
              <a:lstStyle/>
              <a:p>
                <a:pPr defTabSz="911089"/>
                <a:endParaRPr lang="en-US">
                  <a:solidFill>
                    <a:prstClr val="black"/>
                  </a:solidFill>
                </a:endParaRPr>
              </a:p>
            </p:txBody>
          </p:sp>
          <p:sp>
            <p:nvSpPr>
              <p:cNvPr id="66771" name="Freeform 211"/>
              <p:cNvSpPr>
                <a:spLocks/>
              </p:cNvSpPr>
              <p:nvPr/>
            </p:nvSpPr>
            <p:spPr bwMode="auto">
              <a:xfrm>
                <a:off x="1207" y="957"/>
                <a:ext cx="4"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772" name="Freeform 212"/>
              <p:cNvSpPr>
                <a:spLocks/>
              </p:cNvSpPr>
              <p:nvPr/>
            </p:nvSpPr>
            <p:spPr bwMode="auto">
              <a:xfrm>
                <a:off x="1175" y="976"/>
                <a:ext cx="5"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noFill/>
                <a:round/>
                <a:headEnd/>
                <a:tailEnd/>
              </a:ln>
              <a:effectLst/>
            </p:spPr>
            <p:txBody>
              <a:bodyPr wrap="none" anchor="ctr"/>
              <a:lstStyle/>
              <a:p>
                <a:pPr defTabSz="911089"/>
                <a:endParaRPr lang="en-US">
                  <a:solidFill>
                    <a:prstClr val="black"/>
                  </a:solidFill>
                </a:endParaRPr>
              </a:p>
            </p:txBody>
          </p:sp>
          <p:sp>
            <p:nvSpPr>
              <p:cNvPr id="66773" name="Freeform 213"/>
              <p:cNvSpPr>
                <a:spLocks/>
              </p:cNvSpPr>
              <p:nvPr/>
            </p:nvSpPr>
            <p:spPr bwMode="auto">
              <a:xfrm>
                <a:off x="1172" y="957"/>
                <a:ext cx="3"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rgbClr val="009999"/>
                  </a:gs>
                  <a:gs pos="100000">
                    <a:schemeClr val="bg2"/>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774" name="Freeform 214"/>
              <p:cNvSpPr>
                <a:spLocks/>
              </p:cNvSpPr>
              <p:nvPr/>
            </p:nvSpPr>
            <p:spPr bwMode="auto">
              <a:xfrm>
                <a:off x="1194" y="976"/>
                <a:ext cx="4"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noFill/>
                <a:round/>
                <a:headEnd/>
                <a:tailEnd/>
              </a:ln>
              <a:effectLst/>
            </p:spPr>
            <p:txBody>
              <a:bodyPr wrap="none" anchor="ctr"/>
              <a:lstStyle/>
              <a:p>
                <a:pPr defTabSz="911089"/>
                <a:endParaRPr lang="en-US">
                  <a:solidFill>
                    <a:prstClr val="black"/>
                  </a:solidFill>
                </a:endParaRPr>
              </a:p>
            </p:txBody>
          </p:sp>
          <p:sp>
            <p:nvSpPr>
              <p:cNvPr id="66775" name="Freeform 215"/>
              <p:cNvSpPr>
                <a:spLocks/>
              </p:cNvSpPr>
              <p:nvPr/>
            </p:nvSpPr>
            <p:spPr bwMode="auto">
              <a:xfrm>
                <a:off x="1172" y="969"/>
                <a:ext cx="3"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776" name="Freeform 216"/>
              <p:cNvSpPr>
                <a:spLocks/>
              </p:cNvSpPr>
              <p:nvPr/>
            </p:nvSpPr>
            <p:spPr bwMode="auto">
              <a:xfrm>
                <a:off x="1172" y="981"/>
                <a:ext cx="3"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noFill/>
                <a:round/>
                <a:headEnd/>
                <a:tailEnd/>
              </a:ln>
              <a:effectLst/>
            </p:spPr>
            <p:txBody>
              <a:bodyPr wrap="none" anchor="ctr"/>
              <a:lstStyle/>
              <a:p>
                <a:pPr defTabSz="911089"/>
                <a:endParaRPr lang="en-US">
                  <a:solidFill>
                    <a:prstClr val="black"/>
                  </a:solidFill>
                </a:endParaRPr>
              </a:p>
            </p:txBody>
          </p:sp>
          <p:sp>
            <p:nvSpPr>
              <p:cNvPr id="66777" name="Freeform 217"/>
              <p:cNvSpPr>
                <a:spLocks/>
              </p:cNvSpPr>
              <p:nvPr/>
            </p:nvSpPr>
            <p:spPr bwMode="auto">
              <a:xfrm>
                <a:off x="1207" y="944"/>
                <a:ext cx="4"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778" name="Freeform 218"/>
              <p:cNvSpPr>
                <a:spLocks/>
              </p:cNvSpPr>
              <p:nvPr/>
            </p:nvSpPr>
            <p:spPr bwMode="auto">
              <a:xfrm>
                <a:off x="1220" y="957"/>
                <a:ext cx="5"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rgbClr val="009999"/>
                  </a:gs>
                  <a:gs pos="100000">
                    <a:schemeClr val="bg2"/>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779" name="Freeform 219"/>
              <p:cNvSpPr>
                <a:spLocks/>
              </p:cNvSpPr>
              <p:nvPr/>
            </p:nvSpPr>
            <p:spPr bwMode="auto">
              <a:xfrm>
                <a:off x="1153" y="981"/>
                <a:ext cx="5"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780" name="Freeform 220"/>
              <p:cNvSpPr>
                <a:spLocks/>
              </p:cNvSpPr>
              <p:nvPr/>
            </p:nvSpPr>
            <p:spPr bwMode="auto">
              <a:xfrm>
                <a:off x="1189" y="963"/>
                <a:ext cx="5"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781" name="Freeform 221"/>
              <p:cNvSpPr>
                <a:spLocks/>
              </p:cNvSpPr>
              <p:nvPr/>
            </p:nvSpPr>
            <p:spPr bwMode="auto">
              <a:xfrm>
                <a:off x="1189" y="951"/>
                <a:ext cx="5"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782" name="Freeform 222"/>
              <p:cNvSpPr>
                <a:spLocks/>
              </p:cNvSpPr>
              <p:nvPr/>
            </p:nvSpPr>
            <p:spPr bwMode="auto">
              <a:xfrm>
                <a:off x="1225" y="957"/>
                <a:ext cx="5"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rgbClr val="009999"/>
                  </a:gs>
                  <a:gs pos="100000">
                    <a:schemeClr val="bg2"/>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783" name="Freeform 223"/>
              <p:cNvSpPr>
                <a:spLocks/>
              </p:cNvSpPr>
              <p:nvPr/>
            </p:nvSpPr>
            <p:spPr bwMode="auto">
              <a:xfrm>
                <a:off x="1207" y="981"/>
                <a:ext cx="4"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784" name="Freeform 224"/>
              <p:cNvSpPr>
                <a:spLocks/>
              </p:cNvSpPr>
              <p:nvPr/>
            </p:nvSpPr>
            <p:spPr bwMode="auto">
              <a:xfrm>
                <a:off x="1225" y="944"/>
                <a:ext cx="5"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rgbClr val="009999"/>
                  </a:gs>
                  <a:gs pos="100000">
                    <a:schemeClr val="bg2"/>
                  </a:gs>
                </a:gsLst>
                <a:lin ang="5400000" scaled="1"/>
              </a:gradFill>
              <a:ln w="3175" cmpd="sng">
                <a:noFill/>
                <a:round/>
                <a:headEnd/>
                <a:tailEnd/>
              </a:ln>
              <a:effectLst/>
            </p:spPr>
            <p:txBody>
              <a:bodyPr wrap="none" anchor="ctr"/>
              <a:lstStyle/>
              <a:p>
                <a:pPr defTabSz="911089"/>
                <a:endParaRPr lang="en-US">
                  <a:solidFill>
                    <a:prstClr val="black"/>
                  </a:solidFill>
                </a:endParaRPr>
              </a:p>
            </p:txBody>
          </p:sp>
          <p:sp>
            <p:nvSpPr>
              <p:cNvPr id="66785" name="Freeform 225"/>
              <p:cNvSpPr>
                <a:spLocks/>
              </p:cNvSpPr>
              <p:nvPr/>
            </p:nvSpPr>
            <p:spPr bwMode="auto">
              <a:xfrm>
                <a:off x="1225" y="944"/>
                <a:ext cx="5"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786" name="Freeform 226"/>
              <p:cNvSpPr>
                <a:spLocks/>
              </p:cNvSpPr>
              <p:nvPr/>
            </p:nvSpPr>
            <p:spPr bwMode="auto">
              <a:xfrm>
                <a:off x="1189" y="994"/>
                <a:ext cx="5"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rgbClr val="009999"/>
                  </a:gs>
                  <a:gs pos="100000">
                    <a:schemeClr val="bg2"/>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787" name="Freeform 227"/>
              <p:cNvSpPr>
                <a:spLocks/>
              </p:cNvSpPr>
              <p:nvPr/>
            </p:nvSpPr>
            <p:spPr bwMode="auto">
              <a:xfrm>
                <a:off x="1172" y="976"/>
                <a:ext cx="3"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noFill/>
                <a:round/>
                <a:headEnd/>
                <a:tailEnd/>
              </a:ln>
              <a:effectLst/>
            </p:spPr>
            <p:txBody>
              <a:bodyPr wrap="none" anchor="ctr"/>
              <a:lstStyle/>
              <a:p>
                <a:pPr defTabSz="911089"/>
                <a:endParaRPr lang="en-US">
                  <a:solidFill>
                    <a:prstClr val="black"/>
                  </a:solidFill>
                </a:endParaRPr>
              </a:p>
            </p:txBody>
          </p:sp>
          <p:sp>
            <p:nvSpPr>
              <p:cNvPr id="66788" name="Freeform 228"/>
              <p:cNvSpPr>
                <a:spLocks/>
              </p:cNvSpPr>
              <p:nvPr/>
            </p:nvSpPr>
            <p:spPr bwMode="auto">
              <a:xfrm>
                <a:off x="1185" y="981"/>
                <a:ext cx="4"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rgbClr val="009999"/>
                  </a:gs>
                  <a:gs pos="100000">
                    <a:schemeClr val="bg2"/>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789" name="Freeform 229"/>
              <p:cNvSpPr>
                <a:spLocks/>
              </p:cNvSpPr>
              <p:nvPr/>
            </p:nvSpPr>
            <p:spPr bwMode="auto">
              <a:xfrm>
                <a:off x="1185" y="969"/>
                <a:ext cx="4"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rgbClr val="009999"/>
                  </a:gs>
                  <a:gs pos="100000">
                    <a:schemeClr val="bg2"/>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790" name="Freeform 230"/>
              <p:cNvSpPr>
                <a:spLocks/>
              </p:cNvSpPr>
              <p:nvPr/>
            </p:nvSpPr>
            <p:spPr bwMode="auto">
              <a:xfrm>
                <a:off x="1172" y="989"/>
                <a:ext cx="3"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rgbClr val="009999"/>
                  </a:gs>
                  <a:gs pos="100000">
                    <a:schemeClr val="bg2"/>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791" name="Freeform 231"/>
              <p:cNvSpPr>
                <a:spLocks/>
              </p:cNvSpPr>
              <p:nvPr/>
            </p:nvSpPr>
            <p:spPr bwMode="auto">
              <a:xfrm>
                <a:off x="1153" y="976"/>
                <a:ext cx="5"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grpSp>
            <p:nvGrpSpPr>
              <p:cNvPr id="9" name="Group 232"/>
              <p:cNvGrpSpPr>
                <a:grpSpLocks/>
              </p:cNvGrpSpPr>
              <p:nvPr/>
            </p:nvGrpSpPr>
            <p:grpSpPr bwMode="auto">
              <a:xfrm>
                <a:off x="959" y="1381"/>
                <a:ext cx="124" cy="28"/>
                <a:chOff x="2546" y="3504"/>
                <a:chExt cx="334" cy="106"/>
              </a:xfrm>
            </p:grpSpPr>
            <p:sp>
              <p:nvSpPr>
                <p:cNvPr id="66793" name="Freeform 233"/>
                <p:cNvSpPr>
                  <a:spLocks/>
                </p:cNvSpPr>
                <p:nvPr/>
              </p:nvSpPr>
              <p:spPr bwMode="auto">
                <a:xfrm flipH="1">
                  <a:off x="2546" y="3504"/>
                  <a:ext cx="334" cy="106"/>
                </a:xfrm>
                <a:custGeom>
                  <a:avLst/>
                  <a:gdLst/>
                  <a:ahLst/>
                  <a:cxnLst>
                    <a:cxn ang="0">
                      <a:pos x="8" y="57"/>
                    </a:cxn>
                    <a:cxn ang="0">
                      <a:pos x="23" y="35"/>
                    </a:cxn>
                    <a:cxn ang="0">
                      <a:pos x="35" y="45"/>
                    </a:cxn>
                    <a:cxn ang="0">
                      <a:pos x="60" y="57"/>
                    </a:cxn>
                    <a:cxn ang="0">
                      <a:pos x="87" y="60"/>
                    </a:cxn>
                    <a:cxn ang="0">
                      <a:pos x="162" y="50"/>
                    </a:cxn>
                    <a:cxn ang="0">
                      <a:pos x="185" y="41"/>
                    </a:cxn>
                    <a:cxn ang="0">
                      <a:pos x="167" y="30"/>
                    </a:cxn>
                    <a:cxn ang="0">
                      <a:pos x="222" y="5"/>
                    </a:cxn>
                    <a:cxn ang="0">
                      <a:pos x="245" y="27"/>
                    </a:cxn>
                    <a:cxn ang="0">
                      <a:pos x="278" y="6"/>
                    </a:cxn>
                    <a:cxn ang="0">
                      <a:pos x="320" y="3"/>
                    </a:cxn>
                    <a:cxn ang="0">
                      <a:pos x="341" y="27"/>
                    </a:cxn>
                    <a:cxn ang="0">
                      <a:pos x="371" y="36"/>
                    </a:cxn>
                    <a:cxn ang="0">
                      <a:pos x="398" y="42"/>
                    </a:cxn>
                    <a:cxn ang="0">
                      <a:pos x="420" y="48"/>
                    </a:cxn>
                    <a:cxn ang="0">
                      <a:pos x="449" y="54"/>
                    </a:cxn>
                    <a:cxn ang="0">
                      <a:pos x="467" y="59"/>
                    </a:cxn>
                    <a:cxn ang="0">
                      <a:pos x="452" y="72"/>
                    </a:cxn>
                    <a:cxn ang="0">
                      <a:pos x="438" y="80"/>
                    </a:cxn>
                    <a:cxn ang="0">
                      <a:pos x="467" y="78"/>
                    </a:cxn>
                    <a:cxn ang="0">
                      <a:pos x="462" y="93"/>
                    </a:cxn>
                    <a:cxn ang="0">
                      <a:pos x="423" y="99"/>
                    </a:cxn>
                    <a:cxn ang="0">
                      <a:pos x="402" y="105"/>
                    </a:cxn>
                    <a:cxn ang="0">
                      <a:pos x="362" y="137"/>
                    </a:cxn>
                    <a:cxn ang="0">
                      <a:pos x="357" y="111"/>
                    </a:cxn>
                    <a:cxn ang="0">
                      <a:pos x="291" y="119"/>
                    </a:cxn>
                    <a:cxn ang="0">
                      <a:pos x="219" y="120"/>
                    </a:cxn>
                    <a:cxn ang="0">
                      <a:pos x="200" y="140"/>
                    </a:cxn>
                    <a:cxn ang="0">
                      <a:pos x="156" y="135"/>
                    </a:cxn>
                    <a:cxn ang="0">
                      <a:pos x="161" y="113"/>
                    </a:cxn>
                    <a:cxn ang="0">
                      <a:pos x="128" y="104"/>
                    </a:cxn>
                    <a:cxn ang="0">
                      <a:pos x="105" y="98"/>
                    </a:cxn>
                    <a:cxn ang="0">
                      <a:pos x="75" y="92"/>
                    </a:cxn>
                    <a:cxn ang="0">
                      <a:pos x="44" y="87"/>
                    </a:cxn>
                    <a:cxn ang="0">
                      <a:pos x="21" y="99"/>
                    </a:cxn>
                    <a:cxn ang="0">
                      <a:pos x="3" y="101"/>
                    </a:cxn>
                    <a:cxn ang="0">
                      <a:pos x="12" y="74"/>
                    </a:cxn>
                    <a:cxn ang="0">
                      <a:pos x="8" y="57"/>
                    </a:cxn>
                  </a:cxnLst>
                  <a:rect l="0" t="0" r="r" b="b"/>
                  <a:pathLst>
                    <a:path w="473" h="142">
                      <a:moveTo>
                        <a:pt x="8" y="57"/>
                      </a:moveTo>
                      <a:cubicBezTo>
                        <a:pt x="9" y="41"/>
                        <a:pt x="5" y="29"/>
                        <a:pt x="23" y="35"/>
                      </a:cubicBezTo>
                      <a:cubicBezTo>
                        <a:pt x="31" y="45"/>
                        <a:pt x="26" y="43"/>
                        <a:pt x="35" y="45"/>
                      </a:cubicBezTo>
                      <a:cubicBezTo>
                        <a:pt x="41" y="48"/>
                        <a:pt x="53" y="56"/>
                        <a:pt x="60" y="57"/>
                      </a:cubicBezTo>
                      <a:cubicBezTo>
                        <a:pt x="67" y="61"/>
                        <a:pt x="79" y="59"/>
                        <a:pt x="87" y="60"/>
                      </a:cubicBezTo>
                      <a:cubicBezTo>
                        <a:pt x="116" y="59"/>
                        <a:pt x="134" y="54"/>
                        <a:pt x="162" y="50"/>
                      </a:cubicBezTo>
                      <a:cubicBezTo>
                        <a:pt x="170" y="47"/>
                        <a:pt x="177" y="42"/>
                        <a:pt x="185" y="41"/>
                      </a:cubicBezTo>
                      <a:cubicBezTo>
                        <a:pt x="193" y="37"/>
                        <a:pt x="159" y="31"/>
                        <a:pt x="167" y="30"/>
                      </a:cubicBezTo>
                      <a:cubicBezTo>
                        <a:pt x="173" y="28"/>
                        <a:pt x="211" y="6"/>
                        <a:pt x="222" y="5"/>
                      </a:cubicBezTo>
                      <a:cubicBezTo>
                        <a:pt x="235" y="4"/>
                        <a:pt x="236" y="27"/>
                        <a:pt x="245" y="27"/>
                      </a:cubicBezTo>
                      <a:cubicBezTo>
                        <a:pt x="255" y="25"/>
                        <a:pt x="265" y="10"/>
                        <a:pt x="278" y="6"/>
                      </a:cubicBezTo>
                      <a:cubicBezTo>
                        <a:pt x="291" y="2"/>
                        <a:pt x="310" y="0"/>
                        <a:pt x="320" y="3"/>
                      </a:cubicBezTo>
                      <a:cubicBezTo>
                        <a:pt x="330" y="6"/>
                        <a:pt x="333" y="21"/>
                        <a:pt x="341" y="27"/>
                      </a:cubicBezTo>
                      <a:cubicBezTo>
                        <a:pt x="353" y="30"/>
                        <a:pt x="358" y="35"/>
                        <a:pt x="371" y="36"/>
                      </a:cubicBezTo>
                      <a:cubicBezTo>
                        <a:pt x="380" y="39"/>
                        <a:pt x="389" y="41"/>
                        <a:pt x="398" y="42"/>
                      </a:cubicBezTo>
                      <a:cubicBezTo>
                        <a:pt x="405" y="44"/>
                        <a:pt x="413" y="47"/>
                        <a:pt x="420" y="48"/>
                      </a:cubicBezTo>
                      <a:cubicBezTo>
                        <a:pt x="429" y="52"/>
                        <a:pt x="439" y="53"/>
                        <a:pt x="449" y="54"/>
                      </a:cubicBezTo>
                      <a:cubicBezTo>
                        <a:pt x="455" y="57"/>
                        <a:pt x="461" y="57"/>
                        <a:pt x="467" y="59"/>
                      </a:cubicBezTo>
                      <a:cubicBezTo>
                        <a:pt x="469" y="69"/>
                        <a:pt x="461" y="71"/>
                        <a:pt x="452" y="72"/>
                      </a:cubicBezTo>
                      <a:cubicBezTo>
                        <a:pt x="447" y="74"/>
                        <a:pt x="443" y="77"/>
                        <a:pt x="438" y="80"/>
                      </a:cubicBezTo>
                      <a:cubicBezTo>
                        <a:pt x="446" y="90"/>
                        <a:pt x="458" y="83"/>
                        <a:pt x="467" y="78"/>
                      </a:cubicBezTo>
                      <a:cubicBezTo>
                        <a:pt x="469" y="86"/>
                        <a:pt x="473" y="91"/>
                        <a:pt x="462" y="93"/>
                      </a:cubicBezTo>
                      <a:cubicBezTo>
                        <a:pt x="450" y="99"/>
                        <a:pt x="437" y="98"/>
                        <a:pt x="423" y="99"/>
                      </a:cubicBezTo>
                      <a:cubicBezTo>
                        <a:pt x="416" y="102"/>
                        <a:pt x="409" y="104"/>
                        <a:pt x="402" y="105"/>
                      </a:cubicBezTo>
                      <a:cubicBezTo>
                        <a:pt x="395" y="107"/>
                        <a:pt x="369" y="136"/>
                        <a:pt x="362" y="137"/>
                      </a:cubicBezTo>
                      <a:cubicBezTo>
                        <a:pt x="355" y="138"/>
                        <a:pt x="369" y="114"/>
                        <a:pt x="357" y="111"/>
                      </a:cubicBezTo>
                      <a:cubicBezTo>
                        <a:pt x="335" y="115"/>
                        <a:pt x="313" y="116"/>
                        <a:pt x="291" y="119"/>
                      </a:cubicBezTo>
                      <a:cubicBezTo>
                        <a:pt x="269" y="123"/>
                        <a:pt x="234" y="118"/>
                        <a:pt x="219" y="120"/>
                      </a:cubicBezTo>
                      <a:cubicBezTo>
                        <a:pt x="204" y="123"/>
                        <a:pt x="210" y="138"/>
                        <a:pt x="200" y="140"/>
                      </a:cubicBezTo>
                      <a:cubicBezTo>
                        <a:pt x="190" y="142"/>
                        <a:pt x="163" y="140"/>
                        <a:pt x="156" y="135"/>
                      </a:cubicBezTo>
                      <a:cubicBezTo>
                        <a:pt x="149" y="130"/>
                        <a:pt x="166" y="118"/>
                        <a:pt x="161" y="113"/>
                      </a:cubicBezTo>
                      <a:cubicBezTo>
                        <a:pt x="147" y="108"/>
                        <a:pt x="142" y="105"/>
                        <a:pt x="128" y="104"/>
                      </a:cubicBezTo>
                      <a:cubicBezTo>
                        <a:pt x="121" y="102"/>
                        <a:pt x="113" y="99"/>
                        <a:pt x="105" y="98"/>
                      </a:cubicBezTo>
                      <a:cubicBezTo>
                        <a:pt x="96" y="93"/>
                        <a:pt x="85" y="93"/>
                        <a:pt x="75" y="92"/>
                      </a:cubicBezTo>
                      <a:cubicBezTo>
                        <a:pt x="61" y="87"/>
                        <a:pt x="59" y="86"/>
                        <a:pt x="44" y="87"/>
                      </a:cubicBezTo>
                      <a:cubicBezTo>
                        <a:pt x="39" y="91"/>
                        <a:pt x="28" y="98"/>
                        <a:pt x="21" y="99"/>
                      </a:cubicBezTo>
                      <a:cubicBezTo>
                        <a:pt x="14" y="102"/>
                        <a:pt x="11" y="102"/>
                        <a:pt x="3" y="101"/>
                      </a:cubicBezTo>
                      <a:cubicBezTo>
                        <a:pt x="0" y="87"/>
                        <a:pt x="2" y="82"/>
                        <a:pt x="12" y="74"/>
                      </a:cubicBezTo>
                      <a:cubicBezTo>
                        <a:pt x="15" y="67"/>
                        <a:pt x="12" y="62"/>
                        <a:pt x="8" y="57"/>
                      </a:cubicBezTo>
                      <a:close/>
                    </a:path>
                  </a:pathLst>
                </a:custGeom>
                <a:gradFill rotWithShape="0">
                  <a:gsLst>
                    <a:gs pos="0">
                      <a:srgbClr val="003300"/>
                    </a:gs>
                    <a:gs pos="100000">
                      <a:srgbClr val="003300">
                        <a:gamma/>
                        <a:tint val="60784"/>
                        <a:invGamma/>
                      </a:srgb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794" name="Freeform 234"/>
                <p:cNvSpPr>
                  <a:spLocks/>
                </p:cNvSpPr>
                <p:nvPr/>
              </p:nvSpPr>
              <p:spPr bwMode="auto">
                <a:xfrm>
                  <a:off x="2858" y="3567"/>
                  <a:ext cx="22" cy="15"/>
                </a:xfrm>
                <a:custGeom>
                  <a:avLst/>
                  <a:gdLst/>
                  <a:ahLst/>
                  <a:cxnLst>
                    <a:cxn ang="0">
                      <a:pos x="20" y="0"/>
                    </a:cxn>
                    <a:cxn ang="0">
                      <a:pos x="4" y="6"/>
                    </a:cxn>
                    <a:cxn ang="0">
                      <a:pos x="9" y="11"/>
                    </a:cxn>
                    <a:cxn ang="0">
                      <a:pos x="18" y="15"/>
                    </a:cxn>
                    <a:cxn ang="0">
                      <a:pos x="20" y="0"/>
                    </a:cxn>
                  </a:cxnLst>
                  <a:rect l="0" t="0" r="r" b="b"/>
                  <a:pathLst>
                    <a:path w="22" h="15">
                      <a:moveTo>
                        <a:pt x="20" y="0"/>
                      </a:moveTo>
                      <a:cubicBezTo>
                        <a:pt x="13" y="2"/>
                        <a:pt x="9" y="4"/>
                        <a:pt x="4" y="6"/>
                      </a:cubicBezTo>
                      <a:cubicBezTo>
                        <a:pt x="0" y="11"/>
                        <a:pt x="5" y="11"/>
                        <a:pt x="9" y="11"/>
                      </a:cubicBezTo>
                      <a:cubicBezTo>
                        <a:pt x="12" y="13"/>
                        <a:pt x="15" y="14"/>
                        <a:pt x="18" y="15"/>
                      </a:cubicBezTo>
                      <a:cubicBezTo>
                        <a:pt x="20" y="13"/>
                        <a:pt x="22" y="1"/>
                        <a:pt x="20" y="0"/>
                      </a:cubicBezTo>
                      <a:close/>
                    </a:path>
                  </a:pathLst>
                </a:custGeom>
                <a:solidFill>
                  <a:srgbClr val="FFFFFF"/>
                </a:solidFill>
                <a:ln w="9525">
                  <a:noFill/>
                  <a:round/>
                  <a:headEnd/>
                  <a:tailEnd/>
                </a:ln>
                <a:effectLst/>
              </p:spPr>
              <p:txBody>
                <a:bodyPr wrap="none" anchor="ctr"/>
                <a:lstStyle/>
                <a:p>
                  <a:pPr defTabSz="911089"/>
                  <a:endParaRPr lang="en-US">
                    <a:solidFill>
                      <a:prstClr val="black"/>
                    </a:solidFill>
                  </a:endParaRPr>
                </a:p>
              </p:txBody>
            </p:sp>
            <p:sp>
              <p:nvSpPr>
                <p:cNvPr id="66795" name="Freeform 235"/>
                <p:cNvSpPr>
                  <a:spLocks/>
                </p:cNvSpPr>
                <p:nvPr/>
              </p:nvSpPr>
              <p:spPr bwMode="auto">
                <a:xfrm>
                  <a:off x="2571" y="3548"/>
                  <a:ext cx="18" cy="12"/>
                </a:xfrm>
                <a:custGeom>
                  <a:avLst/>
                  <a:gdLst/>
                  <a:ahLst/>
                  <a:cxnLst>
                    <a:cxn ang="0">
                      <a:pos x="12" y="0"/>
                    </a:cxn>
                    <a:cxn ang="0">
                      <a:pos x="12" y="0"/>
                    </a:cxn>
                  </a:cxnLst>
                  <a:rect l="0" t="0" r="r" b="b"/>
                  <a:pathLst>
                    <a:path w="18" h="12">
                      <a:moveTo>
                        <a:pt x="12" y="0"/>
                      </a:moveTo>
                      <a:cubicBezTo>
                        <a:pt x="18" y="12"/>
                        <a:pt x="0" y="3"/>
                        <a:pt x="12" y="0"/>
                      </a:cubicBezTo>
                      <a:close/>
                    </a:path>
                  </a:pathLst>
                </a:custGeom>
                <a:solidFill>
                  <a:srgbClr val="FFFFFF"/>
                </a:solidFill>
                <a:ln w="3175" cmpd="sng">
                  <a:solidFill>
                    <a:schemeClr val="tx1"/>
                  </a:solidFill>
                  <a:round/>
                  <a:headEnd/>
                  <a:tailEnd/>
                </a:ln>
                <a:effectLst/>
              </p:spPr>
              <p:txBody>
                <a:bodyPr wrap="none" anchor="ctr"/>
                <a:lstStyle/>
                <a:p>
                  <a:pPr defTabSz="911089"/>
                  <a:endParaRPr lang="en-US">
                    <a:solidFill>
                      <a:prstClr val="black"/>
                    </a:solidFill>
                  </a:endParaRPr>
                </a:p>
              </p:txBody>
            </p:sp>
          </p:grpSp>
          <p:grpSp>
            <p:nvGrpSpPr>
              <p:cNvPr id="10" name="Group 236"/>
              <p:cNvGrpSpPr>
                <a:grpSpLocks/>
              </p:cNvGrpSpPr>
              <p:nvPr/>
            </p:nvGrpSpPr>
            <p:grpSpPr bwMode="auto">
              <a:xfrm>
                <a:off x="1013" y="1406"/>
                <a:ext cx="123" cy="28"/>
                <a:chOff x="2546" y="3504"/>
                <a:chExt cx="334" cy="106"/>
              </a:xfrm>
            </p:grpSpPr>
            <p:sp>
              <p:nvSpPr>
                <p:cNvPr id="66797" name="Freeform 237"/>
                <p:cNvSpPr>
                  <a:spLocks/>
                </p:cNvSpPr>
                <p:nvPr/>
              </p:nvSpPr>
              <p:spPr bwMode="auto">
                <a:xfrm flipH="1">
                  <a:off x="2546" y="3504"/>
                  <a:ext cx="334" cy="106"/>
                </a:xfrm>
                <a:custGeom>
                  <a:avLst/>
                  <a:gdLst/>
                  <a:ahLst/>
                  <a:cxnLst>
                    <a:cxn ang="0">
                      <a:pos x="8" y="57"/>
                    </a:cxn>
                    <a:cxn ang="0">
                      <a:pos x="23" y="35"/>
                    </a:cxn>
                    <a:cxn ang="0">
                      <a:pos x="35" y="45"/>
                    </a:cxn>
                    <a:cxn ang="0">
                      <a:pos x="60" y="57"/>
                    </a:cxn>
                    <a:cxn ang="0">
                      <a:pos x="87" y="60"/>
                    </a:cxn>
                    <a:cxn ang="0">
                      <a:pos x="162" y="50"/>
                    </a:cxn>
                    <a:cxn ang="0">
                      <a:pos x="185" y="41"/>
                    </a:cxn>
                    <a:cxn ang="0">
                      <a:pos x="167" y="30"/>
                    </a:cxn>
                    <a:cxn ang="0">
                      <a:pos x="222" y="5"/>
                    </a:cxn>
                    <a:cxn ang="0">
                      <a:pos x="245" y="27"/>
                    </a:cxn>
                    <a:cxn ang="0">
                      <a:pos x="278" y="6"/>
                    </a:cxn>
                    <a:cxn ang="0">
                      <a:pos x="320" y="3"/>
                    </a:cxn>
                    <a:cxn ang="0">
                      <a:pos x="341" y="27"/>
                    </a:cxn>
                    <a:cxn ang="0">
                      <a:pos x="371" y="36"/>
                    </a:cxn>
                    <a:cxn ang="0">
                      <a:pos x="398" y="42"/>
                    </a:cxn>
                    <a:cxn ang="0">
                      <a:pos x="420" y="48"/>
                    </a:cxn>
                    <a:cxn ang="0">
                      <a:pos x="449" y="54"/>
                    </a:cxn>
                    <a:cxn ang="0">
                      <a:pos x="467" y="59"/>
                    </a:cxn>
                    <a:cxn ang="0">
                      <a:pos x="452" y="72"/>
                    </a:cxn>
                    <a:cxn ang="0">
                      <a:pos x="438" y="80"/>
                    </a:cxn>
                    <a:cxn ang="0">
                      <a:pos x="467" y="78"/>
                    </a:cxn>
                    <a:cxn ang="0">
                      <a:pos x="462" y="93"/>
                    </a:cxn>
                    <a:cxn ang="0">
                      <a:pos x="423" y="99"/>
                    </a:cxn>
                    <a:cxn ang="0">
                      <a:pos x="402" y="105"/>
                    </a:cxn>
                    <a:cxn ang="0">
                      <a:pos x="362" y="137"/>
                    </a:cxn>
                    <a:cxn ang="0">
                      <a:pos x="357" y="111"/>
                    </a:cxn>
                    <a:cxn ang="0">
                      <a:pos x="291" y="119"/>
                    </a:cxn>
                    <a:cxn ang="0">
                      <a:pos x="219" y="120"/>
                    </a:cxn>
                    <a:cxn ang="0">
                      <a:pos x="200" y="140"/>
                    </a:cxn>
                    <a:cxn ang="0">
                      <a:pos x="156" y="135"/>
                    </a:cxn>
                    <a:cxn ang="0">
                      <a:pos x="161" y="113"/>
                    </a:cxn>
                    <a:cxn ang="0">
                      <a:pos x="128" y="104"/>
                    </a:cxn>
                    <a:cxn ang="0">
                      <a:pos x="105" y="98"/>
                    </a:cxn>
                    <a:cxn ang="0">
                      <a:pos x="75" y="92"/>
                    </a:cxn>
                    <a:cxn ang="0">
                      <a:pos x="44" y="87"/>
                    </a:cxn>
                    <a:cxn ang="0">
                      <a:pos x="21" y="99"/>
                    </a:cxn>
                    <a:cxn ang="0">
                      <a:pos x="3" y="101"/>
                    </a:cxn>
                    <a:cxn ang="0">
                      <a:pos x="12" y="74"/>
                    </a:cxn>
                    <a:cxn ang="0">
                      <a:pos x="8" y="57"/>
                    </a:cxn>
                  </a:cxnLst>
                  <a:rect l="0" t="0" r="r" b="b"/>
                  <a:pathLst>
                    <a:path w="473" h="142">
                      <a:moveTo>
                        <a:pt x="8" y="57"/>
                      </a:moveTo>
                      <a:cubicBezTo>
                        <a:pt x="9" y="41"/>
                        <a:pt x="5" y="29"/>
                        <a:pt x="23" y="35"/>
                      </a:cubicBezTo>
                      <a:cubicBezTo>
                        <a:pt x="31" y="45"/>
                        <a:pt x="26" y="43"/>
                        <a:pt x="35" y="45"/>
                      </a:cubicBezTo>
                      <a:cubicBezTo>
                        <a:pt x="41" y="48"/>
                        <a:pt x="53" y="56"/>
                        <a:pt x="60" y="57"/>
                      </a:cubicBezTo>
                      <a:cubicBezTo>
                        <a:pt x="67" y="61"/>
                        <a:pt x="79" y="59"/>
                        <a:pt x="87" y="60"/>
                      </a:cubicBezTo>
                      <a:cubicBezTo>
                        <a:pt x="116" y="59"/>
                        <a:pt x="134" y="54"/>
                        <a:pt x="162" y="50"/>
                      </a:cubicBezTo>
                      <a:cubicBezTo>
                        <a:pt x="170" y="47"/>
                        <a:pt x="177" y="42"/>
                        <a:pt x="185" y="41"/>
                      </a:cubicBezTo>
                      <a:cubicBezTo>
                        <a:pt x="193" y="37"/>
                        <a:pt x="159" y="31"/>
                        <a:pt x="167" y="30"/>
                      </a:cubicBezTo>
                      <a:cubicBezTo>
                        <a:pt x="173" y="28"/>
                        <a:pt x="211" y="6"/>
                        <a:pt x="222" y="5"/>
                      </a:cubicBezTo>
                      <a:cubicBezTo>
                        <a:pt x="235" y="4"/>
                        <a:pt x="236" y="27"/>
                        <a:pt x="245" y="27"/>
                      </a:cubicBezTo>
                      <a:cubicBezTo>
                        <a:pt x="255" y="25"/>
                        <a:pt x="265" y="10"/>
                        <a:pt x="278" y="6"/>
                      </a:cubicBezTo>
                      <a:cubicBezTo>
                        <a:pt x="291" y="2"/>
                        <a:pt x="310" y="0"/>
                        <a:pt x="320" y="3"/>
                      </a:cubicBezTo>
                      <a:cubicBezTo>
                        <a:pt x="330" y="6"/>
                        <a:pt x="333" y="21"/>
                        <a:pt x="341" y="27"/>
                      </a:cubicBezTo>
                      <a:cubicBezTo>
                        <a:pt x="353" y="30"/>
                        <a:pt x="358" y="35"/>
                        <a:pt x="371" y="36"/>
                      </a:cubicBezTo>
                      <a:cubicBezTo>
                        <a:pt x="380" y="39"/>
                        <a:pt x="389" y="41"/>
                        <a:pt x="398" y="42"/>
                      </a:cubicBezTo>
                      <a:cubicBezTo>
                        <a:pt x="405" y="44"/>
                        <a:pt x="413" y="47"/>
                        <a:pt x="420" y="48"/>
                      </a:cubicBezTo>
                      <a:cubicBezTo>
                        <a:pt x="429" y="52"/>
                        <a:pt x="439" y="53"/>
                        <a:pt x="449" y="54"/>
                      </a:cubicBezTo>
                      <a:cubicBezTo>
                        <a:pt x="455" y="57"/>
                        <a:pt x="461" y="57"/>
                        <a:pt x="467" y="59"/>
                      </a:cubicBezTo>
                      <a:cubicBezTo>
                        <a:pt x="469" y="69"/>
                        <a:pt x="461" y="71"/>
                        <a:pt x="452" y="72"/>
                      </a:cubicBezTo>
                      <a:cubicBezTo>
                        <a:pt x="447" y="74"/>
                        <a:pt x="443" y="77"/>
                        <a:pt x="438" y="80"/>
                      </a:cubicBezTo>
                      <a:cubicBezTo>
                        <a:pt x="446" y="90"/>
                        <a:pt x="458" y="83"/>
                        <a:pt x="467" y="78"/>
                      </a:cubicBezTo>
                      <a:cubicBezTo>
                        <a:pt x="469" y="86"/>
                        <a:pt x="473" y="91"/>
                        <a:pt x="462" y="93"/>
                      </a:cubicBezTo>
                      <a:cubicBezTo>
                        <a:pt x="450" y="99"/>
                        <a:pt x="437" y="98"/>
                        <a:pt x="423" y="99"/>
                      </a:cubicBezTo>
                      <a:cubicBezTo>
                        <a:pt x="416" y="102"/>
                        <a:pt x="409" y="104"/>
                        <a:pt x="402" y="105"/>
                      </a:cubicBezTo>
                      <a:cubicBezTo>
                        <a:pt x="395" y="107"/>
                        <a:pt x="369" y="136"/>
                        <a:pt x="362" y="137"/>
                      </a:cubicBezTo>
                      <a:cubicBezTo>
                        <a:pt x="355" y="138"/>
                        <a:pt x="369" y="114"/>
                        <a:pt x="357" y="111"/>
                      </a:cubicBezTo>
                      <a:cubicBezTo>
                        <a:pt x="335" y="115"/>
                        <a:pt x="313" y="116"/>
                        <a:pt x="291" y="119"/>
                      </a:cubicBezTo>
                      <a:cubicBezTo>
                        <a:pt x="269" y="123"/>
                        <a:pt x="234" y="118"/>
                        <a:pt x="219" y="120"/>
                      </a:cubicBezTo>
                      <a:cubicBezTo>
                        <a:pt x="204" y="123"/>
                        <a:pt x="210" y="138"/>
                        <a:pt x="200" y="140"/>
                      </a:cubicBezTo>
                      <a:cubicBezTo>
                        <a:pt x="190" y="142"/>
                        <a:pt x="163" y="140"/>
                        <a:pt x="156" y="135"/>
                      </a:cubicBezTo>
                      <a:cubicBezTo>
                        <a:pt x="149" y="130"/>
                        <a:pt x="166" y="118"/>
                        <a:pt x="161" y="113"/>
                      </a:cubicBezTo>
                      <a:cubicBezTo>
                        <a:pt x="147" y="108"/>
                        <a:pt x="142" y="105"/>
                        <a:pt x="128" y="104"/>
                      </a:cubicBezTo>
                      <a:cubicBezTo>
                        <a:pt x="121" y="102"/>
                        <a:pt x="113" y="99"/>
                        <a:pt x="105" y="98"/>
                      </a:cubicBezTo>
                      <a:cubicBezTo>
                        <a:pt x="96" y="93"/>
                        <a:pt x="85" y="93"/>
                        <a:pt x="75" y="92"/>
                      </a:cubicBezTo>
                      <a:cubicBezTo>
                        <a:pt x="61" y="87"/>
                        <a:pt x="59" y="86"/>
                        <a:pt x="44" y="87"/>
                      </a:cubicBezTo>
                      <a:cubicBezTo>
                        <a:pt x="39" y="91"/>
                        <a:pt x="28" y="98"/>
                        <a:pt x="21" y="99"/>
                      </a:cubicBezTo>
                      <a:cubicBezTo>
                        <a:pt x="14" y="102"/>
                        <a:pt x="11" y="102"/>
                        <a:pt x="3" y="101"/>
                      </a:cubicBezTo>
                      <a:cubicBezTo>
                        <a:pt x="0" y="87"/>
                        <a:pt x="2" y="82"/>
                        <a:pt x="12" y="74"/>
                      </a:cubicBezTo>
                      <a:cubicBezTo>
                        <a:pt x="15" y="67"/>
                        <a:pt x="12" y="62"/>
                        <a:pt x="8" y="57"/>
                      </a:cubicBezTo>
                      <a:close/>
                    </a:path>
                  </a:pathLst>
                </a:custGeom>
                <a:gradFill rotWithShape="0">
                  <a:gsLst>
                    <a:gs pos="0">
                      <a:srgbClr val="003300"/>
                    </a:gs>
                    <a:gs pos="100000">
                      <a:srgbClr val="003300">
                        <a:gamma/>
                        <a:tint val="60784"/>
                        <a:invGamma/>
                      </a:srgb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798" name="Freeform 238"/>
                <p:cNvSpPr>
                  <a:spLocks/>
                </p:cNvSpPr>
                <p:nvPr/>
              </p:nvSpPr>
              <p:spPr bwMode="auto">
                <a:xfrm>
                  <a:off x="2858" y="3567"/>
                  <a:ext cx="22" cy="15"/>
                </a:xfrm>
                <a:custGeom>
                  <a:avLst/>
                  <a:gdLst/>
                  <a:ahLst/>
                  <a:cxnLst>
                    <a:cxn ang="0">
                      <a:pos x="20" y="0"/>
                    </a:cxn>
                    <a:cxn ang="0">
                      <a:pos x="4" y="6"/>
                    </a:cxn>
                    <a:cxn ang="0">
                      <a:pos x="9" y="11"/>
                    </a:cxn>
                    <a:cxn ang="0">
                      <a:pos x="18" y="15"/>
                    </a:cxn>
                    <a:cxn ang="0">
                      <a:pos x="20" y="0"/>
                    </a:cxn>
                  </a:cxnLst>
                  <a:rect l="0" t="0" r="r" b="b"/>
                  <a:pathLst>
                    <a:path w="22" h="15">
                      <a:moveTo>
                        <a:pt x="20" y="0"/>
                      </a:moveTo>
                      <a:cubicBezTo>
                        <a:pt x="13" y="2"/>
                        <a:pt x="9" y="4"/>
                        <a:pt x="4" y="6"/>
                      </a:cubicBezTo>
                      <a:cubicBezTo>
                        <a:pt x="0" y="11"/>
                        <a:pt x="5" y="11"/>
                        <a:pt x="9" y="11"/>
                      </a:cubicBezTo>
                      <a:cubicBezTo>
                        <a:pt x="12" y="13"/>
                        <a:pt x="15" y="14"/>
                        <a:pt x="18" y="15"/>
                      </a:cubicBezTo>
                      <a:cubicBezTo>
                        <a:pt x="20" y="13"/>
                        <a:pt x="22" y="1"/>
                        <a:pt x="20" y="0"/>
                      </a:cubicBezTo>
                      <a:close/>
                    </a:path>
                  </a:pathLst>
                </a:custGeom>
                <a:solidFill>
                  <a:srgbClr val="FFFFFF"/>
                </a:solidFill>
                <a:ln w="9525">
                  <a:noFill/>
                  <a:round/>
                  <a:headEnd/>
                  <a:tailEnd/>
                </a:ln>
                <a:effectLst/>
              </p:spPr>
              <p:txBody>
                <a:bodyPr wrap="none" anchor="ctr"/>
                <a:lstStyle/>
                <a:p>
                  <a:pPr defTabSz="911089"/>
                  <a:endParaRPr lang="en-US">
                    <a:solidFill>
                      <a:prstClr val="black"/>
                    </a:solidFill>
                  </a:endParaRPr>
                </a:p>
              </p:txBody>
            </p:sp>
            <p:sp>
              <p:nvSpPr>
                <p:cNvPr id="66799" name="Freeform 239"/>
                <p:cNvSpPr>
                  <a:spLocks/>
                </p:cNvSpPr>
                <p:nvPr/>
              </p:nvSpPr>
              <p:spPr bwMode="auto">
                <a:xfrm>
                  <a:off x="2571" y="3548"/>
                  <a:ext cx="18" cy="12"/>
                </a:xfrm>
                <a:custGeom>
                  <a:avLst/>
                  <a:gdLst/>
                  <a:ahLst/>
                  <a:cxnLst>
                    <a:cxn ang="0">
                      <a:pos x="12" y="0"/>
                    </a:cxn>
                    <a:cxn ang="0">
                      <a:pos x="12" y="0"/>
                    </a:cxn>
                  </a:cxnLst>
                  <a:rect l="0" t="0" r="r" b="b"/>
                  <a:pathLst>
                    <a:path w="18" h="12">
                      <a:moveTo>
                        <a:pt x="12" y="0"/>
                      </a:moveTo>
                      <a:cubicBezTo>
                        <a:pt x="18" y="12"/>
                        <a:pt x="0" y="3"/>
                        <a:pt x="12" y="0"/>
                      </a:cubicBezTo>
                      <a:close/>
                    </a:path>
                  </a:pathLst>
                </a:custGeom>
                <a:solidFill>
                  <a:srgbClr val="FFFFFF"/>
                </a:solidFill>
                <a:ln w="3175" cmpd="sng">
                  <a:solidFill>
                    <a:schemeClr val="tx1"/>
                  </a:solidFill>
                  <a:round/>
                  <a:headEnd/>
                  <a:tailEnd/>
                </a:ln>
                <a:effectLst/>
              </p:spPr>
              <p:txBody>
                <a:bodyPr wrap="none" anchor="ctr"/>
                <a:lstStyle/>
                <a:p>
                  <a:pPr defTabSz="911089"/>
                  <a:endParaRPr lang="en-US">
                    <a:solidFill>
                      <a:prstClr val="black"/>
                    </a:solidFill>
                  </a:endParaRPr>
                </a:p>
              </p:txBody>
            </p:sp>
          </p:grpSp>
          <p:sp>
            <p:nvSpPr>
              <p:cNvPr id="66800" name="Freeform 240"/>
              <p:cNvSpPr>
                <a:spLocks/>
              </p:cNvSpPr>
              <p:nvPr/>
            </p:nvSpPr>
            <p:spPr bwMode="auto">
              <a:xfrm rot="-1945074">
                <a:off x="1029" y="1169"/>
                <a:ext cx="18" cy="53"/>
              </a:xfrm>
              <a:custGeom>
                <a:avLst/>
                <a:gdLst/>
                <a:ahLst/>
                <a:cxnLst>
                  <a:cxn ang="0">
                    <a:pos x="263" y="1216"/>
                  </a:cxn>
                  <a:cxn ang="0">
                    <a:pos x="177" y="1104"/>
                  </a:cxn>
                  <a:cxn ang="0">
                    <a:pos x="138" y="1026"/>
                  </a:cxn>
                  <a:cxn ang="0">
                    <a:pos x="178" y="764"/>
                  </a:cxn>
                  <a:cxn ang="0">
                    <a:pos x="263" y="608"/>
                  </a:cxn>
                  <a:cxn ang="0">
                    <a:pos x="295" y="359"/>
                  </a:cxn>
                  <a:cxn ang="0">
                    <a:pos x="357" y="390"/>
                  </a:cxn>
                  <a:cxn ang="0">
                    <a:pos x="302" y="297"/>
                  </a:cxn>
                  <a:cxn ang="0">
                    <a:pos x="271" y="172"/>
                  </a:cxn>
                  <a:cxn ang="0">
                    <a:pos x="177" y="5"/>
                  </a:cxn>
                  <a:cxn ang="0">
                    <a:pos x="123" y="125"/>
                  </a:cxn>
                  <a:cxn ang="0">
                    <a:pos x="84" y="273"/>
                  </a:cxn>
                  <a:cxn ang="0">
                    <a:pos x="14" y="398"/>
                  </a:cxn>
                  <a:cxn ang="0">
                    <a:pos x="92" y="359"/>
                  </a:cxn>
                  <a:cxn ang="0">
                    <a:pos x="52" y="660"/>
                  </a:cxn>
                  <a:cxn ang="0">
                    <a:pos x="52" y="995"/>
                  </a:cxn>
                  <a:cxn ang="0">
                    <a:pos x="99" y="1065"/>
                  </a:cxn>
                  <a:cxn ang="0">
                    <a:pos x="154" y="1135"/>
                  </a:cxn>
                  <a:cxn ang="0">
                    <a:pos x="263" y="1216"/>
                  </a:cxn>
                </a:cxnLst>
                <a:rect l="0" t="0" r="r" b="b"/>
                <a:pathLst>
                  <a:path w="362" h="1216">
                    <a:moveTo>
                      <a:pt x="263" y="1216"/>
                    </a:moveTo>
                    <a:cubicBezTo>
                      <a:pt x="254" y="1179"/>
                      <a:pt x="208" y="1125"/>
                      <a:pt x="177" y="1104"/>
                    </a:cubicBezTo>
                    <a:cubicBezTo>
                      <a:pt x="140" y="1048"/>
                      <a:pt x="151" y="1075"/>
                      <a:pt x="138" y="1026"/>
                    </a:cubicBezTo>
                    <a:cubicBezTo>
                      <a:pt x="145" y="959"/>
                      <a:pt x="155" y="837"/>
                      <a:pt x="178" y="764"/>
                    </a:cubicBezTo>
                    <a:cubicBezTo>
                      <a:pt x="215" y="708"/>
                      <a:pt x="225" y="644"/>
                      <a:pt x="263" y="608"/>
                    </a:cubicBezTo>
                    <a:cubicBezTo>
                      <a:pt x="280" y="558"/>
                      <a:pt x="283" y="412"/>
                      <a:pt x="295" y="359"/>
                    </a:cubicBezTo>
                    <a:cubicBezTo>
                      <a:pt x="293" y="291"/>
                      <a:pt x="361" y="458"/>
                      <a:pt x="357" y="390"/>
                    </a:cubicBezTo>
                    <a:cubicBezTo>
                      <a:pt x="362" y="373"/>
                      <a:pt x="311" y="332"/>
                      <a:pt x="302" y="297"/>
                    </a:cubicBezTo>
                    <a:cubicBezTo>
                      <a:pt x="288" y="261"/>
                      <a:pt x="292" y="221"/>
                      <a:pt x="271" y="172"/>
                    </a:cubicBezTo>
                    <a:cubicBezTo>
                      <a:pt x="242" y="106"/>
                      <a:pt x="252" y="31"/>
                      <a:pt x="177" y="5"/>
                    </a:cubicBezTo>
                    <a:cubicBezTo>
                      <a:pt x="146" y="0"/>
                      <a:pt x="138" y="80"/>
                      <a:pt x="123" y="125"/>
                    </a:cubicBezTo>
                    <a:cubicBezTo>
                      <a:pt x="108" y="170"/>
                      <a:pt x="102" y="227"/>
                      <a:pt x="84" y="273"/>
                    </a:cubicBezTo>
                    <a:cubicBezTo>
                      <a:pt x="65" y="328"/>
                      <a:pt x="13" y="384"/>
                      <a:pt x="14" y="398"/>
                    </a:cubicBezTo>
                    <a:cubicBezTo>
                      <a:pt x="15" y="412"/>
                      <a:pt x="86" y="315"/>
                      <a:pt x="92" y="359"/>
                    </a:cubicBezTo>
                    <a:cubicBezTo>
                      <a:pt x="86" y="440"/>
                      <a:pt x="78" y="582"/>
                      <a:pt x="52" y="660"/>
                    </a:cubicBezTo>
                    <a:cubicBezTo>
                      <a:pt x="38" y="765"/>
                      <a:pt x="0" y="900"/>
                      <a:pt x="52" y="995"/>
                    </a:cubicBezTo>
                    <a:cubicBezTo>
                      <a:pt x="66" y="1020"/>
                      <a:pt x="84" y="1041"/>
                      <a:pt x="99" y="1065"/>
                    </a:cubicBezTo>
                    <a:cubicBezTo>
                      <a:pt x="120" y="1097"/>
                      <a:pt x="119" y="1109"/>
                      <a:pt x="154" y="1135"/>
                    </a:cubicBezTo>
                    <a:cubicBezTo>
                      <a:pt x="174" y="1165"/>
                      <a:pt x="231" y="1202"/>
                      <a:pt x="263" y="1216"/>
                    </a:cubicBezTo>
                    <a:close/>
                  </a:path>
                </a:pathLst>
              </a:custGeom>
              <a:gradFill rotWithShape="0">
                <a:gsLst>
                  <a:gs pos="0">
                    <a:schemeClr val="bg2"/>
                  </a:gs>
                  <a:gs pos="50000">
                    <a:srgbClr val="006600"/>
                  </a:gs>
                  <a:gs pos="100000">
                    <a:schemeClr val="bg2"/>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801" name="Freeform 241"/>
              <p:cNvSpPr>
                <a:spLocks/>
              </p:cNvSpPr>
              <p:nvPr/>
            </p:nvSpPr>
            <p:spPr bwMode="auto">
              <a:xfrm rot="-1945074">
                <a:off x="1083" y="1193"/>
                <a:ext cx="17" cy="53"/>
              </a:xfrm>
              <a:custGeom>
                <a:avLst/>
                <a:gdLst/>
                <a:ahLst/>
                <a:cxnLst>
                  <a:cxn ang="0">
                    <a:pos x="263" y="1216"/>
                  </a:cxn>
                  <a:cxn ang="0">
                    <a:pos x="177" y="1104"/>
                  </a:cxn>
                  <a:cxn ang="0">
                    <a:pos x="138" y="1026"/>
                  </a:cxn>
                  <a:cxn ang="0">
                    <a:pos x="178" y="764"/>
                  </a:cxn>
                  <a:cxn ang="0">
                    <a:pos x="263" y="608"/>
                  </a:cxn>
                  <a:cxn ang="0">
                    <a:pos x="295" y="359"/>
                  </a:cxn>
                  <a:cxn ang="0">
                    <a:pos x="357" y="390"/>
                  </a:cxn>
                  <a:cxn ang="0">
                    <a:pos x="302" y="297"/>
                  </a:cxn>
                  <a:cxn ang="0">
                    <a:pos x="271" y="172"/>
                  </a:cxn>
                  <a:cxn ang="0">
                    <a:pos x="177" y="5"/>
                  </a:cxn>
                  <a:cxn ang="0">
                    <a:pos x="123" y="125"/>
                  </a:cxn>
                  <a:cxn ang="0">
                    <a:pos x="84" y="273"/>
                  </a:cxn>
                  <a:cxn ang="0">
                    <a:pos x="14" y="398"/>
                  </a:cxn>
                  <a:cxn ang="0">
                    <a:pos x="92" y="359"/>
                  </a:cxn>
                  <a:cxn ang="0">
                    <a:pos x="52" y="660"/>
                  </a:cxn>
                  <a:cxn ang="0">
                    <a:pos x="52" y="995"/>
                  </a:cxn>
                  <a:cxn ang="0">
                    <a:pos x="99" y="1065"/>
                  </a:cxn>
                  <a:cxn ang="0">
                    <a:pos x="154" y="1135"/>
                  </a:cxn>
                  <a:cxn ang="0">
                    <a:pos x="263" y="1216"/>
                  </a:cxn>
                </a:cxnLst>
                <a:rect l="0" t="0" r="r" b="b"/>
                <a:pathLst>
                  <a:path w="362" h="1216">
                    <a:moveTo>
                      <a:pt x="263" y="1216"/>
                    </a:moveTo>
                    <a:cubicBezTo>
                      <a:pt x="254" y="1179"/>
                      <a:pt x="208" y="1125"/>
                      <a:pt x="177" y="1104"/>
                    </a:cubicBezTo>
                    <a:cubicBezTo>
                      <a:pt x="140" y="1048"/>
                      <a:pt x="151" y="1075"/>
                      <a:pt x="138" y="1026"/>
                    </a:cubicBezTo>
                    <a:cubicBezTo>
                      <a:pt x="145" y="959"/>
                      <a:pt x="155" y="837"/>
                      <a:pt x="178" y="764"/>
                    </a:cubicBezTo>
                    <a:cubicBezTo>
                      <a:pt x="215" y="708"/>
                      <a:pt x="225" y="644"/>
                      <a:pt x="263" y="608"/>
                    </a:cubicBezTo>
                    <a:cubicBezTo>
                      <a:pt x="280" y="558"/>
                      <a:pt x="283" y="412"/>
                      <a:pt x="295" y="359"/>
                    </a:cubicBezTo>
                    <a:cubicBezTo>
                      <a:pt x="293" y="291"/>
                      <a:pt x="361" y="458"/>
                      <a:pt x="357" y="390"/>
                    </a:cubicBezTo>
                    <a:cubicBezTo>
                      <a:pt x="362" y="373"/>
                      <a:pt x="311" y="332"/>
                      <a:pt x="302" y="297"/>
                    </a:cubicBezTo>
                    <a:cubicBezTo>
                      <a:pt x="288" y="261"/>
                      <a:pt x="292" y="221"/>
                      <a:pt x="271" y="172"/>
                    </a:cubicBezTo>
                    <a:cubicBezTo>
                      <a:pt x="242" y="106"/>
                      <a:pt x="252" y="31"/>
                      <a:pt x="177" y="5"/>
                    </a:cubicBezTo>
                    <a:cubicBezTo>
                      <a:pt x="146" y="0"/>
                      <a:pt x="138" y="80"/>
                      <a:pt x="123" y="125"/>
                    </a:cubicBezTo>
                    <a:cubicBezTo>
                      <a:pt x="108" y="170"/>
                      <a:pt x="102" y="227"/>
                      <a:pt x="84" y="273"/>
                    </a:cubicBezTo>
                    <a:cubicBezTo>
                      <a:pt x="65" y="328"/>
                      <a:pt x="13" y="384"/>
                      <a:pt x="14" y="398"/>
                    </a:cubicBezTo>
                    <a:cubicBezTo>
                      <a:pt x="15" y="412"/>
                      <a:pt x="86" y="315"/>
                      <a:pt x="92" y="359"/>
                    </a:cubicBezTo>
                    <a:cubicBezTo>
                      <a:pt x="86" y="440"/>
                      <a:pt x="78" y="582"/>
                      <a:pt x="52" y="660"/>
                    </a:cubicBezTo>
                    <a:cubicBezTo>
                      <a:pt x="38" y="765"/>
                      <a:pt x="0" y="900"/>
                      <a:pt x="52" y="995"/>
                    </a:cubicBezTo>
                    <a:cubicBezTo>
                      <a:pt x="66" y="1020"/>
                      <a:pt x="84" y="1041"/>
                      <a:pt x="99" y="1065"/>
                    </a:cubicBezTo>
                    <a:cubicBezTo>
                      <a:pt x="120" y="1097"/>
                      <a:pt x="119" y="1109"/>
                      <a:pt x="154" y="1135"/>
                    </a:cubicBezTo>
                    <a:cubicBezTo>
                      <a:pt x="174" y="1165"/>
                      <a:pt x="231" y="1202"/>
                      <a:pt x="263" y="1216"/>
                    </a:cubicBezTo>
                    <a:close/>
                  </a:path>
                </a:pathLst>
              </a:custGeom>
              <a:gradFill rotWithShape="0">
                <a:gsLst>
                  <a:gs pos="0">
                    <a:schemeClr val="bg2"/>
                  </a:gs>
                  <a:gs pos="50000">
                    <a:srgbClr val="006600"/>
                  </a:gs>
                  <a:gs pos="100000">
                    <a:schemeClr val="bg2"/>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802" name="Freeform 242"/>
              <p:cNvSpPr>
                <a:spLocks/>
              </p:cNvSpPr>
              <p:nvPr/>
            </p:nvSpPr>
            <p:spPr bwMode="auto">
              <a:xfrm rot="-1945074">
                <a:off x="976" y="1094"/>
                <a:ext cx="17" cy="53"/>
              </a:xfrm>
              <a:custGeom>
                <a:avLst/>
                <a:gdLst/>
                <a:ahLst/>
                <a:cxnLst>
                  <a:cxn ang="0">
                    <a:pos x="263" y="1216"/>
                  </a:cxn>
                  <a:cxn ang="0">
                    <a:pos x="177" y="1104"/>
                  </a:cxn>
                  <a:cxn ang="0">
                    <a:pos x="138" y="1026"/>
                  </a:cxn>
                  <a:cxn ang="0">
                    <a:pos x="178" y="764"/>
                  </a:cxn>
                  <a:cxn ang="0">
                    <a:pos x="263" y="608"/>
                  </a:cxn>
                  <a:cxn ang="0">
                    <a:pos x="295" y="359"/>
                  </a:cxn>
                  <a:cxn ang="0">
                    <a:pos x="357" y="390"/>
                  </a:cxn>
                  <a:cxn ang="0">
                    <a:pos x="302" y="297"/>
                  </a:cxn>
                  <a:cxn ang="0">
                    <a:pos x="271" y="172"/>
                  </a:cxn>
                  <a:cxn ang="0">
                    <a:pos x="177" y="5"/>
                  </a:cxn>
                  <a:cxn ang="0">
                    <a:pos x="123" y="125"/>
                  </a:cxn>
                  <a:cxn ang="0">
                    <a:pos x="84" y="273"/>
                  </a:cxn>
                  <a:cxn ang="0">
                    <a:pos x="14" y="398"/>
                  </a:cxn>
                  <a:cxn ang="0">
                    <a:pos x="92" y="359"/>
                  </a:cxn>
                  <a:cxn ang="0">
                    <a:pos x="52" y="660"/>
                  </a:cxn>
                  <a:cxn ang="0">
                    <a:pos x="52" y="995"/>
                  </a:cxn>
                  <a:cxn ang="0">
                    <a:pos x="99" y="1065"/>
                  </a:cxn>
                  <a:cxn ang="0">
                    <a:pos x="154" y="1135"/>
                  </a:cxn>
                  <a:cxn ang="0">
                    <a:pos x="263" y="1216"/>
                  </a:cxn>
                </a:cxnLst>
                <a:rect l="0" t="0" r="r" b="b"/>
                <a:pathLst>
                  <a:path w="362" h="1216">
                    <a:moveTo>
                      <a:pt x="263" y="1216"/>
                    </a:moveTo>
                    <a:cubicBezTo>
                      <a:pt x="254" y="1179"/>
                      <a:pt x="208" y="1125"/>
                      <a:pt x="177" y="1104"/>
                    </a:cubicBezTo>
                    <a:cubicBezTo>
                      <a:pt x="140" y="1048"/>
                      <a:pt x="151" y="1075"/>
                      <a:pt x="138" y="1026"/>
                    </a:cubicBezTo>
                    <a:cubicBezTo>
                      <a:pt x="145" y="959"/>
                      <a:pt x="155" y="837"/>
                      <a:pt x="178" y="764"/>
                    </a:cubicBezTo>
                    <a:cubicBezTo>
                      <a:pt x="215" y="708"/>
                      <a:pt x="225" y="644"/>
                      <a:pt x="263" y="608"/>
                    </a:cubicBezTo>
                    <a:cubicBezTo>
                      <a:pt x="280" y="558"/>
                      <a:pt x="283" y="412"/>
                      <a:pt x="295" y="359"/>
                    </a:cubicBezTo>
                    <a:cubicBezTo>
                      <a:pt x="293" y="291"/>
                      <a:pt x="361" y="458"/>
                      <a:pt x="357" y="390"/>
                    </a:cubicBezTo>
                    <a:cubicBezTo>
                      <a:pt x="362" y="373"/>
                      <a:pt x="311" y="332"/>
                      <a:pt x="302" y="297"/>
                    </a:cubicBezTo>
                    <a:cubicBezTo>
                      <a:pt x="288" y="261"/>
                      <a:pt x="292" y="221"/>
                      <a:pt x="271" y="172"/>
                    </a:cubicBezTo>
                    <a:cubicBezTo>
                      <a:pt x="242" y="106"/>
                      <a:pt x="252" y="31"/>
                      <a:pt x="177" y="5"/>
                    </a:cubicBezTo>
                    <a:cubicBezTo>
                      <a:pt x="146" y="0"/>
                      <a:pt x="138" y="80"/>
                      <a:pt x="123" y="125"/>
                    </a:cubicBezTo>
                    <a:cubicBezTo>
                      <a:pt x="108" y="170"/>
                      <a:pt x="102" y="227"/>
                      <a:pt x="84" y="273"/>
                    </a:cubicBezTo>
                    <a:cubicBezTo>
                      <a:pt x="65" y="328"/>
                      <a:pt x="13" y="384"/>
                      <a:pt x="14" y="398"/>
                    </a:cubicBezTo>
                    <a:cubicBezTo>
                      <a:pt x="15" y="412"/>
                      <a:pt x="86" y="315"/>
                      <a:pt x="92" y="359"/>
                    </a:cubicBezTo>
                    <a:cubicBezTo>
                      <a:pt x="86" y="440"/>
                      <a:pt x="78" y="582"/>
                      <a:pt x="52" y="660"/>
                    </a:cubicBezTo>
                    <a:cubicBezTo>
                      <a:pt x="38" y="765"/>
                      <a:pt x="0" y="900"/>
                      <a:pt x="52" y="995"/>
                    </a:cubicBezTo>
                    <a:cubicBezTo>
                      <a:pt x="66" y="1020"/>
                      <a:pt x="84" y="1041"/>
                      <a:pt x="99" y="1065"/>
                    </a:cubicBezTo>
                    <a:cubicBezTo>
                      <a:pt x="120" y="1097"/>
                      <a:pt x="119" y="1109"/>
                      <a:pt x="154" y="1135"/>
                    </a:cubicBezTo>
                    <a:cubicBezTo>
                      <a:pt x="174" y="1165"/>
                      <a:pt x="231" y="1202"/>
                      <a:pt x="263" y="1216"/>
                    </a:cubicBezTo>
                    <a:close/>
                  </a:path>
                </a:pathLst>
              </a:custGeom>
              <a:gradFill rotWithShape="0">
                <a:gsLst>
                  <a:gs pos="0">
                    <a:schemeClr val="bg2"/>
                  </a:gs>
                  <a:gs pos="50000">
                    <a:srgbClr val="006600"/>
                  </a:gs>
                  <a:gs pos="100000">
                    <a:schemeClr val="bg2"/>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803" name="Freeform 243"/>
              <p:cNvSpPr>
                <a:spLocks/>
              </p:cNvSpPr>
              <p:nvPr/>
            </p:nvSpPr>
            <p:spPr bwMode="auto">
              <a:xfrm rot="-2960845">
                <a:off x="1068" y="1132"/>
                <a:ext cx="12" cy="75"/>
              </a:xfrm>
              <a:custGeom>
                <a:avLst/>
                <a:gdLst/>
                <a:ahLst/>
                <a:cxnLst>
                  <a:cxn ang="0">
                    <a:pos x="263" y="1216"/>
                  </a:cxn>
                  <a:cxn ang="0">
                    <a:pos x="177" y="1104"/>
                  </a:cxn>
                  <a:cxn ang="0">
                    <a:pos x="138" y="1026"/>
                  </a:cxn>
                  <a:cxn ang="0">
                    <a:pos x="178" y="764"/>
                  </a:cxn>
                  <a:cxn ang="0">
                    <a:pos x="263" y="608"/>
                  </a:cxn>
                  <a:cxn ang="0">
                    <a:pos x="295" y="359"/>
                  </a:cxn>
                  <a:cxn ang="0">
                    <a:pos x="357" y="390"/>
                  </a:cxn>
                  <a:cxn ang="0">
                    <a:pos x="302" y="297"/>
                  </a:cxn>
                  <a:cxn ang="0">
                    <a:pos x="271" y="172"/>
                  </a:cxn>
                  <a:cxn ang="0">
                    <a:pos x="177" y="5"/>
                  </a:cxn>
                  <a:cxn ang="0">
                    <a:pos x="123" y="125"/>
                  </a:cxn>
                  <a:cxn ang="0">
                    <a:pos x="84" y="273"/>
                  </a:cxn>
                  <a:cxn ang="0">
                    <a:pos x="14" y="398"/>
                  </a:cxn>
                  <a:cxn ang="0">
                    <a:pos x="92" y="359"/>
                  </a:cxn>
                  <a:cxn ang="0">
                    <a:pos x="52" y="660"/>
                  </a:cxn>
                  <a:cxn ang="0">
                    <a:pos x="52" y="995"/>
                  </a:cxn>
                  <a:cxn ang="0">
                    <a:pos x="99" y="1065"/>
                  </a:cxn>
                  <a:cxn ang="0">
                    <a:pos x="154" y="1135"/>
                  </a:cxn>
                  <a:cxn ang="0">
                    <a:pos x="263" y="1216"/>
                  </a:cxn>
                </a:cxnLst>
                <a:rect l="0" t="0" r="r" b="b"/>
                <a:pathLst>
                  <a:path w="362" h="1216">
                    <a:moveTo>
                      <a:pt x="263" y="1216"/>
                    </a:moveTo>
                    <a:cubicBezTo>
                      <a:pt x="254" y="1179"/>
                      <a:pt x="208" y="1125"/>
                      <a:pt x="177" y="1104"/>
                    </a:cubicBezTo>
                    <a:cubicBezTo>
                      <a:pt x="140" y="1048"/>
                      <a:pt x="151" y="1075"/>
                      <a:pt x="138" y="1026"/>
                    </a:cubicBezTo>
                    <a:cubicBezTo>
                      <a:pt x="145" y="959"/>
                      <a:pt x="155" y="837"/>
                      <a:pt x="178" y="764"/>
                    </a:cubicBezTo>
                    <a:cubicBezTo>
                      <a:pt x="215" y="708"/>
                      <a:pt x="225" y="644"/>
                      <a:pt x="263" y="608"/>
                    </a:cubicBezTo>
                    <a:cubicBezTo>
                      <a:pt x="280" y="558"/>
                      <a:pt x="283" y="412"/>
                      <a:pt x="295" y="359"/>
                    </a:cubicBezTo>
                    <a:cubicBezTo>
                      <a:pt x="293" y="291"/>
                      <a:pt x="361" y="458"/>
                      <a:pt x="357" y="390"/>
                    </a:cubicBezTo>
                    <a:cubicBezTo>
                      <a:pt x="362" y="373"/>
                      <a:pt x="311" y="332"/>
                      <a:pt x="302" y="297"/>
                    </a:cubicBezTo>
                    <a:cubicBezTo>
                      <a:pt x="288" y="261"/>
                      <a:pt x="292" y="221"/>
                      <a:pt x="271" y="172"/>
                    </a:cubicBezTo>
                    <a:cubicBezTo>
                      <a:pt x="242" y="106"/>
                      <a:pt x="252" y="31"/>
                      <a:pt x="177" y="5"/>
                    </a:cubicBezTo>
                    <a:cubicBezTo>
                      <a:pt x="146" y="0"/>
                      <a:pt x="138" y="80"/>
                      <a:pt x="123" y="125"/>
                    </a:cubicBezTo>
                    <a:cubicBezTo>
                      <a:pt x="108" y="170"/>
                      <a:pt x="102" y="227"/>
                      <a:pt x="84" y="273"/>
                    </a:cubicBezTo>
                    <a:cubicBezTo>
                      <a:pt x="65" y="328"/>
                      <a:pt x="13" y="384"/>
                      <a:pt x="14" y="398"/>
                    </a:cubicBezTo>
                    <a:cubicBezTo>
                      <a:pt x="15" y="412"/>
                      <a:pt x="86" y="315"/>
                      <a:pt x="92" y="359"/>
                    </a:cubicBezTo>
                    <a:cubicBezTo>
                      <a:pt x="86" y="440"/>
                      <a:pt x="78" y="582"/>
                      <a:pt x="52" y="660"/>
                    </a:cubicBezTo>
                    <a:cubicBezTo>
                      <a:pt x="38" y="765"/>
                      <a:pt x="0" y="900"/>
                      <a:pt x="52" y="995"/>
                    </a:cubicBezTo>
                    <a:cubicBezTo>
                      <a:pt x="66" y="1020"/>
                      <a:pt x="84" y="1041"/>
                      <a:pt x="99" y="1065"/>
                    </a:cubicBezTo>
                    <a:cubicBezTo>
                      <a:pt x="120" y="1097"/>
                      <a:pt x="119" y="1109"/>
                      <a:pt x="154" y="1135"/>
                    </a:cubicBezTo>
                    <a:cubicBezTo>
                      <a:pt x="174" y="1165"/>
                      <a:pt x="231" y="1202"/>
                      <a:pt x="263" y="1216"/>
                    </a:cubicBezTo>
                    <a:close/>
                  </a:path>
                </a:pathLst>
              </a:custGeom>
              <a:gradFill rotWithShape="0">
                <a:gsLst>
                  <a:gs pos="0">
                    <a:schemeClr val="bg2"/>
                  </a:gs>
                  <a:gs pos="50000">
                    <a:srgbClr val="006600"/>
                  </a:gs>
                  <a:gs pos="100000">
                    <a:schemeClr val="bg2"/>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804" name="Freeform 244"/>
              <p:cNvSpPr>
                <a:spLocks/>
              </p:cNvSpPr>
              <p:nvPr/>
            </p:nvSpPr>
            <p:spPr bwMode="auto">
              <a:xfrm rot="-2960845">
                <a:off x="287" y="991"/>
                <a:ext cx="12" cy="54"/>
              </a:xfrm>
              <a:custGeom>
                <a:avLst/>
                <a:gdLst/>
                <a:ahLst/>
                <a:cxnLst>
                  <a:cxn ang="0">
                    <a:pos x="263" y="1216"/>
                  </a:cxn>
                  <a:cxn ang="0">
                    <a:pos x="177" y="1104"/>
                  </a:cxn>
                  <a:cxn ang="0">
                    <a:pos x="138" y="1026"/>
                  </a:cxn>
                  <a:cxn ang="0">
                    <a:pos x="178" y="764"/>
                  </a:cxn>
                  <a:cxn ang="0">
                    <a:pos x="263" y="608"/>
                  </a:cxn>
                  <a:cxn ang="0">
                    <a:pos x="295" y="359"/>
                  </a:cxn>
                  <a:cxn ang="0">
                    <a:pos x="357" y="390"/>
                  </a:cxn>
                  <a:cxn ang="0">
                    <a:pos x="302" y="297"/>
                  </a:cxn>
                  <a:cxn ang="0">
                    <a:pos x="271" y="172"/>
                  </a:cxn>
                  <a:cxn ang="0">
                    <a:pos x="177" y="5"/>
                  </a:cxn>
                  <a:cxn ang="0">
                    <a:pos x="123" y="125"/>
                  </a:cxn>
                  <a:cxn ang="0">
                    <a:pos x="84" y="273"/>
                  </a:cxn>
                  <a:cxn ang="0">
                    <a:pos x="14" y="398"/>
                  </a:cxn>
                  <a:cxn ang="0">
                    <a:pos x="92" y="359"/>
                  </a:cxn>
                  <a:cxn ang="0">
                    <a:pos x="52" y="660"/>
                  </a:cxn>
                  <a:cxn ang="0">
                    <a:pos x="52" y="995"/>
                  </a:cxn>
                  <a:cxn ang="0">
                    <a:pos x="99" y="1065"/>
                  </a:cxn>
                  <a:cxn ang="0">
                    <a:pos x="154" y="1135"/>
                  </a:cxn>
                  <a:cxn ang="0">
                    <a:pos x="263" y="1216"/>
                  </a:cxn>
                </a:cxnLst>
                <a:rect l="0" t="0" r="r" b="b"/>
                <a:pathLst>
                  <a:path w="362" h="1216">
                    <a:moveTo>
                      <a:pt x="263" y="1216"/>
                    </a:moveTo>
                    <a:cubicBezTo>
                      <a:pt x="254" y="1179"/>
                      <a:pt x="208" y="1125"/>
                      <a:pt x="177" y="1104"/>
                    </a:cubicBezTo>
                    <a:cubicBezTo>
                      <a:pt x="140" y="1048"/>
                      <a:pt x="151" y="1075"/>
                      <a:pt x="138" y="1026"/>
                    </a:cubicBezTo>
                    <a:cubicBezTo>
                      <a:pt x="145" y="959"/>
                      <a:pt x="155" y="837"/>
                      <a:pt x="178" y="764"/>
                    </a:cubicBezTo>
                    <a:cubicBezTo>
                      <a:pt x="215" y="708"/>
                      <a:pt x="225" y="644"/>
                      <a:pt x="263" y="608"/>
                    </a:cubicBezTo>
                    <a:cubicBezTo>
                      <a:pt x="280" y="558"/>
                      <a:pt x="283" y="412"/>
                      <a:pt x="295" y="359"/>
                    </a:cubicBezTo>
                    <a:cubicBezTo>
                      <a:pt x="293" y="291"/>
                      <a:pt x="361" y="458"/>
                      <a:pt x="357" y="390"/>
                    </a:cubicBezTo>
                    <a:cubicBezTo>
                      <a:pt x="362" y="373"/>
                      <a:pt x="311" y="332"/>
                      <a:pt x="302" y="297"/>
                    </a:cubicBezTo>
                    <a:cubicBezTo>
                      <a:pt x="288" y="261"/>
                      <a:pt x="292" y="221"/>
                      <a:pt x="271" y="172"/>
                    </a:cubicBezTo>
                    <a:cubicBezTo>
                      <a:pt x="242" y="106"/>
                      <a:pt x="252" y="31"/>
                      <a:pt x="177" y="5"/>
                    </a:cubicBezTo>
                    <a:cubicBezTo>
                      <a:pt x="146" y="0"/>
                      <a:pt x="138" y="80"/>
                      <a:pt x="123" y="125"/>
                    </a:cubicBezTo>
                    <a:cubicBezTo>
                      <a:pt x="108" y="170"/>
                      <a:pt x="102" y="227"/>
                      <a:pt x="84" y="273"/>
                    </a:cubicBezTo>
                    <a:cubicBezTo>
                      <a:pt x="65" y="328"/>
                      <a:pt x="13" y="384"/>
                      <a:pt x="14" y="398"/>
                    </a:cubicBezTo>
                    <a:cubicBezTo>
                      <a:pt x="15" y="412"/>
                      <a:pt x="86" y="315"/>
                      <a:pt x="92" y="359"/>
                    </a:cubicBezTo>
                    <a:cubicBezTo>
                      <a:pt x="86" y="440"/>
                      <a:pt x="78" y="582"/>
                      <a:pt x="52" y="660"/>
                    </a:cubicBezTo>
                    <a:cubicBezTo>
                      <a:pt x="38" y="765"/>
                      <a:pt x="0" y="900"/>
                      <a:pt x="52" y="995"/>
                    </a:cubicBezTo>
                    <a:cubicBezTo>
                      <a:pt x="66" y="1020"/>
                      <a:pt x="84" y="1041"/>
                      <a:pt x="99" y="1065"/>
                    </a:cubicBezTo>
                    <a:cubicBezTo>
                      <a:pt x="120" y="1097"/>
                      <a:pt x="119" y="1109"/>
                      <a:pt x="154" y="1135"/>
                    </a:cubicBezTo>
                    <a:cubicBezTo>
                      <a:pt x="174" y="1165"/>
                      <a:pt x="231" y="1202"/>
                      <a:pt x="263" y="1216"/>
                    </a:cubicBezTo>
                    <a:close/>
                  </a:path>
                </a:pathLst>
              </a:custGeom>
              <a:gradFill rotWithShape="0">
                <a:gsLst>
                  <a:gs pos="0">
                    <a:schemeClr val="bg2"/>
                  </a:gs>
                  <a:gs pos="50000">
                    <a:srgbClr val="006600"/>
                  </a:gs>
                  <a:gs pos="100000">
                    <a:schemeClr val="bg2"/>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805" name="Freeform 245"/>
              <p:cNvSpPr>
                <a:spLocks/>
              </p:cNvSpPr>
              <p:nvPr/>
            </p:nvSpPr>
            <p:spPr bwMode="auto">
              <a:xfrm>
                <a:off x="1686" y="770"/>
                <a:ext cx="18" cy="21"/>
              </a:xfrm>
              <a:custGeom>
                <a:avLst/>
                <a:gdLst/>
                <a:ahLst/>
                <a:cxnLst>
                  <a:cxn ang="0">
                    <a:pos x="172" y="274"/>
                  </a:cxn>
                  <a:cxn ang="0">
                    <a:pos x="117" y="188"/>
                  </a:cxn>
                  <a:cxn ang="0">
                    <a:pos x="0" y="149"/>
                  </a:cxn>
                  <a:cxn ang="0">
                    <a:pos x="78" y="149"/>
                  </a:cxn>
                  <a:cxn ang="0">
                    <a:pos x="148" y="172"/>
                  </a:cxn>
                  <a:cxn ang="0">
                    <a:pos x="164" y="196"/>
                  </a:cxn>
                  <a:cxn ang="0">
                    <a:pos x="180" y="172"/>
                  </a:cxn>
                  <a:cxn ang="0">
                    <a:pos x="172" y="102"/>
                  </a:cxn>
                  <a:cxn ang="0">
                    <a:pos x="117" y="48"/>
                  </a:cxn>
                  <a:cxn ang="0">
                    <a:pos x="148" y="32"/>
                  </a:cxn>
                  <a:cxn ang="0">
                    <a:pos x="172" y="79"/>
                  </a:cxn>
                  <a:cxn ang="0">
                    <a:pos x="203" y="157"/>
                  </a:cxn>
                  <a:cxn ang="0">
                    <a:pos x="258" y="79"/>
                  </a:cxn>
                  <a:cxn ang="0">
                    <a:pos x="203" y="165"/>
                  </a:cxn>
                  <a:cxn ang="0">
                    <a:pos x="187" y="211"/>
                  </a:cxn>
                  <a:cxn ang="0">
                    <a:pos x="195" y="243"/>
                  </a:cxn>
                  <a:cxn ang="0">
                    <a:pos x="281" y="227"/>
                  </a:cxn>
                  <a:cxn ang="0">
                    <a:pos x="328" y="235"/>
                  </a:cxn>
                  <a:cxn ang="0">
                    <a:pos x="304" y="243"/>
                  </a:cxn>
                  <a:cxn ang="0">
                    <a:pos x="273" y="250"/>
                  </a:cxn>
                  <a:cxn ang="0">
                    <a:pos x="226" y="266"/>
                  </a:cxn>
                  <a:cxn ang="0">
                    <a:pos x="195" y="328"/>
                  </a:cxn>
                  <a:cxn ang="0">
                    <a:pos x="172" y="336"/>
                  </a:cxn>
                  <a:cxn ang="0">
                    <a:pos x="172" y="274"/>
                  </a:cxn>
                </a:cxnLst>
                <a:rect l="0" t="0" r="r" b="b"/>
                <a:pathLst>
                  <a:path w="335" h="343">
                    <a:moveTo>
                      <a:pt x="172" y="274"/>
                    </a:moveTo>
                    <a:cubicBezTo>
                      <a:pt x="154" y="219"/>
                      <a:pt x="162" y="217"/>
                      <a:pt x="117" y="188"/>
                    </a:cubicBezTo>
                    <a:cubicBezTo>
                      <a:pt x="82" y="165"/>
                      <a:pt x="30" y="177"/>
                      <a:pt x="0" y="149"/>
                    </a:cubicBezTo>
                    <a:cubicBezTo>
                      <a:pt x="39" y="125"/>
                      <a:pt x="11" y="128"/>
                      <a:pt x="78" y="149"/>
                    </a:cubicBezTo>
                    <a:cubicBezTo>
                      <a:pt x="96" y="154"/>
                      <a:pt x="148" y="172"/>
                      <a:pt x="148" y="172"/>
                    </a:cubicBezTo>
                    <a:cubicBezTo>
                      <a:pt x="153" y="180"/>
                      <a:pt x="154" y="196"/>
                      <a:pt x="164" y="196"/>
                    </a:cubicBezTo>
                    <a:cubicBezTo>
                      <a:pt x="174" y="196"/>
                      <a:pt x="179" y="182"/>
                      <a:pt x="180" y="172"/>
                    </a:cubicBezTo>
                    <a:cubicBezTo>
                      <a:pt x="182" y="149"/>
                      <a:pt x="176" y="125"/>
                      <a:pt x="172" y="102"/>
                    </a:cubicBezTo>
                    <a:cubicBezTo>
                      <a:pt x="166" y="64"/>
                      <a:pt x="151" y="59"/>
                      <a:pt x="117" y="48"/>
                    </a:cubicBezTo>
                    <a:cubicBezTo>
                      <a:pt x="109" y="25"/>
                      <a:pt x="93" y="0"/>
                      <a:pt x="148" y="32"/>
                    </a:cubicBezTo>
                    <a:cubicBezTo>
                      <a:pt x="163" y="41"/>
                      <a:pt x="165" y="65"/>
                      <a:pt x="172" y="79"/>
                    </a:cubicBezTo>
                    <a:cubicBezTo>
                      <a:pt x="186" y="107"/>
                      <a:pt x="195" y="126"/>
                      <a:pt x="203" y="157"/>
                    </a:cubicBezTo>
                    <a:cubicBezTo>
                      <a:pt x="217" y="117"/>
                      <a:pt x="217" y="93"/>
                      <a:pt x="258" y="79"/>
                    </a:cubicBezTo>
                    <a:cubicBezTo>
                      <a:pt x="225" y="127"/>
                      <a:pt x="226" y="99"/>
                      <a:pt x="203" y="165"/>
                    </a:cubicBezTo>
                    <a:cubicBezTo>
                      <a:pt x="198" y="180"/>
                      <a:pt x="187" y="211"/>
                      <a:pt x="187" y="211"/>
                    </a:cubicBezTo>
                    <a:cubicBezTo>
                      <a:pt x="190" y="222"/>
                      <a:pt x="185" y="239"/>
                      <a:pt x="195" y="243"/>
                    </a:cubicBezTo>
                    <a:cubicBezTo>
                      <a:pt x="218" y="251"/>
                      <a:pt x="256" y="236"/>
                      <a:pt x="281" y="227"/>
                    </a:cubicBezTo>
                    <a:cubicBezTo>
                      <a:pt x="297" y="230"/>
                      <a:pt x="315" y="226"/>
                      <a:pt x="328" y="235"/>
                    </a:cubicBezTo>
                    <a:cubicBezTo>
                      <a:pt x="335" y="240"/>
                      <a:pt x="312" y="241"/>
                      <a:pt x="304" y="243"/>
                    </a:cubicBezTo>
                    <a:cubicBezTo>
                      <a:pt x="294" y="246"/>
                      <a:pt x="283" y="247"/>
                      <a:pt x="273" y="250"/>
                    </a:cubicBezTo>
                    <a:cubicBezTo>
                      <a:pt x="257" y="255"/>
                      <a:pt x="226" y="266"/>
                      <a:pt x="226" y="266"/>
                    </a:cubicBezTo>
                    <a:cubicBezTo>
                      <a:pt x="168" y="306"/>
                      <a:pt x="241" y="247"/>
                      <a:pt x="195" y="328"/>
                    </a:cubicBezTo>
                    <a:cubicBezTo>
                      <a:pt x="191" y="335"/>
                      <a:pt x="175" y="343"/>
                      <a:pt x="172" y="336"/>
                    </a:cubicBezTo>
                    <a:cubicBezTo>
                      <a:pt x="164" y="317"/>
                      <a:pt x="172" y="295"/>
                      <a:pt x="172" y="274"/>
                    </a:cubicBezTo>
                    <a:close/>
                  </a:path>
                </a:pathLst>
              </a:custGeom>
              <a:solidFill>
                <a:srgbClr val="006600"/>
              </a:solidFill>
              <a:ln w="9525">
                <a:solidFill>
                  <a:srgbClr val="006600"/>
                </a:solidFill>
                <a:round/>
                <a:headEnd/>
                <a:tailEnd/>
              </a:ln>
              <a:effectLst/>
            </p:spPr>
            <p:txBody>
              <a:bodyPr wrap="none" anchor="ctr"/>
              <a:lstStyle/>
              <a:p>
                <a:pPr defTabSz="911089"/>
                <a:endParaRPr lang="en-US">
                  <a:solidFill>
                    <a:prstClr val="black"/>
                  </a:solidFill>
                </a:endParaRPr>
              </a:p>
            </p:txBody>
          </p:sp>
          <p:sp>
            <p:nvSpPr>
              <p:cNvPr id="66806" name="Freeform 246"/>
              <p:cNvSpPr>
                <a:spLocks/>
              </p:cNvSpPr>
              <p:nvPr/>
            </p:nvSpPr>
            <p:spPr bwMode="auto">
              <a:xfrm>
                <a:off x="1651" y="782"/>
                <a:ext cx="17" cy="21"/>
              </a:xfrm>
              <a:custGeom>
                <a:avLst/>
                <a:gdLst/>
                <a:ahLst/>
                <a:cxnLst>
                  <a:cxn ang="0">
                    <a:pos x="172" y="274"/>
                  </a:cxn>
                  <a:cxn ang="0">
                    <a:pos x="117" y="188"/>
                  </a:cxn>
                  <a:cxn ang="0">
                    <a:pos x="0" y="149"/>
                  </a:cxn>
                  <a:cxn ang="0">
                    <a:pos x="78" y="149"/>
                  </a:cxn>
                  <a:cxn ang="0">
                    <a:pos x="148" y="172"/>
                  </a:cxn>
                  <a:cxn ang="0">
                    <a:pos x="164" y="196"/>
                  </a:cxn>
                  <a:cxn ang="0">
                    <a:pos x="180" y="172"/>
                  </a:cxn>
                  <a:cxn ang="0">
                    <a:pos x="172" y="102"/>
                  </a:cxn>
                  <a:cxn ang="0">
                    <a:pos x="117" y="48"/>
                  </a:cxn>
                  <a:cxn ang="0">
                    <a:pos x="148" y="32"/>
                  </a:cxn>
                  <a:cxn ang="0">
                    <a:pos x="172" y="79"/>
                  </a:cxn>
                  <a:cxn ang="0">
                    <a:pos x="203" y="157"/>
                  </a:cxn>
                  <a:cxn ang="0">
                    <a:pos x="258" y="79"/>
                  </a:cxn>
                  <a:cxn ang="0">
                    <a:pos x="203" y="165"/>
                  </a:cxn>
                  <a:cxn ang="0">
                    <a:pos x="187" y="211"/>
                  </a:cxn>
                  <a:cxn ang="0">
                    <a:pos x="195" y="243"/>
                  </a:cxn>
                  <a:cxn ang="0">
                    <a:pos x="281" y="227"/>
                  </a:cxn>
                  <a:cxn ang="0">
                    <a:pos x="328" y="235"/>
                  </a:cxn>
                  <a:cxn ang="0">
                    <a:pos x="304" y="243"/>
                  </a:cxn>
                  <a:cxn ang="0">
                    <a:pos x="273" y="250"/>
                  </a:cxn>
                  <a:cxn ang="0">
                    <a:pos x="226" y="266"/>
                  </a:cxn>
                  <a:cxn ang="0">
                    <a:pos x="195" y="328"/>
                  </a:cxn>
                  <a:cxn ang="0">
                    <a:pos x="172" y="336"/>
                  </a:cxn>
                  <a:cxn ang="0">
                    <a:pos x="172" y="274"/>
                  </a:cxn>
                </a:cxnLst>
                <a:rect l="0" t="0" r="r" b="b"/>
                <a:pathLst>
                  <a:path w="335" h="343">
                    <a:moveTo>
                      <a:pt x="172" y="274"/>
                    </a:moveTo>
                    <a:cubicBezTo>
                      <a:pt x="154" y="219"/>
                      <a:pt x="162" y="217"/>
                      <a:pt x="117" y="188"/>
                    </a:cubicBezTo>
                    <a:cubicBezTo>
                      <a:pt x="82" y="165"/>
                      <a:pt x="30" y="177"/>
                      <a:pt x="0" y="149"/>
                    </a:cubicBezTo>
                    <a:cubicBezTo>
                      <a:pt x="39" y="125"/>
                      <a:pt x="11" y="128"/>
                      <a:pt x="78" y="149"/>
                    </a:cubicBezTo>
                    <a:cubicBezTo>
                      <a:pt x="96" y="154"/>
                      <a:pt x="148" y="172"/>
                      <a:pt x="148" y="172"/>
                    </a:cubicBezTo>
                    <a:cubicBezTo>
                      <a:pt x="153" y="180"/>
                      <a:pt x="154" y="196"/>
                      <a:pt x="164" y="196"/>
                    </a:cubicBezTo>
                    <a:cubicBezTo>
                      <a:pt x="174" y="196"/>
                      <a:pt x="179" y="182"/>
                      <a:pt x="180" y="172"/>
                    </a:cubicBezTo>
                    <a:cubicBezTo>
                      <a:pt x="182" y="149"/>
                      <a:pt x="176" y="125"/>
                      <a:pt x="172" y="102"/>
                    </a:cubicBezTo>
                    <a:cubicBezTo>
                      <a:pt x="166" y="64"/>
                      <a:pt x="151" y="59"/>
                      <a:pt x="117" y="48"/>
                    </a:cubicBezTo>
                    <a:cubicBezTo>
                      <a:pt x="109" y="25"/>
                      <a:pt x="93" y="0"/>
                      <a:pt x="148" y="32"/>
                    </a:cubicBezTo>
                    <a:cubicBezTo>
                      <a:pt x="163" y="41"/>
                      <a:pt x="165" y="65"/>
                      <a:pt x="172" y="79"/>
                    </a:cubicBezTo>
                    <a:cubicBezTo>
                      <a:pt x="186" y="107"/>
                      <a:pt x="195" y="126"/>
                      <a:pt x="203" y="157"/>
                    </a:cubicBezTo>
                    <a:cubicBezTo>
                      <a:pt x="217" y="117"/>
                      <a:pt x="217" y="93"/>
                      <a:pt x="258" y="79"/>
                    </a:cubicBezTo>
                    <a:cubicBezTo>
                      <a:pt x="225" y="127"/>
                      <a:pt x="226" y="99"/>
                      <a:pt x="203" y="165"/>
                    </a:cubicBezTo>
                    <a:cubicBezTo>
                      <a:pt x="198" y="180"/>
                      <a:pt x="187" y="211"/>
                      <a:pt x="187" y="211"/>
                    </a:cubicBezTo>
                    <a:cubicBezTo>
                      <a:pt x="190" y="222"/>
                      <a:pt x="185" y="239"/>
                      <a:pt x="195" y="243"/>
                    </a:cubicBezTo>
                    <a:cubicBezTo>
                      <a:pt x="218" y="251"/>
                      <a:pt x="256" y="236"/>
                      <a:pt x="281" y="227"/>
                    </a:cubicBezTo>
                    <a:cubicBezTo>
                      <a:pt x="297" y="230"/>
                      <a:pt x="315" y="226"/>
                      <a:pt x="328" y="235"/>
                    </a:cubicBezTo>
                    <a:cubicBezTo>
                      <a:pt x="335" y="240"/>
                      <a:pt x="312" y="241"/>
                      <a:pt x="304" y="243"/>
                    </a:cubicBezTo>
                    <a:cubicBezTo>
                      <a:pt x="294" y="246"/>
                      <a:pt x="283" y="247"/>
                      <a:pt x="273" y="250"/>
                    </a:cubicBezTo>
                    <a:cubicBezTo>
                      <a:pt x="257" y="255"/>
                      <a:pt x="226" y="266"/>
                      <a:pt x="226" y="266"/>
                    </a:cubicBezTo>
                    <a:cubicBezTo>
                      <a:pt x="168" y="306"/>
                      <a:pt x="241" y="247"/>
                      <a:pt x="195" y="328"/>
                    </a:cubicBezTo>
                    <a:cubicBezTo>
                      <a:pt x="191" y="335"/>
                      <a:pt x="175" y="343"/>
                      <a:pt x="172" y="336"/>
                    </a:cubicBezTo>
                    <a:cubicBezTo>
                      <a:pt x="164" y="317"/>
                      <a:pt x="172" y="295"/>
                      <a:pt x="172" y="274"/>
                    </a:cubicBezTo>
                    <a:close/>
                  </a:path>
                </a:pathLst>
              </a:custGeom>
              <a:solidFill>
                <a:srgbClr val="006600"/>
              </a:solidFill>
              <a:ln w="9525">
                <a:solidFill>
                  <a:srgbClr val="006600"/>
                </a:solidFill>
                <a:round/>
                <a:headEnd/>
                <a:tailEnd/>
              </a:ln>
              <a:effectLst/>
            </p:spPr>
            <p:txBody>
              <a:bodyPr wrap="none" anchor="ctr"/>
              <a:lstStyle/>
              <a:p>
                <a:pPr defTabSz="911089"/>
                <a:endParaRPr lang="en-US">
                  <a:solidFill>
                    <a:prstClr val="black"/>
                  </a:solidFill>
                </a:endParaRPr>
              </a:p>
            </p:txBody>
          </p:sp>
          <p:sp>
            <p:nvSpPr>
              <p:cNvPr id="66807" name="Freeform 247"/>
              <p:cNvSpPr>
                <a:spLocks/>
              </p:cNvSpPr>
              <p:nvPr/>
            </p:nvSpPr>
            <p:spPr bwMode="auto">
              <a:xfrm>
                <a:off x="1633" y="757"/>
                <a:ext cx="18" cy="22"/>
              </a:xfrm>
              <a:custGeom>
                <a:avLst/>
                <a:gdLst/>
                <a:ahLst/>
                <a:cxnLst>
                  <a:cxn ang="0">
                    <a:pos x="172" y="274"/>
                  </a:cxn>
                  <a:cxn ang="0">
                    <a:pos x="117" y="188"/>
                  </a:cxn>
                  <a:cxn ang="0">
                    <a:pos x="0" y="149"/>
                  </a:cxn>
                  <a:cxn ang="0">
                    <a:pos x="78" y="149"/>
                  </a:cxn>
                  <a:cxn ang="0">
                    <a:pos x="148" y="172"/>
                  </a:cxn>
                  <a:cxn ang="0">
                    <a:pos x="164" y="196"/>
                  </a:cxn>
                  <a:cxn ang="0">
                    <a:pos x="180" y="172"/>
                  </a:cxn>
                  <a:cxn ang="0">
                    <a:pos x="172" y="102"/>
                  </a:cxn>
                  <a:cxn ang="0">
                    <a:pos x="117" y="48"/>
                  </a:cxn>
                  <a:cxn ang="0">
                    <a:pos x="148" y="32"/>
                  </a:cxn>
                  <a:cxn ang="0">
                    <a:pos x="172" y="79"/>
                  </a:cxn>
                  <a:cxn ang="0">
                    <a:pos x="203" y="157"/>
                  </a:cxn>
                  <a:cxn ang="0">
                    <a:pos x="258" y="79"/>
                  </a:cxn>
                  <a:cxn ang="0">
                    <a:pos x="203" y="165"/>
                  </a:cxn>
                  <a:cxn ang="0">
                    <a:pos x="187" y="211"/>
                  </a:cxn>
                  <a:cxn ang="0">
                    <a:pos x="195" y="243"/>
                  </a:cxn>
                  <a:cxn ang="0">
                    <a:pos x="281" y="227"/>
                  </a:cxn>
                  <a:cxn ang="0">
                    <a:pos x="328" y="235"/>
                  </a:cxn>
                  <a:cxn ang="0">
                    <a:pos x="304" y="243"/>
                  </a:cxn>
                  <a:cxn ang="0">
                    <a:pos x="273" y="250"/>
                  </a:cxn>
                  <a:cxn ang="0">
                    <a:pos x="226" y="266"/>
                  </a:cxn>
                  <a:cxn ang="0">
                    <a:pos x="195" y="328"/>
                  </a:cxn>
                  <a:cxn ang="0">
                    <a:pos x="172" y="336"/>
                  </a:cxn>
                  <a:cxn ang="0">
                    <a:pos x="172" y="274"/>
                  </a:cxn>
                </a:cxnLst>
                <a:rect l="0" t="0" r="r" b="b"/>
                <a:pathLst>
                  <a:path w="335" h="343">
                    <a:moveTo>
                      <a:pt x="172" y="274"/>
                    </a:moveTo>
                    <a:cubicBezTo>
                      <a:pt x="154" y="219"/>
                      <a:pt x="162" y="217"/>
                      <a:pt x="117" y="188"/>
                    </a:cubicBezTo>
                    <a:cubicBezTo>
                      <a:pt x="82" y="165"/>
                      <a:pt x="30" y="177"/>
                      <a:pt x="0" y="149"/>
                    </a:cubicBezTo>
                    <a:cubicBezTo>
                      <a:pt x="39" y="125"/>
                      <a:pt x="11" y="128"/>
                      <a:pt x="78" y="149"/>
                    </a:cubicBezTo>
                    <a:cubicBezTo>
                      <a:pt x="96" y="154"/>
                      <a:pt x="148" y="172"/>
                      <a:pt x="148" y="172"/>
                    </a:cubicBezTo>
                    <a:cubicBezTo>
                      <a:pt x="153" y="180"/>
                      <a:pt x="154" y="196"/>
                      <a:pt x="164" y="196"/>
                    </a:cubicBezTo>
                    <a:cubicBezTo>
                      <a:pt x="174" y="196"/>
                      <a:pt x="179" y="182"/>
                      <a:pt x="180" y="172"/>
                    </a:cubicBezTo>
                    <a:cubicBezTo>
                      <a:pt x="182" y="149"/>
                      <a:pt x="176" y="125"/>
                      <a:pt x="172" y="102"/>
                    </a:cubicBezTo>
                    <a:cubicBezTo>
                      <a:pt x="166" y="64"/>
                      <a:pt x="151" y="59"/>
                      <a:pt x="117" y="48"/>
                    </a:cubicBezTo>
                    <a:cubicBezTo>
                      <a:pt x="109" y="25"/>
                      <a:pt x="93" y="0"/>
                      <a:pt x="148" y="32"/>
                    </a:cubicBezTo>
                    <a:cubicBezTo>
                      <a:pt x="163" y="41"/>
                      <a:pt x="165" y="65"/>
                      <a:pt x="172" y="79"/>
                    </a:cubicBezTo>
                    <a:cubicBezTo>
                      <a:pt x="186" y="107"/>
                      <a:pt x="195" y="126"/>
                      <a:pt x="203" y="157"/>
                    </a:cubicBezTo>
                    <a:cubicBezTo>
                      <a:pt x="217" y="117"/>
                      <a:pt x="217" y="93"/>
                      <a:pt x="258" y="79"/>
                    </a:cubicBezTo>
                    <a:cubicBezTo>
                      <a:pt x="225" y="127"/>
                      <a:pt x="226" y="99"/>
                      <a:pt x="203" y="165"/>
                    </a:cubicBezTo>
                    <a:cubicBezTo>
                      <a:pt x="198" y="180"/>
                      <a:pt x="187" y="211"/>
                      <a:pt x="187" y="211"/>
                    </a:cubicBezTo>
                    <a:cubicBezTo>
                      <a:pt x="190" y="222"/>
                      <a:pt x="185" y="239"/>
                      <a:pt x="195" y="243"/>
                    </a:cubicBezTo>
                    <a:cubicBezTo>
                      <a:pt x="218" y="251"/>
                      <a:pt x="256" y="236"/>
                      <a:pt x="281" y="227"/>
                    </a:cubicBezTo>
                    <a:cubicBezTo>
                      <a:pt x="297" y="230"/>
                      <a:pt x="315" y="226"/>
                      <a:pt x="328" y="235"/>
                    </a:cubicBezTo>
                    <a:cubicBezTo>
                      <a:pt x="335" y="240"/>
                      <a:pt x="312" y="241"/>
                      <a:pt x="304" y="243"/>
                    </a:cubicBezTo>
                    <a:cubicBezTo>
                      <a:pt x="294" y="246"/>
                      <a:pt x="283" y="247"/>
                      <a:pt x="273" y="250"/>
                    </a:cubicBezTo>
                    <a:cubicBezTo>
                      <a:pt x="257" y="255"/>
                      <a:pt x="226" y="266"/>
                      <a:pt x="226" y="266"/>
                    </a:cubicBezTo>
                    <a:cubicBezTo>
                      <a:pt x="168" y="306"/>
                      <a:pt x="241" y="247"/>
                      <a:pt x="195" y="328"/>
                    </a:cubicBezTo>
                    <a:cubicBezTo>
                      <a:pt x="191" y="335"/>
                      <a:pt x="175" y="343"/>
                      <a:pt x="172" y="336"/>
                    </a:cubicBezTo>
                    <a:cubicBezTo>
                      <a:pt x="164" y="317"/>
                      <a:pt x="172" y="295"/>
                      <a:pt x="172" y="274"/>
                    </a:cubicBezTo>
                    <a:close/>
                  </a:path>
                </a:pathLst>
              </a:custGeom>
              <a:solidFill>
                <a:srgbClr val="006600"/>
              </a:solidFill>
              <a:ln w="9525">
                <a:solidFill>
                  <a:srgbClr val="006600"/>
                </a:solidFill>
                <a:round/>
                <a:headEnd/>
                <a:tailEnd/>
              </a:ln>
              <a:effectLst/>
            </p:spPr>
            <p:txBody>
              <a:bodyPr wrap="none" anchor="ctr"/>
              <a:lstStyle/>
              <a:p>
                <a:pPr defTabSz="911089"/>
                <a:endParaRPr lang="en-US">
                  <a:solidFill>
                    <a:prstClr val="black"/>
                  </a:solidFill>
                </a:endParaRPr>
              </a:p>
            </p:txBody>
          </p:sp>
          <p:sp>
            <p:nvSpPr>
              <p:cNvPr id="66808" name="Freeform 248"/>
              <p:cNvSpPr>
                <a:spLocks/>
              </p:cNvSpPr>
              <p:nvPr/>
            </p:nvSpPr>
            <p:spPr bwMode="auto">
              <a:xfrm>
                <a:off x="1651" y="762"/>
                <a:ext cx="17" cy="20"/>
              </a:xfrm>
              <a:custGeom>
                <a:avLst/>
                <a:gdLst/>
                <a:ahLst/>
                <a:cxnLst>
                  <a:cxn ang="0">
                    <a:pos x="172" y="274"/>
                  </a:cxn>
                  <a:cxn ang="0">
                    <a:pos x="117" y="188"/>
                  </a:cxn>
                  <a:cxn ang="0">
                    <a:pos x="0" y="149"/>
                  </a:cxn>
                  <a:cxn ang="0">
                    <a:pos x="78" y="149"/>
                  </a:cxn>
                  <a:cxn ang="0">
                    <a:pos x="148" y="172"/>
                  </a:cxn>
                  <a:cxn ang="0">
                    <a:pos x="164" y="196"/>
                  </a:cxn>
                  <a:cxn ang="0">
                    <a:pos x="180" y="172"/>
                  </a:cxn>
                  <a:cxn ang="0">
                    <a:pos x="172" y="102"/>
                  </a:cxn>
                  <a:cxn ang="0">
                    <a:pos x="117" y="48"/>
                  </a:cxn>
                  <a:cxn ang="0">
                    <a:pos x="148" y="32"/>
                  </a:cxn>
                  <a:cxn ang="0">
                    <a:pos x="172" y="79"/>
                  </a:cxn>
                  <a:cxn ang="0">
                    <a:pos x="203" y="157"/>
                  </a:cxn>
                  <a:cxn ang="0">
                    <a:pos x="258" y="79"/>
                  </a:cxn>
                  <a:cxn ang="0">
                    <a:pos x="203" y="165"/>
                  </a:cxn>
                  <a:cxn ang="0">
                    <a:pos x="187" y="211"/>
                  </a:cxn>
                  <a:cxn ang="0">
                    <a:pos x="195" y="243"/>
                  </a:cxn>
                  <a:cxn ang="0">
                    <a:pos x="281" y="227"/>
                  </a:cxn>
                  <a:cxn ang="0">
                    <a:pos x="328" y="235"/>
                  </a:cxn>
                  <a:cxn ang="0">
                    <a:pos x="304" y="243"/>
                  </a:cxn>
                  <a:cxn ang="0">
                    <a:pos x="273" y="250"/>
                  </a:cxn>
                  <a:cxn ang="0">
                    <a:pos x="226" y="266"/>
                  </a:cxn>
                  <a:cxn ang="0">
                    <a:pos x="195" y="328"/>
                  </a:cxn>
                  <a:cxn ang="0">
                    <a:pos x="172" y="336"/>
                  </a:cxn>
                  <a:cxn ang="0">
                    <a:pos x="172" y="274"/>
                  </a:cxn>
                </a:cxnLst>
                <a:rect l="0" t="0" r="r" b="b"/>
                <a:pathLst>
                  <a:path w="335" h="343">
                    <a:moveTo>
                      <a:pt x="172" y="274"/>
                    </a:moveTo>
                    <a:cubicBezTo>
                      <a:pt x="154" y="219"/>
                      <a:pt x="162" y="217"/>
                      <a:pt x="117" y="188"/>
                    </a:cubicBezTo>
                    <a:cubicBezTo>
                      <a:pt x="82" y="165"/>
                      <a:pt x="30" y="177"/>
                      <a:pt x="0" y="149"/>
                    </a:cubicBezTo>
                    <a:cubicBezTo>
                      <a:pt x="39" y="125"/>
                      <a:pt x="11" y="128"/>
                      <a:pt x="78" y="149"/>
                    </a:cubicBezTo>
                    <a:cubicBezTo>
                      <a:pt x="96" y="154"/>
                      <a:pt x="148" y="172"/>
                      <a:pt x="148" y="172"/>
                    </a:cubicBezTo>
                    <a:cubicBezTo>
                      <a:pt x="153" y="180"/>
                      <a:pt x="154" y="196"/>
                      <a:pt x="164" y="196"/>
                    </a:cubicBezTo>
                    <a:cubicBezTo>
                      <a:pt x="174" y="196"/>
                      <a:pt x="179" y="182"/>
                      <a:pt x="180" y="172"/>
                    </a:cubicBezTo>
                    <a:cubicBezTo>
                      <a:pt x="182" y="149"/>
                      <a:pt x="176" y="125"/>
                      <a:pt x="172" y="102"/>
                    </a:cubicBezTo>
                    <a:cubicBezTo>
                      <a:pt x="166" y="64"/>
                      <a:pt x="151" y="59"/>
                      <a:pt x="117" y="48"/>
                    </a:cubicBezTo>
                    <a:cubicBezTo>
                      <a:pt x="109" y="25"/>
                      <a:pt x="93" y="0"/>
                      <a:pt x="148" y="32"/>
                    </a:cubicBezTo>
                    <a:cubicBezTo>
                      <a:pt x="163" y="41"/>
                      <a:pt x="165" y="65"/>
                      <a:pt x="172" y="79"/>
                    </a:cubicBezTo>
                    <a:cubicBezTo>
                      <a:pt x="186" y="107"/>
                      <a:pt x="195" y="126"/>
                      <a:pt x="203" y="157"/>
                    </a:cubicBezTo>
                    <a:cubicBezTo>
                      <a:pt x="217" y="117"/>
                      <a:pt x="217" y="93"/>
                      <a:pt x="258" y="79"/>
                    </a:cubicBezTo>
                    <a:cubicBezTo>
                      <a:pt x="225" y="127"/>
                      <a:pt x="226" y="99"/>
                      <a:pt x="203" y="165"/>
                    </a:cubicBezTo>
                    <a:cubicBezTo>
                      <a:pt x="198" y="180"/>
                      <a:pt x="187" y="211"/>
                      <a:pt x="187" y="211"/>
                    </a:cubicBezTo>
                    <a:cubicBezTo>
                      <a:pt x="190" y="222"/>
                      <a:pt x="185" y="239"/>
                      <a:pt x="195" y="243"/>
                    </a:cubicBezTo>
                    <a:cubicBezTo>
                      <a:pt x="218" y="251"/>
                      <a:pt x="256" y="236"/>
                      <a:pt x="281" y="227"/>
                    </a:cubicBezTo>
                    <a:cubicBezTo>
                      <a:pt x="297" y="230"/>
                      <a:pt x="315" y="226"/>
                      <a:pt x="328" y="235"/>
                    </a:cubicBezTo>
                    <a:cubicBezTo>
                      <a:pt x="335" y="240"/>
                      <a:pt x="312" y="241"/>
                      <a:pt x="304" y="243"/>
                    </a:cubicBezTo>
                    <a:cubicBezTo>
                      <a:pt x="294" y="246"/>
                      <a:pt x="283" y="247"/>
                      <a:pt x="273" y="250"/>
                    </a:cubicBezTo>
                    <a:cubicBezTo>
                      <a:pt x="257" y="255"/>
                      <a:pt x="226" y="266"/>
                      <a:pt x="226" y="266"/>
                    </a:cubicBezTo>
                    <a:cubicBezTo>
                      <a:pt x="168" y="306"/>
                      <a:pt x="241" y="247"/>
                      <a:pt x="195" y="328"/>
                    </a:cubicBezTo>
                    <a:cubicBezTo>
                      <a:pt x="191" y="335"/>
                      <a:pt x="175" y="343"/>
                      <a:pt x="172" y="336"/>
                    </a:cubicBezTo>
                    <a:cubicBezTo>
                      <a:pt x="164" y="317"/>
                      <a:pt x="172" y="295"/>
                      <a:pt x="172" y="274"/>
                    </a:cubicBezTo>
                    <a:close/>
                  </a:path>
                </a:pathLst>
              </a:custGeom>
              <a:solidFill>
                <a:srgbClr val="006600"/>
              </a:solidFill>
              <a:ln w="9525">
                <a:solidFill>
                  <a:srgbClr val="006600"/>
                </a:solidFill>
                <a:round/>
                <a:headEnd/>
                <a:tailEnd/>
              </a:ln>
              <a:effectLst/>
            </p:spPr>
            <p:txBody>
              <a:bodyPr wrap="none" anchor="ctr"/>
              <a:lstStyle/>
              <a:p>
                <a:pPr defTabSz="911089"/>
                <a:endParaRPr lang="en-US">
                  <a:solidFill>
                    <a:prstClr val="black"/>
                  </a:solidFill>
                </a:endParaRPr>
              </a:p>
            </p:txBody>
          </p:sp>
          <p:sp>
            <p:nvSpPr>
              <p:cNvPr id="66809" name="Freeform 249"/>
              <p:cNvSpPr>
                <a:spLocks/>
              </p:cNvSpPr>
              <p:nvPr/>
            </p:nvSpPr>
            <p:spPr bwMode="auto">
              <a:xfrm>
                <a:off x="1668" y="762"/>
                <a:ext cx="18" cy="20"/>
              </a:xfrm>
              <a:custGeom>
                <a:avLst/>
                <a:gdLst/>
                <a:ahLst/>
                <a:cxnLst>
                  <a:cxn ang="0">
                    <a:pos x="172" y="274"/>
                  </a:cxn>
                  <a:cxn ang="0">
                    <a:pos x="117" y="188"/>
                  </a:cxn>
                  <a:cxn ang="0">
                    <a:pos x="0" y="149"/>
                  </a:cxn>
                  <a:cxn ang="0">
                    <a:pos x="78" y="149"/>
                  </a:cxn>
                  <a:cxn ang="0">
                    <a:pos x="148" y="172"/>
                  </a:cxn>
                  <a:cxn ang="0">
                    <a:pos x="164" y="196"/>
                  </a:cxn>
                  <a:cxn ang="0">
                    <a:pos x="180" y="172"/>
                  </a:cxn>
                  <a:cxn ang="0">
                    <a:pos x="172" y="102"/>
                  </a:cxn>
                  <a:cxn ang="0">
                    <a:pos x="117" y="48"/>
                  </a:cxn>
                  <a:cxn ang="0">
                    <a:pos x="148" y="32"/>
                  </a:cxn>
                  <a:cxn ang="0">
                    <a:pos x="172" y="79"/>
                  </a:cxn>
                  <a:cxn ang="0">
                    <a:pos x="203" y="157"/>
                  </a:cxn>
                  <a:cxn ang="0">
                    <a:pos x="258" y="79"/>
                  </a:cxn>
                  <a:cxn ang="0">
                    <a:pos x="203" y="165"/>
                  </a:cxn>
                  <a:cxn ang="0">
                    <a:pos x="187" y="211"/>
                  </a:cxn>
                  <a:cxn ang="0">
                    <a:pos x="195" y="243"/>
                  </a:cxn>
                  <a:cxn ang="0">
                    <a:pos x="281" y="227"/>
                  </a:cxn>
                  <a:cxn ang="0">
                    <a:pos x="328" y="235"/>
                  </a:cxn>
                  <a:cxn ang="0">
                    <a:pos x="304" y="243"/>
                  </a:cxn>
                  <a:cxn ang="0">
                    <a:pos x="273" y="250"/>
                  </a:cxn>
                  <a:cxn ang="0">
                    <a:pos x="226" y="266"/>
                  </a:cxn>
                  <a:cxn ang="0">
                    <a:pos x="195" y="328"/>
                  </a:cxn>
                  <a:cxn ang="0">
                    <a:pos x="172" y="336"/>
                  </a:cxn>
                  <a:cxn ang="0">
                    <a:pos x="172" y="274"/>
                  </a:cxn>
                </a:cxnLst>
                <a:rect l="0" t="0" r="r" b="b"/>
                <a:pathLst>
                  <a:path w="335" h="343">
                    <a:moveTo>
                      <a:pt x="172" y="274"/>
                    </a:moveTo>
                    <a:cubicBezTo>
                      <a:pt x="154" y="219"/>
                      <a:pt x="162" y="217"/>
                      <a:pt x="117" y="188"/>
                    </a:cubicBezTo>
                    <a:cubicBezTo>
                      <a:pt x="82" y="165"/>
                      <a:pt x="30" y="177"/>
                      <a:pt x="0" y="149"/>
                    </a:cubicBezTo>
                    <a:cubicBezTo>
                      <a:pt x="39" y="125"/>
                      <a:pt x="11" y="128"/>
                      <a:pt x="78" y="149"/>
                    </a:cubicBezTo>
                    <a:cubicBezTo>
                      <a:pt x="96" y="154"/>
                      <a:pt x="148" y="172"/>
                      <a:pt x="148" y="172"/>
                    </a:cubicBezTo>
                    <a:cubicBezTo>
                      <a:pt x="153" y="180"/>
                      <a:pt x="154" y="196"/>
                      <a:pt x="164" y="196"/>
                    </a:cubicBezTo>
                    <a:cubicBezTo>
                      <a:pt x="174" y="196"/>
                      <a:pt x="179" y="182"/>
                      <a:pt x="180" y="172"/>
                    </a:cubicBezTo>
                    <a:cubicBezTo>
                      <a:pt x="182" y="149"/>
                      <a:pt x="176" y="125"/>
                      <a:pt x="172" y="102"/>
                    </a:cubicBezTo>
                    <a:cubicBezTo>
                      <a:pt x="166" y="64"/>
                      <a:pt x="151" y="59"/>
                      <a:pt x="117" y="48"/>
                    </a:cubicBezTo>
                    <a:cubicBezTo>
                      <a:pt x="109" y="25"/>
                      <a:pt x="93" y="0"/>
                      <a:pt x="148" y="32"/>
                    </a:cubicBezTo>
                    <a:cubicBezTo>
                      <a:pt x="163" y="41"/>
                      <a:pt x="165" y="65"/>
                      <a:pt x="172" y="79"/>
                    </a:cubicBezTo>
                    <a:cubicBezTo>
                      <a:pt x="186" y="107"/>
                      <a:pt x="195" y="126"/>
                      <a:pt x="203" y="157"/>
                    </a:cubicBezTo>
                    <a:cubicBezTo>
                      <a:pt x="217" y="117"/>
                      <a:pt x="217" y="93"/>
                      <a:pt x="258" y="79"/>
                    </a:cubicBezTo>
                    <a:cubicBezTo>
                      <a:pt x="225" y="127"/>
                      <a:pt x="226" y="99"/>
                      <a:pt x="203" y="165"/>
                    </a:cubicBezTo>
                    <a:cubicBezTo>
                      <a:pt x="198" y="180"/>
                      <a:pt x="187" y="211"/>
                      <a:pt x="187" y="211"/>
                    </a:cubicBezTo>
                    <a:cubicBezTo>
                      <a:pt x="190" y="222"/>
                      <a:pt x="185" y="239"/>
                      <a:pt x="195" y="243"/>
                    </a:cubicBezTo>
                    <a:cubicBezTo>
                      <a:pt x="218" y="251"/>
                      <a:pt x="256" y="236"/>
                      <a:pt x="281" y="227"/>
                    </a:cubicBezTo>
                    <a:cubicBezTo>
                      <a:pt x="297" y="230"/>
                      <a:pt x="315" y="226"/>
                      <a:pt x="328" y="235"/>
                    </a:cubicBezTo>
                    <a:cubicBezTo>
                      <a:pt x="335" y="240"/>
                      <a:pt x="312" y="241"/>
                      <a:pt x="304" y="243"/>
                    </a:cubicBezTo>
                    <a:cubicBezTo>
                      <a:pt x="294" y="246"/>
                      <a:pt x="283" y="247"/>
                      <a:pt x="273" y="250"/>
                    </a:cubicBezTo>
                    <a:cubicBezTo>
                      <a:pt x="257" y="255"/>
                      <a:pt x="226" y="266"/>
                      <a:pt x="226" y="266"/>
                    </a:cubicBezTo>
                    <a:cubicBezTo>
                      <a:pt x="168" y="306"/>
                      <a:pt x="241" y="247"/>
                      <a:pt x="195" y="328"/>
                    </a:cubicBezTo>
                    <a:cubicBezTo>
                      <a:pt x="191" y="335"/>
                      <a:pt x="175" y="343"/>
                      <a:pt x="172" y="336"/>
                    </a:cubicBezTo>
                    <a:cubicBezTo>
                      <a:pt x="164" y="317"/>
                      <a:pt x="172" y="295"/>
                      <a:pt x="172" y="274"/>
                    </a:cubicBezTo>
                    <a:close/>
                  </a:path>
                </a:pathLst>
              </a:custGeom>
              <a:solidFill>
                <a:srgbClr val="006600"/>
              </a:solidFill>
              <a:ln w="9525">
                <a:solidFill>
                  <a:srgbClr val="006600"/>
                </a:solidFill>
                <a:round/>
                <a:headEnd/>
                <a:tailEnd/>
              </a:ln>
              <a:effectLst/>
            </p:spPr>
            <p:txBody>
              <a:bodyPr wrap="none" anchor="ctr"/>
              <a:lstStyle/>
              <a:p>
                <a:pPr defTabSz="911089"/>
                <a:endParaRPr lang="en-US">
                  <a:solidFill>
                    <a:prstClr val="black"/>
                  </a:solidFill>
                </a:endParaRPr>
              </a:p>
            </p:txBody>
          </p:sp>
          <p:sp>
            <p:nvSpPr>
              <p:cNvPr id="66810" name="Freeform 250"/>
              <p:cNvSpPr>
                <a:spLocks/>
              </p:cNvSpPr>
              <p:nvPr/>
            </p:nvSpPr>
            <p:spPr bwMode="auto">
              <a:xfrm>
                <a:off x="1491" y="757"/>
                <a:ext cx="18" cy="22"/>
              </a:xfrm>
              <a:custGeom>
                <a:avLst/>
                <a:gdLst/>
                <a:ahLst/>
                <a:cxnLst>
                  <a:cxn ang="0">
                    <a:pos x="172" y="274"/>
                  </a:cxn>
                  <a:cxn ang="0">
                    <a:pos x="117" y="188"/>
                  </a:cxn>
                  <a:cxn ang="0">
                    <a:pos x="0" y="149"/>
                  </a:cxn>
                  <a:cxn ang="0">
                    <a:pos x="78" y="149"/>
                  </a:cxn>
                  <a:cxn ang="0">
                    <a:pos x="148" y="172"/>
                  </a:cxn>
                  <a:cxn ang="0">
                    <a:pos x="164" y="196"/>
                  </a:cxn>
                  <a:cxn ang="0">
                    <a:pos x="180" y="172"/>
                  </a:cxn>
                  <a:cxn ang="0">
                    <a:pos x="172" y="102"/>
                  </a:cxn>
                  <a:cxn ang="0">
                    <a:pos x="117" y="48"/>
                  </a:cxn>
                  <a:cxn ang="0">
                    <a:pos x="148" y="32"/>
                  </a:cxn>
                  <a:cxn ang="0">
                    <a:pos x="172" y="79"/>
                  </a:cxn>
                  <a:cxn ang="0">
                    <a:pos x="203" y="157"/>
                  </a:cxn>
                  <a:cxn ang="0">
                    <a:pos x="258" y="79"/>
                  </a:cxn>
                  <a:cxn ang="0">
                    <a:pos x="203" y="165"/>
                  </a:cxn>
                  <a:cxn ang="0">
                    <a:pos x="187" y="211"/>
                  </a:cxn>
                  <a:cxn ang="0">
                    <a:pos x="195" y="243"/>
                  </a:cxn>
                  <a:cxn ang="0">
                    <a:pos x="281" y="227"/>
                  </a:cxn>
                  <a:cxn ang="0">
                    <a:pos x="328" y="235"/>
                  </a:cxn>
                  <a:cxn ang="0">
                    <a:pos x="304" y="243"/>
                  </a:cxn>
                  <a:cxn ang="0">
                    <a:pos x="273" y="250"/>
                  </a:cxn>
                  <a:cxn ang="0">
                    <a:pos x="226" y="266"/>
                  </a:cxn>
                  <a:cxn ang="0">
                    <a:pos x="195" y="328"/>
                  </a:cxn>
                  <a:cxn ang="0">
                    <a:pos x="172" y="336"/>
                  </a:cxn>
                  <a:cxn ang="0">
                    <a:pos x="172" y="274"/>
                  </a:cxn>
                </a:cxnLst>
                <a:rect l="0" t="0" r="r" b="b"/>
                <a:pathLst>
                  <a:path w="335" h="343">
                    <a:moveTo>
                      <a:pt x="172" y="274"/>
                    </a:moveTo>
                    <a:cubicBezTo>
                      <a:pt x="154" y="219"/>
                      <a:pt x="162" y="217"/>
                      <a:pt x="117" y="188"/>
                    </a:cubicBezTo>
                    <a:cubicBezTo>
                      <a:pt x="82" y="165"/>
                      <a:pt x="30" y="177"/>
                      <a:pt x="0" y="149"/>
                    </a:cubicBezTo>
                    <a:cubicBezTo>
                      <a:pt x="39" y="125"/>
                      <a:pt x="11" y="128"/>
                      <a:pt x="78" y="149"/>
                    </a:cubicBezTo>
                    <a:cubicBezTo>
                      <a:pt x="96" y="154"/>
                      <a:pt x="148" y="172"/>
                      <a:pt x="148" y="172"/>
                    </a:cubicBezTo>
                    <a:cubicBezTo>
                      <a:pt x="153" y="180"/>
                      <a:pt x="154" y="196"/>
                      <a:pt x="164" y="196"/>
                    </a:cubicBezTo>
                    <a:cubicBezTo>
                      <a:pt x="174" y="196"/>
                      <a:pt x="179" y="182"/>
                      <a:pt x="180" y="172"/>
                    </a:cubicBezTo>
                    <a:cubicBezTo>
                      <a:pt x="182" y="149"/>
                      <a:pt x="176" y="125"/>
                      <a:pt x="172" y="102"/>
                    </a:cubicBezTo>
                    <a:cubicBezTo>
                      <a:pt x="166" y="64"/>
                      <a:pt x="151" y="59"/>
                      <a:pt x="117" y="48"/>
                    </a:cubicBezTo>
                    <a:cubicBezTo>
                      <a:pt x="109" y="25"/>
                      <a:pt x="93" y="0"/>
                      <a:pt x="148" y="32"/>
                    </a:cubicBezTo>
                    <a:cubicBezTo>
                      <a:pt x="163" y="41"/>
                      <a:pt x="165" y="65"/>
                      <a:pt x="172" y="79"/>
                    </a:cubicBezTo>
                    <a:cubicBezTo>
                      <a:pt x="186" y="107"/>
                      <a:pt x="195" y="126"/>
                      <a:pt x="203" y="157"/>
                    </a:cubicBezTo>
                    <a:cubicBezTo>
                      <a:pt x="217" y="117"/>
                      <a:pt x="217" y="93"/>
                      <a:pt x="258" y="79"/>
                    </a:cubicBezTo>
                    <a:cubicBezTo>
                      <a:pt x="225" y="127"/>
                      <a:pt x="226" y="99"/>
                      <a:pt x="203" y="165"/>
                    </a:cubicBezTo>
                    <a:cubicBezTo>
                      <a:pt x="198" y="180"/>
                      <a:pt x="187" y="211"/>
                      <a:pt x="187" y="211"/>
                    </a:cubicBezTo>
                    <a:cubicBezTo>
                      <a:pt x="190" y="222"/>
                      <a:pt x="185" y="239"/>
                      <a:pt x="195" y="243"/>
                    </a:cubicBezTo>
                    <a:cubicBezTo>
                      <a:pt x="218" y="251"/>
                      <a:pt x="256" y="236"/>
                      <a:pt x="281" y="227"/>
                    </a:cubicBezTo>
                    <a:cubicBezTo>
                      <a:pt x="297" y="230"/>
                      <a:pt x="315" y="226"/>
                      <a:pt x="328" y="235"/>
                    </a:cubicBezTo>
                    <a:cubicBezTo>
                      <a:pt x="335" y="240"/>
                      <a:pt x="312" y="241"/>
                      <a:pt x="304" y="243"/>
                    </a:cubicBezTo>
                    <a:cubicBezTo>
                      <a:pt x="294" y="246"/>
                      <a:pt x="283" y="247"/>
                      <a:pt x="273" y="250"/>
                    </a:cubicBezTo>
                    <a:cubicBezTo>
                      <a:pt x="257" y="255"/>
                      <a:pt x="226" y="266"/>
                      <a:pt x="226" y="266"/>
                    </a:cubicBezTo>
                    <a:cubicBezTo>
                      <a:pt x="168" y="306"/>
                      <a:pt x="241" y="247"/>
                      <a:pt x="195" y="328"/>
                    </a:cubicBezTo>
                    <a:cubicBezTo>
                      <a:pt x="191" y="335"/>
                      <a:pt x="175" y="343"/>
                      <a:pt x="172" y="336"/>
                    </a:cubicBezTo>
                    <a:cubicBezTo>
                      <a:pt x="164" y="317"/>
                      <a:pt x="172" y="295"/>
                      <a:pt x="172" y="274"/>
                    </a:cubicBezTo>
                    <a:close/>
                  </a:path>
                </a:pathLst>
              </a:custGeom>
              <a:solidFill>
                <a:srgbClr val="006600"/>
              </a:solidFill>
              <a:ln w="9525">
                <a:solidFill>
                  <a:srgbClr val="006600"/>
                </a:solidFill>
                <a:round/>
                <a:headEnd/>
                <a:tailEnd/>
              </a:ln>
              <a:effectLst/>
            </p:spPr>
            <p:txBody>
              <a:bodyPr wrap="none" anchor="ctr"/>
              <a:lstStyle/>
              <a:p>
                <a:pPr defTabSz="911089"/>
                <a:endParaRPr lang="en-US">
                  <a:solidFill>
                    <a:prstClr val="black"/>
                  </a:solidFill>
                </a:endParaRPr>
              </a:p>
            </p:txBody>
          </p:sp>
          <p:sp>
            <p:nvSpPr>
              <p:cNvPr id="66811" name="Freeform 251"/>
              <p:cNvSpPr>
                <a:spLocks/>
              </p:cNvSpPr>
              <p:nvPr/>
            </p:nvSpPr>
            <p:spPr bwMode="auto">
              <a:xfrm>
                <a:off x="1526" y="757"/>
                <a:ext cx="17" cy="22"/>
              </a:xfrm>
              <a:custGeom>
                <a:avLst/>
                <a:gdLst/>
                <a:ahLst/>
                <a:cxnLst>
                  <a:cxn ang="0">
                    <a:pos x="172" y="274"/>
                  </a:cxn>
                  <a:cxn ang="0">
                    <a:pos x="117" y="188"/>
                  </a:cxn>
                  <a:cxn ang="0">
                    <a:pos x="0" y="149"/>
                  </a:cxn>
                  <a:cxn ang="0">
                    <a:pos x="78" y="149"/>
                  </a:cxn>
                  <a:cxn ang="0">
                    <a:pos x="148" y="172"/>
                  </a:cxn>
                  <a:cxn ang="0">
                    <a:pos x="164" y="196"/>
                  </a:cxn>
                  <a:cxn ang="0">
                    <a:pos x="180" y="172"/>
                  </a:cxn>
                  <a:cxn ang="0">
                    <a:pos x="172" y="102"/>
                  </a:cxn>
                  <a:cxn ang="0">
                    <a:pos x="117" y="48"/>
                  </a:cxn>
                  <a:cxn ang="0">
                    <a:pos x="148" y="32"/>
                  </a:cxn>
                  <a:cxn ang="0">
                    <a:pos x="172" y="79"/>
                  </a:cxn>
                  <a:cxn ang="0">
                    <a:pos x="203" y="157"/>
                  </a:cxn>
                  <a:cxn ang="0">
                    <a:pos x="258" y="79"/>
                  </a:cxn>
                  <a:cxn ang="0">
                    <a:pos x="203" y="165"/>
                  </a:cxn>
                  <a:cxn ang="0">
                    <a:pos x="187" y="211"/>
                  </a:cxn>
                  <a:cxn ang="0">
                    <a:pos x="195" y="243"/>
                  </a:cxn>
                  <a:cxn ang="0">
                    <a:pos x="281" y="227"/>
                  </a:cxn>
                  <a:cxn ang="0">
                    <a:pos x="328" y="235"/>
                  </a:cxn>
                  <a:cxn ang="0">
                    <a:pos x="304" y="243"/>
                  </a:cxn>
                  <a:cxn ang="0">
                    <a:pos x="273" y="250"/>
                  </a:cxn>
                  <a:cxn ang="0">
                    <a:pos x="226" y="266"/>
                  </a:cxn>
                  <a:cxn ang="0">
                    <a:pos x="195" y="328"/>
                  </a:cxn>
                  <a:cxn ang="0">
                    <a:pos x="172" y="336"/>
                  </a:cxn>
                  <a:cxn ang="0">
                    <a:pos x="172" y="274"/>
                  </a:cxn>
                </a:cxnLst>
                <a:rect l="0" t="0" r="r" b="b"/>
                <a:pathLst>
                  <a:path w="335" h="343">
                    <a:moveTo>
                      <a:pt x="172" y="274"/>
                    </a:moveTo>
                    <a:cubicBezTo>
                      <a:pt x="154" y="219"/>
                      <a:pt x="162" y="217"/>
                      <a:pt x="117" y="188"/>
                    </a:cubicBezTo>
                    <a:cubicBezTo>
                      <a:pt x="82" y="165"/>
                      <a:pt x="30" y="177"/>
                      <a:pt x="0" y="149"/>
                    </a:cubicBezTo>
                    <a:cubicBezTo>
                      <a:pt x="39" y="125"/>
                      <a:pt x="11" y="128"/>
                      <a:pt x="78" y="149"/>
                    </a:cubicBezTo>
                    <a:cubicBezTo>
                      <a:pt x="96" y="154"/>
                      <a:pt x="148" y="172"/>
                      <a:pt x="148" y="172"/>
                    </a:cubicBezTo>
                    <a:cubicBezTo>
                      <a:pt x="153" y="180"/>
                      <a:pt x="154" y="196"/>
                      <a:pt x="164" y="196"/>
                    </a:cubicBezTo>
                    <a:cubicBezTo>
                      <a:pt x="174" y="196"/>
                      <a:pt x="179" y="182"/>
                      <a:pt x="180" y="172"/>
                    </a:cubicBezTo>
                    <a:cubicBezTo>
                      <a:pt x="182" y="149"/>
                      <a:pt x="176" y="125"/>
                      <a:pt x="172" y="102"/>
                    </a:cubicBezTo>
                    <a:cubicBezTo>
                      <a:pt x="166" y="64"/>
                      <a:pt x="151" y="59"/>
                      <a:pt x="117" y="48"/>
                    </a:cubicBezTo>
                    <a:cubicBezTo>
                      <a:pt x="109" y="25"/>
                      <a:pt x="93" y="0"/>
                      <a:pt x="148" y="32"/>
                    </a:cubicBezTo>
                    <a:cubicBezTo>
                      <a:pt x="163" y="41"/>
                      <a:pt x="165" y="65"/>
                      <a:pt x="172" y="79"/>
                    </a:cubicBezTo>
                    <a:cubicBezTo>
                      <a:pt x="186" y="107"/>
                      <a:pt x="195" y="126"/>
                      <a:pt x="203" y="157"/>
                    </a:cubicBezTo>
                    <a:cubicBezTo>
                      <a:pt x="217" y="117"/>
                      <a:pt x="217" y="93"/>
                      <a:pt x="258" y="79"/>
                    </a:cubicBezTo>
                    <a:cubicBezTo>
                      <a:pt x="225" y="127"/>
                      <a:pt x="226" y="99"/>
                      <a:pt x="203" y="165"/>
                    </a:cubicBezTo>
                    <a:cubicBezTo>
                      <a:pt x="198" y="180"/>
                      <a:pt x="187" y="211"/>
                      <a:pt x="187" y="211"/>
                    </a:cubicBezTo>
                    <a:cubicBezTo>
                      <a:pt x="190" y="222"/>
                      <a:pt x="185" y="239"/>
                      <a:pt x="195" y="243"/>
                    </a:cubicBezTo>
                    <a:cubicBezTo>
                      <a:pt x="218" y="251"/>
                      <a:pt x="256" y="236"/>
                      <a:pt x="281" y="227"/>
                    </a:cubicBezTo>
                    <a:cubicBezTo>
                      <a:pt x="297" y="230"/>
                      <a:pt x="315" y="226"/>
                      <a:pt x="328" y="235"/>
                    </a:cubicBezTo>
                    <a:cubicBezTo>
                      <a:pt x="335" y="240"/>
                      <a:pt x="312" y="241"/>
                      <a:pt x="304" y="243"/>
                    </a:cubicBezTo>
                    <a:cubicBezTo>
                      <a:pt x="294" y="246"/>
                      <a:pt x="283" y="247"/>
                      <a:pt x="273" y="250"/>
                    </a:cubicBezTo>
                    <a:cubicBezTo>
                      <a:pt x="257" y="255"/>
                      <a:pt x="226" y="266"/>
                      <a:pt x="226" y="266"/>
                    </a:cubicBezTo>
                    <a:cubicBezTo>
                      <a:pt x="168" y="306"/>
                      <a:pt x="241" y="247"/>
                      <a:pt x="195" y="328"/>
                    </a:cubicBezTo>
                    <a:cubicBezTo>
                      <a:pt x="191" y="335"/>
                      <a:pt x="175" y="343"/>
                      <a:pt x="172" y="336"/>
                    </a:cubicBezTo>
                    <a:cubicBezTo>
                      <a:pt x="164" y="317"/>
                      <a:pt x="172" y="295"/>
                      <a:pt x="172" y="274"/>
                    </a:cubicBezTo>
                    <a:close/>
                  </a:path>
                </a:pathLst>
              </a:custGeom>
              <a:solidFill>
                <a:srgbClr val="006600"/>
              </a:solidFill>
              <a:ln w="9525">
                <a:solidFill>
                  <a:srgbClr val="006600"/>
                </a:solidFill>
                <a:round/>
                <a:headEnd/>
                <a:tailEnd/>
              </a:ln>
              <a:effectLst/>
            </p:spPr>
            <p:txBody>
              <a:bodyPr wrap="none" anchor="ctr"/>
              <a:lstStyle/>
              <a:p>
                <a:pPr defTabSz="911089"/>
                <a:endParaRPr lang="en-US">
                  <a:solidFill>
                    <a:prstClr val="black"/>
                  </a:solidFill>
                </a:endParaRPr>
              </a:p>
            </p:txBody>
          </p:sp>
          <p:sp>
            <p:nvSpPr>
              <p:cNvPr id="66812" name="Freeform 252"/>
              <p:cNvSpPr>
                <a:spLocks/>
              </p:cNvSpPr>
              <p:nvPr/>
            </p:nvSpPr>
            <p:spPr bwMode="auto">
              <a:xfrm>
                <a:off x="1473" y="757"/>
                <a:ext cx="18" cy="22"/>
              </a:xfrm>
              <a:custGeom>
                <a:avLst/>
                <a:gdLst/>
                <a:ahLst/>
                <a:cxnLst>
                  <a:cxn ang="0">
                    <a:pos x="172" y="274"/>
                  </a:cxn>
                  <a:cxn ang="0">
                    <a:pos x="117" y="188"/>
                  </a:cxn>
                  <a:cxn ang="0">
                    <a:pos x="0" y="149"/>
                  </a:cxn>
                  <a:cxn ang="0">
                    <a:pos x="78" y="149"/>
                  </a:cxn>
                  <a:cxn ang="0">
                    <a:pos x="148" y="172"/>
                  </a:cxn>
                  <a:cxn ang="0">
                    <a:pos x="164" y="196"/>
                  </a:cxn>
                  <a:cxn ang="0">
                    <a:pos x="180" y="172"/>
                  </a:cxn>
                  <a:cxn ang="0">
                    <a:pos x="172" y="102"/>
                  </a:cxn>
                  <a:cxn ang="0">
                    <a:pos x="117" y="48"/>
                  </a:cxn>
                  <a:cxn ang="0">
                    <a:pos x="148" y="32"/>
                  </a:cxn>
                  <a:cxn ang="0">
                    <a:pos x="172" y="79"/>
                  </a:cxn>
                  <a:cxn ang="0">
                    <a:pos x="203" y="157"/>
                  </a:cxn>
                  <a:cxn ang="0">
                    <a:pos x="258" y="79"/>
                  </a:cxn>
                  <a:cxn ang="0">
                    <a:pos x="203" y="165"/>
                  </a:cxn>
                  <a:cxn ang="0">
                    <a:pos x="187" y="211"/>
                  </a:cxn>
                  <a:cxn ang="0">
                    <a:pos x="195" y="243"/>
                  </a:cxn>
                  <a:cxn ang="0">
                    <a:pos x="281" y="227"/>
                  </a:cxn>
                  <a:cxn ang="0">
                    <a:pos x="328" y="235"/>
                  </a:cxn>
                  <a:cxn ang="0">
                    <a:pos x="304" y="243"/>
                  </a:cxn>
                  <a:cxn ang="0">
                    <a:pos x="273" y="250"/>
                  </a:cxn>
                  <a:cxn ang="0">
                    <a:pos x="226" y="266"/>
                  </a:cxn>
                  <a:cxn ang="0">
                    <a:pos x="195" y="328"/>
                  </a:cxn>
                  <a:cxn ang="0">
                    <a:pos x="172" y="336"/>
                  </a:cxn>
                  <a:cxn ang="0">
                    <a:pos x="172" y="274"/>
                  </a:cxn>
                </a:cxnLst>
                <a:rect l="0" t="0" r="r" b="b"/>
                <a:pathLst>
                  <a:path w="335" h="343">
                    <a:moveTo>
                      <a:pt x="172" y="274"/>
                    </a:moveTo>
                    <a:cubicBezTo>
                      <a:pt x="154" y="219"/>
                      <a:pt x="162" y="217"/>
                      <a:pt x="117" y="188"/>
                    </a:cubicBezTo>
                    <a:cubicBezTo>
                      <a:pt x="82" y="165"/>
                      <a:pt x="30" y="177"/>
                      <a:pt x="0" y="149"/>
                    </a:cubicBezTo>
                    <a:cubicBezTo>
                      <a:pt x="39" y="125"/>
                      <a:pt x="11" y="128"/>
                      <a:pt x="78" y="149"/>
                    </a:cubicBezTo>
                    <a:cubicBezTo>
                      <a:pt x="96" y="154"/>
                      <a:pt x="148" y="172"/>
                      <a:pt x="148" y="172"/>
                    </a:cubicBezTo>
                    <a:cubicBezTo>
                      <a:pt x="153" y="180"/>
                      <a:pt x="154" y="196"/>
                      <a:pt x="164" y="196"/>
                    </a:cubicBezTo>
                    <a:cubicBezTo>
                      <a:pt x="174" y="196"/>
                      <a:pt x="179" y="182"/>
                      <a:pt x="180" y="172"/>
                    </a:cubicBezTo>
                    <a:cubicBezTo>
                      <a:pt x="182" y="149"/>
                      <a:pt x="176" y="125"/>
                      <a:pt x="172" y="102"/>
                    </a:cubicBezTo>
                    <a:cubicBezTo>
                      <a:pt x="166" y="64"/>
                      <a:pt x="151" y="59"/>
                      <a:pt x="117" y="48"/>
                    </a:cubicBezTo>
                    <a:cubicBezTo>
                      <a:pt x="109" y="25"/>
                      <a:pt x="93" y="0"/>
                      <a:pt x="148" y="32"/>
                    </a:cubicBezTo>
                    <a:cubicBezTo>
                      <a:pt x="163" y="41"/>
                      <a:pt x="165" y="65"/>
                      <a:pt x="172" y="79"/>
                    </a:cubicBezTo>
                    <a:cubicBezTo>
                      <a:pt x="186" y="107"/>
                      <a:pt x="195" y="126"/>
                      <a:pt x="203" y="157"/>
                    </a:cubicBezTo>
                    <a:cubicBezTo>
                      <a:pt x="217" y="117"/>
                      <a:pt x="217" y="93"/>
                      <a:pt x="258" y="79"/>
                    </a:cubicBezTo>
                    <a:cubicBezTo>
                      <a:pt x="225" y="127"/>
                      <a:pt x="226" y="99"/>
                      <a:pt x="203" y="165"/>
                    </a:cubicBezTo>
                    <a:cubicBezTo>
                      <a:pt x="198" y="180"/>
                      <a:pt x="187" y="211"/>
                      <a:pt x="187" y="211"/>
                    </a:cubicBezTo>
                    <a:cubicBezTo>
                      <a:pt x="190" y="222"/>
                      <a:pt x="185" y="239"/>
                      <a:pt x="195" y="243"/>
                    </a:cubicBezTo>
                    <a:cubicBezTo>
                      <a:pt x="218" y="251"/>
                      <a:pt x="256" y="236"/>
                      <a:pt x="281" y="227"/>
                    </a:cubicBezTo>
                    <a:cubicBezTo>
                      <a:pt x="297" y="230"/>
                      <a:pt x="315" y="226"/>
                      <a:pt x="328" y="235"/>
                    </a:cubicBezTo>
                    <a:cubicBezTo>
                      <a:pt x="335" y="240"/>
                      <a:pt x="312" y="241"/>
                      <a:pt x="304" y="243"/>
                    </a:cubicBezTo>
                    <a:cubicBezTo>
                      <a:pt x="294" y="246"/>
                      <a:pt x="283" y="247"/>
                      <a:pt x="273" y="250"/>
                    </a:cubicBezTo>
                    <a:cubicBezTo>
                      <a:pt x="257" y="255"/>
                      <a:pt x="226" y="266"/>
                      <a:pt x="226" y="266"/>
                    </a:cubicBezTo>
                    <a:cubicBezTo>
                      <a:pt x="168" y="306"/>
                      <a:pt x="241" y="247"/>
                      <a:pt x="195" y="328"/>
                    </a:cubicBezTo>
                    <a:cubicBezTo>
                      <a:pt x="191" y="335"/>
                      <a:pt x="175" y="343"/>
                      <a:pt x="172" y="336"/>
                    </a:cubicBezTo>
                    <a:cubicBezTo>
                      <a:pt x="164" y="317"/>
                      <a:pt x="172" y="295"/>
                      <a:pt x="172" y="274"/>
                    </a:cubicBezTo>
                    <a:close/>
                  </a:path>
                </a:pathLst>
              </a:custGeom>
              <a:solidFill>
                <a:srgbClr val="006600"/>
              </a:solidFill>
              <a:ln w="9525">
                <a:solidFill>
                  <a:srgbClr val="006600"/>
                </a:solidFill>
                <a:round/>
                <a:headEnd/>
                <a:tailEnd/>
              </a:ln>
              <a:effectLst/>
            </p:spPr>
            <p:txBody>
              <a:bodyPr wrap="none" anchor="ctr"/>
              <a:lstStyle/>
              <a:p>
                <a:pPr defTabSz="911089"/>
                <a:endParaRPr lang="en-US">
                  <a:solidFill>
                    <a:prstClr val="black"/>
                  </a:solidFill>
                </a:endParaRPr>
              </a:p>
            </p:txBody>
          </p:sp>
          <p:sp>
            <p:nvSpPr>
              <p:cNvPr id="66813" name="Freeform 253"/>
              <p:cNvSpPr>
                <a:spLocks/>
              </p:cNvSpPr>
              <p:nvPr/>
            </p:nvSpPr>
            <p:spPr bwMode="auto">
              <a:xfrm>
                <a:off x="1598" y="768"/>
                <a:ext cx="34" cy="14"/>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6600"/>
              </a:solidFill>
              <a:ln w="9525">
                <a:solidFill>
                  <a:srgbClr val="006600"/>
                </a:solidFill>
                <a:round/>
                <a:headEnd/>
                <a:tailEnd/>
              </a:ln>
              <a:effectLst/>
            </p:spPr>
            <p:txBody>
              <a:bodyPr wrap="none" anchor="ctr"/>
              <a:lstStyle/>
              <a:p>
                <a:pPr defTabSz="911089"/>
                <a:endParaRPr lang="en-US">
                  <a:solidFill>
                    <a:prstClr val="black"/>
                  </a:solidFill>
                </a:endParaRPr>
              </a:p>
            </p:txBody>
          </p:sp>
          <p:sp>
            <p:nvSpPr>
              <p:cNvPr id="66814" name="Freeform 254"/>
              <p:cNvSpPr>
                <a:spLocks/>
              </p:cNvSpPr>
              <p:nvPr/>
            </p:nvSpPr>
            <p:spPr bwMode="auto">
              <a:xfrm>
                <a:off x="1579" y="793"/>
                <a:ext cx="36" cy="14"/>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6600"/>
              </a:solidFill>
              <a:ln w="9525">
                <a:solidFill>
                  <a:srgbClr val="006600"/>
                </a:solidFill>
                <a:round/>
                <a:headEnd/>
                <a:tailEnd/>
              </a:ln>
              <a:effectLst/>
            </p:spPr>
            <p:txBody>
              <a:bodyPr wrap="none" anchor="ctr"/>
              <a:lstStyle/>
              <a:p>
                <a:pPr defTabSz="911089"/>
                <a:endParaRPr lang="en-US">
                  <a:solidFill>
                    <a:prstClr val="black"/>
                  </a:solidFill>
                </a:endParaRPr>
              </a:p>
            </p:txBody>
          </p:sp>
          <p:sp>
            <p:nvSpPr>
              <p:cNvPr id="66815" name="Freeform 255"/>
              <p:cNvSpPr>
                <a:spLocks/>
              </p:cNvSpPr>
              <p:nvPr/>
            </p:nvSpPr>
            <p:spPr bwMode="auto">
              <a:xfrm>
                <a:off x="1615" y="793"/>
                <a:ext cx="36" cy="14"/>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6600"/>
              </a:solidFill>
              <a:ln w="9525">
                <a:solidFill>
                  <a:srgbClr val="006600"/>
                </a:solidFill>
                <a:round/>
                <a:headEnd/>
                <a:tailEnd/>
              </a:ln>
              <a:effectLst/>
            </p:spPr>
            <p:txBody>
              <a:bodyPr wrap="none" anchor="ctr"/>
              <a:lstStyle/>
              <a:p>
                <a:pPr defTabSz="911089"/>
                <a:endParaRPr lang="en-US">
                  <a:solidFill>
                    <a:prstClr val="black"/>
                  </a:solidFill>
                </a:endParaRPr>
              </a:p>
            </p:txBody>
          </p:sp>
          <p:sp>
            <p:nvSpPr>
              <p:cNvPr id="66816" name="Freeform 256"/>
              <p:cNvSpPr>
                <a:spLocks/>
              </p:cNvSpPr>
              <p:nvPr/>
            </p:nvSpPr>
            <p:spPr bwMode="auto">
              <a:xfrm>
                <a:off x="1492" y="770"/>
                <a:ext cx="34" cy="13"/>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6600"/>
              </a:solidFill>
              <a:ln w="9525">
                <a:solidFill>
                  <a:srgbClr val="006600"/>
                </a:solidFill>
                <a:round/>
                <a:headEnd/>
                <a:tailEnd/>
              </a:ln>
              <a:effectLst/>
            </p:spPr>
            <p:txBody>
              <a:bodyPr wrap="none" anchor="ctr"/>
              <a:lstStyle/>
              <a:p>
                <a:pPr defTabSz="911089"/>
                <a:endParaRPr lang="en-US">
                  <a:solidFill>
                    <a:prstClr val="black"/>
                  </a:solidFill>
                </a:endParaRPr>
              </a:p>
            </p:txBody>
          </p:sp>
          <p:sp>
            <p:nvSpPr>
              <p:cNvPr id="66817" name="Freeform 257"/>
              <p:cNvSpPr>
                <a:spLocks/>
              </p:cNvSpPr>
              <p:nvPr/>
            </p:nvSpPr>
            <p:spPr bwMode="auto">
              <a:xfrm>
                <a:off x="1543" y="768"/>
                <a:ext cx="36" cy="14"/>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6600"/>
              </a:solidFill>
              <a:ln w="9525">
                <a:solidFill>
                  <a:srgbClr val="006600"/>
                </a:solidFill>
                <a:round/>
                <a:headEnd/>
                <a:tailEnd/>
              </a:ln>
              <a:effectLst/>
            </p:spPr>
            <p:txBody>
              <a:bodyPr wrap="none" anchor="ctr"/>
              <a:lstStyle/>
              <a:p>
                <a:pPr defTabSz="911089"/>
                <a:endParaRPr lang="en-US">
                  <a:solidFill>
                    <a:prstClr val="black"/>
                  </a:solidFill>
                </a:endParaRPr>
              </a:p>
            </p:txBody>
          </p:sp>
          <p:grpSp>
            <p:nvGrpSpPr>
              <p:cNvPr id="11" name="Group 258"/>
              <p:cNvGrpSpPr>
                <a:grpSpLocks/>
              </p:cNvGrpSpPr>
              <p:nvPr/>
            </p:nvGrpSpPr>
            <p:grpSpPr bwMode="auto">
              <a:xfrm>
                <a:off x="1543" y="732"/>
                <a:ext cx="36" cy="32"/>
                <a:chOff x="445" y="1374"/>
                <a:chExt cx="840" cy="1340"/>
              </a:xfrm>
            </p:grpSpPr>
            <p:sp>
              <p:nvSpPr>
                <p:cNvPr id="66819" name="Freeform 259"/>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820" name="Freeform 260"/>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12" name="Group 261"/>
              <p:cNvGrpSpPr>
                <a:grpSpLocks/>
              </p:cNvGrpSpPr>
              <p:nvPr/>
            </p:nvGrpSpPr>
            <p:grpSpPr bwMode="auto">
              <a:xfrm>
                <a:off x="1509" y="732"/>
                <a:ext cx="34" cy="32"/>
                <a:chOff x="445" y="1374"/>
                <a:chExt cx="840" cy="1340"/>
              </a:xfrm>
            </p:grpSpPr>
            <p:sp>
              <p:nvSpPr>
                <p:cNvPr id="66822" name="Freeform 262"/>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823" name="Freeform 263"/>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13" name="Group 264"/>
              <p:cNvGrpSpPr>
                <a:grpSpLocks/>
              </p:cNvGrpSpPr>
              <p:nvPr/>
            </p:nvGrpSpPr>
            <p:grpSpPr bwMode="auto">
              <a:xfrm>
                <a:off x="1615" y="726"/>
                <a:ext cx="18" cy="19"/>
                <a:chOff x="445" y="1374"/>
                <a:chExt cx="840" cy="1340"/>
              </a:xfrm>
            </p:grpSpPr>
            <p:sp>
              <p:nvSpPr>
                <p:cNvPr id="66825" name="Freeform 265"/>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826" name="Freeform 266"/>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14" name="Group 267"/>
              <p:cNvGrpSpPr>
                <a:grpSpLocks/>
              </p:cNvGrpSpPr>
              <p:nvPr/>
            </p:nvGrpSpPr>
            <p:grpSpPr bwMode="auto">
              <a:xfrm>
                <a:off x="1598" y="726"/>
                <a:ext cx="17" cy="19"/>
                <a:chOff x="445" y="1374"/>
                <a:chExt cx="840" cy="1340"/>
              </a:xfrm>
            </p:grpSpPr>
            <p:sp>
              <p:nvSpPr>
                <p:cNvPr id="66828" name="Freeform 268"/>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829" name="Freeform 269"/>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15" name="Group 270"/>
              <p:cNvGrpSpPr>
                <a:grpSpLocks/>
              </p:cNvGrpSpPr>
              <p:nvPr/>
            </p:nvGrpSpPr>
            <p:grpSpPr bwMode="auto">
              <a:xfrm>
                <a:off x="1615" y="738"/>
                <a:ext cx="18" cy="19"/>
                <a:chOff x="445" y="1374"/>
                <a:chExt cx="840" cy="1340"/>
              </a:xfrm>
            </p:grpSpPr>
            <p:sp>
              <p:nvSpPr>
                <p:cNvPr id="66831" name="Freeform 271"/>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832" name="Freeform 272"/>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16" name="Group 273"/>
              <p:cNvGrpSpPr>
                <a:grpSpLocks/>
              </p:cNvGrpSpPr>
              <p:nvPr/>
            </p:nvGrpSpPr>
            <p:grpSpPr bwMode="auto">
              <a:xfrm>
                <a:off x="1633" y="732"/>
                <a:ext cx="18" cy="19"/>
                <a:chOff x="445" y="1374"/>
                <a:chExt cx="840" cy="1340"/>
              </a:xfrm>
            </p:grpSpPr>
            <p:sp>
              <p:nvSpPr>
                <p:cNvPr id="66834" name="Freeform 274"/>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835" name="Freeform 275"/>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17" name="Group 276"/>
              <p:cNvGrpSpPr>
                <a:grpSpLocks/>
              </p:cNvGrpSpPr>
              <p:nvPr/>
            </p:nvGrpSpPr>
            <p:grpSpPr bwMode="auto">
              <a:xfrm>
                <a:off x="1651" y="750"/>
                <a:ext cx="17" cy="20"/>
                <a:chOff x="445" y="1374"/>
                <a:chExt cx="840" cy="1340"/>
              </a:xfrm>
            </p:grpSpPr>
            <p:sp>
              <p:nvSpPr>
                <p:cNvPr id="66837" name="Freeform 277"/>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838" name="Freeform 278"/>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18" name="Group 279"/>
              <p:cNvGrpSpPr>
                <a:grpSpLocks/>
              </p:cNvGrpSpPr>
              <p:nvPr/>
            </p:nvGrpSpPr>
            <p:grpSpPr bwMode="auto">
              <a:xfrm>
                <a:off x="1579" y="732"/>
                <a:ext cx="19" cy="19"/>
                <a:chOff x="445" y="1374"/>
                <a:chExt cx="840" cy="1340"/>
              </a:xfrm>
            </p:grpSpPr>
            <p:sp>
              <p:nvSpPr>
                <p:cNvPr id="66840" name="Freeform 280"/>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841" name="Freeform 281"/>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19" name="Group 282"/>
              <p:cNvGrpSpPr>
                <a:grpSpLocks/>
              </p:cNvGrpSpPr>
              <p:nvPr/>
            </p:nvGrpSpPr>
            <p:grpSpPr bwMode="auto">
              <a:xfrm>
                <a:off x="1598" y="745"/>
                <a:ext cx="17" cy="19"/>
                <a:chOff x="445" y="1374"/>
                <a:chExt cx="840" cy="1340"/>
              </a:xfrm>
            </p:grpSpPr>
            <p:sp>
              <p:nvSpPr>
                <p:cNvPr id="66843" name="Freeform 283"/>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844" name="Freeform 284"/>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sp>
            <p:nvSpPr>
              <p:cNvPr id="66845" name="Line 285"/>
              <p:cNvSpPr>
                <a:spLocks noChangeShapeType="1"/>
              </p:cNvSpPr>
              <p:nvPr/>
            </p:nvSpPr>
            <p:spPr bwMode="auto">
              <a:xfrm rot="-5400000">
                <a:off x="1079" y="1250"/>
                <a:ext cx="113" cy="0"/>
              </a:xfrm>
              <a:prstGeom prst="line">
                <a:avLst/>
              </a:prstGeom>
              <a:noFill/>
              <a:ln w="3175">
                <a:solidFill>
                  <a:schemeClr val="tx1"/>
                </a:solidFill>
                <a:round/>
                <a:headEnd type="stealth" w="sm" len="sm"/>
                <a:tailEnd type="stealth" w="sm" len="sm"/>
              </a:ln>
              <a:effectLst/>
            </p:spPr>
            <p:txBody>
              <a:bodyPr wrap="none" anchor="ctr"/>
              <a:lstStyle/>
              <a:p>
                <a:pPr defTabSz="911089"/>
                <a:endParaRPr lang="en-US">
                  <a:solidFill>
                    <a:prstClr val="black"/>
                  </a:solidFill>
                </a:endParaRPr>
              </a:p>
            </p:txBody>
          </p:sp>
          <p:sp>
            <p:nvSpPr>
              <p:cNvPr id="66846" name="Freeform 286"/>
              <p:cNvSpPr>
                <a:spLocks/>
              </p:cNvSpPr>
              <p:nvPr/>
            </p:nvSpPr>
            <p:spPr bwMode="auto">
              <a:xfrm>
                <a:off x="1162" y="1113"/>
                <a:ext cx="32" cy="27"/>
              </a:xfrm>
              <a:custGeom>
                <a:avLst/>
                <a:gdLst/>
                <a:ahLst/>
                <a:cxnLst>
                  <a:cxn ang="0">
                    <a:pos x="0" y="106"/>
                  </a:cxn>
                  <a:cxn ang="0">
                    <a:pos x="87" y="0"/>
                  </a:cxn>
                  <a:cxn ang="0">
                    <a:pos x="67" y="3"/>
                  </a:cxn>
                  <a:cxn ang="0">
                    <a:pos x="0" y="106"/>
                  </a:cxn>
                </a:cxnLst>
                <a:rect l="0" t="0" r="r" b="b"/>
                <a:pathLst>
                  <a:path w="87" h="106">
                    <a:moveTo>
                      <a:pt x="0" y="106"/>
                    </a:moveTo>
                    <a:lnTo>
                      <a:pt x="87" y="0"/>
                    </a:lnTo>
                    <a:lnTo>
                      <a:pt x="67" y="3"/>
                    </a:lnTo>
                    <a:lnTo>
                      <a:pt x="0" y="106"/>
                    </a:lnTo>
                    <a:close/>
                  </a:path>
                </a:pathLst>
              </a:custGeom>
              <a:gradFill rotWithShape="0">
                <a:gsLst>
                  <a:gs pos="0">
                    <a:srgbClr val="996633">
                      <a:gamma/>
                      <a:shade val="0"/>
                      <a:invGamma/>
                    </a:srgbClr>
                  </a:gs>
                  <a:gs pos="100000">
                    <a:srgbClr val="996633"/>
                  </a:gs>
                </a:gsLst>
                <a:lin ang="5400000" scaled="1"/>
              </a:gradFill>
              <a:ln w="9525">
                <a:noFill/>
                <a:round/>
                <a:headEnd/>
                <a:tailEnd/>
              </a:ln>
              <a:effectLst/>
            </p:spPr>
            <p:txBody>
              <a:bodyPr wrap="none" anchor="ctr"/>
              <a:lstStyle/>
              <a:p>
                <a:pPr defTabSz="911089"/>
                <a:endParaRPr lang="en-US">
                  <a:solidFill>
                    <a:prstClr val="black"/>
                  </a:solidFill>
                </a:endParaRPr>
              </a:p>
            </p:txBody>
          </p:sp>
          <p:sp>
            <p:nvSpPr>
              <p:cNvPr id="66847" name="Freeform 287"/>
              <p:cNvSpPr>
                <a:spLocks/>
              </p:cNvSpPr>
              <p:nvPr/>
            </p:nvSpPr>
            <p:spPr bwMode="auto">
              <a:xfrm>
                <a:off x="1206" y="1133"/>
                <a:ext cx="25" cy="18"/>
              </a:xfrm>
              <a:custGeom>
                <a:avLst/>
                <a:gdLst/>
                <a:ahLst/>
                <a:cxnLst>
                  <a:cxn ang="0">
                    <a:pos x="0" y="70"/>
                  </a:cxn>
                  <a:cxn ang="0">
                    <a:pos x="66" y="7"/>
                  </a:cxn>
                  <a:cxn ang="0">
                    <a:pos x="57" y="0"/>
                  </a:cxn>
                  <a:cxn ang="0">
                    <a:pos x="0" y="70"/>
                  </a:cxn>
                </a:cxnLst>
                <a:rect l="0" t="0" r="r" b="b"/>
                <a:pathLst>
                  <a:path w="66" h="70">
                    <a:moveTo>
                      <a:pt x="0" y="70"/>
                    </a:moveTo>
                    <a:lnTo>
                      <a:pt x="66" y="7"/>
                    </a:lnTo>
                    <a:lnTo>
                      <a:pt x="57" y="0"/>
                    </a:lnTo>
                    <a:lnTo>
                      <a:pt x="0" y="70"/>
                    </a:lnTo>
                    <a:close/>
                  </a:path>
                </a:pathLst>
              </a:custGeom>
              <a:gradFill rotWithShape="0">
                <a:gsLst>
                  <a:gs pos="0">
                    <a:srgbClr val="996633">
                      <a:gamma/>
                      <a:shade val="0"/>
                      <a:invGamma/>
                    </a:srgbClr>
                  </a:gs>
                  <a:gs pos="100000">
                    <a:srgbClr val="996633"/>
                  </a:gs>
                </a:gsLst>
                <a:lin ang="5400000" scaled="1"/>
              </a:gradFill>
              <a:ln w="9525">
                <a:noFill/>
                <a:round/>
                <a:headEnd/>
                <a:tailEnd/>
              </a:ln>
              <a:effectLst/>
            </p:spPr>
            <p:txBody>
              <a:bodyPr wrap="none" anchor="ctr"/>
              <a:lstStyle/>
              <a:p>
                <a:pPr defTabSz="911089"/>
                <a:endParaRPr lang="en-US">
                  <a:solidFill>
                    <a:prstClr val="black"/>
                  </a:solidFill>
                </a:endParaRPr>
              </a:p>
            </p:txBody>
          </p:sp>
          <p:sp>
            <p:nvSpPr>
              <p:cNvPr id="66848" name="Freeform 288"/>
              <p:cNvSpPr>
                <a:spLocks/>
              </p:cNvSpPr>
              <p:nvPr/>
            </p:nvSpPr>
            <p:spPr bwMode="auto">
              <a:xfrm>
                <a:off x="1137" y="1110"/>
                <a:ext cx="21" cy="17"/>
              </a:xfrm>
              <a:custGeom>
                <a:avLst/>
                <a:gdLst/>
                <a:ahLst/>
                <a:cxnLst>
                  <a:cxn ang="0">
                    <a:pos x="0" y="64"/>
                  </a:cxn>
                  <a:cxn ang="0">
                    <a:pos x="57" y="6"/>
                  </a:cxn>
                  <a:cxn ang="0">
                    <a:pos x="42" y="0"/>
                  </a:cxn>
                  <a:cxn ang="0">
                    <a:pos x="0" y="64"/>
                  </a:cxn>
                </a:cxnLst>
                <a:rect l="0" t="0" r="r" b="b"/>
                <a:pathLst>
                  <a:path w="57" h="64">
                    <a:moveTo>
                      <a:pt x="0" y="64"/>
                    </a:moveTo>
                    <a:lnTo>
                      <a:pt x="57" y="6"/>
                    </a:lnTo>
                    <a:lnTo>
                      <a:pt x="42" y="0"/>
                    </a:lnTo>
                    <a:lnTo>
                      <a:pt x="0" y="64"/>
                    </a:lnTo>
                    <a:close/>
                  </a:path>
                </a:pathLst>
              </a:custGeom>
              <a:gradFill rotWithShape="0">
                <a:gsLst>
                  <a:gs pos="0">
                    <a:srgbClr val="996633">
                      <a:gamma/>
                      <a:shade val="0"/>
                      <a:invGamma/>
                    </a:srgbClr>
                  </a:gs>
                  <a:gs pos="100000">
                    <a:srgbClr val="996633"/>
                  </a:gs>
                </a:gsLst>
                <a:lin ang="5400000" scaled="1"/>
              </a:gradFill>
              <a:ln w="9525">
                <a:noFill/>
                <a:round/>
                <a:headEnd/>
                <a:tailEnd/>
              </a:ln>
              <a:effectLst/>
            </p:spPr>
            <p:txBody>
              <a:bodyPr wrap="none" anchor="ctr"/>
              <a:lstStyle/>
              <a:p>
                <a:pPr defTabSz="911089"/>
                <a:endParaRPr lang="en-US">
                  <a:solidFill>
                    <a:prstClr val="black"/>
                  </a:solidFill>
                </a:endParaRPr>
              </a:p>
            </p:txBody>
          </p:sp>
          <p:sp>
            <p:nvSpPr>
              <p:cNvPr id="66849" name="Freeform 289"/>
              <p:cNvSpPr>
                <a:spLocks/>
              </p:cNvSpPr>
              <p:nvPr/>
            </p:nvSpPr>
            <p:spPr bwMode="auto">
              <a:xfrm>
                <a:off x="1031" y="1090"/>
                <a:ext cx="16" cy="11"/>
              </a:xfrm>
              <a:custGeom>
                <a:avLst/>
                <a:gdLst/>
                <a:ahLst/>
                <a:cxnLst>
                  <a:cxn ang="0">
                    <a:pos x="0" y="42"/>
                  </a:cxn>
                  <a:cxn ang="0">
                    <a:pos x="44" y="13"/>
                  </a:cxn>
                  <a:cxn ang="0">
                    <a:pos x="27" y="0"/>
                  </a:cxn>
                  <a:cxn ang="0">
                    <a:pos x="0" y="42"/>
                  </a:cxn>
                </a:cxnLst>
                <a:rect l="0" t="0" r="r" b="b"/>
                <a:pathLst>
                  <a:path w="44" h="42">
                    <a:moveTo>
                      <a:pt x="0" y="42"/>
                    </a:moveTo>
                    <a:lnTo>
                      <a:pt x="44" y="13"/>
                    </a:lnTo>
                    <a:lnTo>
                      <a:pt x="27" y="0"/>
                    </a:lnTo>
                    <a:lnTo>
                      <a:pt x="0" y="42"/>
                    </a:lnTo>
                    <a:close/>
                  </a:path>
                </a:pathLst>
              </a:custGeom>
              <a:gradFill rotWithShape="0">
                <a:gsLst>
                  <a:gs pos="0">
                    <a:srgbClr val="996633">
                      <a:gamma/>
                      <a:shade val="0"/>
                      <a:invGamma/>
                    </a:srgbClr>
                  </a:gs>
                  <a:gs pos="100000">
                    <a:srgbClr val="996633"/>
                  </a:gs>
                </a:gsLst>
                <a:lin ang="5400000" scaled="1"/>
              </a:gradFill>
              <a:ln w="9525">
                <a:noFill/>
                <a:round/>
                <a:headEnd/>
                <a:tailEnd/>
              </a:ln>
              <a:effectLst/>
            </p:spPr>
            <p:txBody>
              <a:bodyPr wrap="none" anchor="ctr"/>
              <a:lstStyle/>
              <a:p>
                <a:pPr defTabSz="911089"/>
                <a:endParaRPr lang="en-US">
                  <a:solidFill>
                    <a:prstClr val="black"/>
                  </a:solidFill>
                </a:endParaRPr>
              </a:p>
            </p:txBody>
          </p:sp>
          <p:sp>
            <p:nvSpPr>
              <p:cNvPr id="66850" name="Freeform 290"/>
              <p:cNvSpPr>
                <a:spLocks/>
              </p:cNvSpPr>
              <p:nvPr/>
            </p:nvSpPr>
            <p:spPr bwMode="auto">
              <a:xfrm>
                <a:off x="1321" y="1201"/>
                <a:ext cx="21" cy="10"/>
              </a:xfrm>
              <a:custGeom>
                <a:avLst/>
                <a:gdLst/>
                <a:ahLst/>
                <a:cxnLst>
                  <a:cxn ang="0">
                    <a:pos x="0" y="41"/>
                  </a:cxn>
                  <a:cxn ang="0">
                    <a:pos x="56" y="6"/>
                  </a:cxn>
                  <a:cxn ang="0">
                    <a:pos x="44" y="0"/>
                  </a:cxn>
                  <a:cxn ang="0">
                    <a:pos x="0" y="41"/>
                  </a:cxn>
                </a:cxnLst>
                <a:rect l="0" t="0" r="r" b="b"/>
                <a:pathLst>
                  <a:path w="56" h="41">
                    <a:moveTo>
                      <a:pt x="0" y="41"/>
                    </a:moveTo>
                    <a:lnTo>
                      <a:pt x="56" y="6"/>
                    </a:lnTo>
                    <a:lnTo>
                      <a:pt x="44" y="0"/>
                    </a:lnTo>
                    <a:lnTo>
                      <a:pt x="0" y="41"/>
                    </a:lnTo>
                    <a:close/>
                  </a:path>
                </a:pathLst>
              </a:custGeom>
              <a:gradFill rotWithShape="0">
                <a:gsLst>
                  <a:gs pos="0">
                    <a:srgbClr val="996633">
                      <a:gamma/>
                      <a:shade val="0"/>
                      <a:invGamma/>
                    </a:srgbClr>
                  </a:gs>
                  <a:gs pos="100000">
                    <a:srgbClr val="996633"/>
                  </a:gs>
                </a:gsLst>
                <a:lin ang="5400000" scaled="1"/>
              </a:gradFill>
              <a:ln w="9525">
                <a:noFill/>
                <a:round/>
                <a:headEnd/>
                <a:tailEnd/>
              </a:ln>
              <a:effectLst/>
            </p:spPr>
            <p:txBody>
              <a:bodyPr wrap="none" anchor="ctr"/>
              <a:lstStyle/>
              <a:p>
                <a:pPr defTabSz="911089"/>
                <a:endParaRPr lang="en-US">
                  <a:solidFill>
                    <a:prstClr val="black"/>
                  </a:solidFill>
                </a:endParaRPr>
              </a:p>
            </p:txBody>
          </p:sp>
          <p:sp>
            <p:nvSpPr>
              <p:cNvPr id="66851" name="Freeform 291"/>
              <p:cNvSpPr>
                <a:spLocks/>
              </p:cNvSpPr>
              <p:nvPr/>
            </p:nvSpPr>
            <p:spPr bwMode="auto">
              <a:xfrm rot="-2960845">
                <a:off x="1022" y="1087"/>
                <a:ext cx="12" cy="75"/>
              </a:xfrm>
              <a:custGeom>
                <a:avLst/>
                <a:gdLst/>
                <a:ahLst/>
                <a:cxnLst>
                  <a:cxn ang="0">
                    <a:pos x="263" y="1216"/>
                  </a:cxn>
                  <a:cxn ang="0">
                    <a:pos x="177" y="1104"/>
                  </a:cxn>
                  <a:cxn ang="0">
                    <a:pos x="138" y="1026"/>
                  </a:cxn>
                  <a:cxn ang="0">
                    <a:pos x="178" y="764"/>
                  </a:cxn>
                  <a:cxn ang="0">
                    <a:pos x="263" y="608"/>
                  </a:cxn>
                  <a:cxn ang="0">
                    <a:pos x="295" y="359"/>
                  </a:cxn>
                  <a:cxn ang="0">
                    <a:pos x="357" y="390"/>
                  </a:cxn>
                  <a:cxn ang="0">
                    <a:pos x="302" y="297"/>
                  </a:cxn>
                  <a:cxn ang="0">
                    <a:pos x="271" y="172"/>
                  </a:cxn>
                  <a:cxn ang="0">
                    <a:pos x="177" y="5"/>
                  </a:cxn>
                  <a:cxn ang="0">
                    <a:pos x="123" y="125"/>
                  </a:cxn>
                  <a:cxn ang="0">
                    <a:pos x="84" y="273"/>
                  </a:cxn>
                  <a:cxn ang="0">
                    <a:pos x="14" y="398"/>
                  </a:cxn>
                  <a:cxn ang="0">
                    <a:pos x="92" y="359"/>
                  </a:cxn>
                  <a:cxn ang="0">
                    <a:pos x="52" y="660"/>
                  </a:cxn>
                  <a:cxn ang="0">
                    <a:pos x="52" y="995"/>
                  </a:cxn>
                  <a:cxn ang="0">
                    <a:pos x="99" y="1065"/>
                  </a:cxn>
                  <a:cxn ang="0">
                    <a:pos x="154" y="1135"/>
                  </a:cxn>
                  <a:cxn ang="0">
                    <a:pos x="263" y="1216"/>
                  </a:cxn>
                </a:cxnLst>
                <a:rect l="0" t="0" r="r" b="b"/>
                <a:pathLst>
                  <a:path w="362" h="1216">
                    <a:moveTo>
                      <a:pt x="263" y="1216"/>
                    </a:moveTo>
                    <a:cubicBezTo>
                      <a:pt x="254" y="1179"/>
                      <a:pt x="208" y="1125"/>
                      <a:pt x="177" y="1104"/>
                    </a:cubicBezTo>
                    <a:cubicBezTo>
                      <a:pt x="140" y="1048"/>
                      <a:pt x="151" y="1075"/>
                      <a:pt x="138" y="1026"/>
                    </a:cubicBezTo>
                    <a:cubicBezTo>
                      <a:pt x="145" y="959"/>
                      <a:pt x="155" y="837"/>
                      <a:pt x="178" y="764"/>
                    </a:cubicBezTo>
                    <a:cubicBezTo>
                      <a:pt x="215" y="708"/>
                      <a:pt x="225" y="644"/>
                      <a:pt x="263" y="608"/>
                    </a:cubicBezTo>
                    <a:cubicBezTo>
                      <a:pt x="280" y="558"/>
                      <a:pt x="283" y="412"/>
                      <a:pt x="295" y="359"/>
                    </a:cubicBezTo>
                    <a:cubicBezTo>
                      <a:pt x="293" y="291"/>
                      <a:pt x="361" y="458"/>
                      <a:pt x="357" y="390"/>
                    </a:cubicBezTo>
                    <a:cubicBezTo>
                      <a:pt x="362" y="373"/>
                      <a:pt x="311" y="332"/>
                      <a:pt x="302" y="297"/>
                    </a:cubicBezTo>
                    <a:cubicBezTo>
                      <a:pt x="288" y="261"/>
                      <a:pt x="292" y="221"/>
                      <a:pt x="271" y="172"/>
                    </a:cubicBezTo>
                    <a:cubicBezTo>
                      <a:pt x="242" y="106"/>
                      <a:pt x="252" y="31"/>
                      <a:pt x="177" y="5"/>
                    </a:cubicBezTo>
                    <a:cubicBezTo>
                      <a:pt x="146" y="0"/>
                      <a:pt x="138" y="80"/>
                      <a:pt x="123" y="125"/>
                    </a:cubicBezTo>
                    <a:cubicBezTo>
                      <a:pt x="108" y="170"/>
                      <a:pt x="102" y="227"/>
                      <a:pt x="84" y="273"/>
                    </a:cubicBezTo>
                    <a:cubicBezTo>
                      <a:pt x="65" y="328"/>
                      <a:pt x="13" y="384"/>
                      <a:pt x="14" y="398"/>
                    </a:cubicBezTo>
                    <a:cubicBezTo>
                      <a:pt x="15" y="412"/>
                      <a:pt x="86" y="315"/>
                      <a:pt x="92" y="359"/>
                    </a:cubicBezTo>
                    <a:cubicBezTo>
                      <a:pt x="86" y="440"/>
                      <a:pt x="78" y="582"/>
                      <a:pt x="52" y="660"/>
                    </a:cubicBezTo>
                    <a:cubicBezTo>
                      <a:pt x="38" y="765"/>
                      <a:pt x="0" y="900"/>
                      <a:pt x="52" y="995"/>
                    </a:cubicBezTo>
                    <a:cubicBezTo>
                      <a:pt x="66" y="1020"/>
                      <a:pt x="84" y="1041"/>
                      <a:pt x="99" y="1065"/>
                    </a:cubicBezTo>
                    <a:cubicBezTo>
                      <a:pt x="120" y="1097"/>
                      <a:pt x="119" y="1109"/>
                      <a:pt x="154" y="1135"/>
                    </a:cubicBezTo>
                    <a:cubicBezTo>
                      <a:pt x="174" y="1165"/>
                      <a:pt x="231" y="1202"/>
                      <a:pt x="263" y="1216"/>
                    </a:cubicBezTo>
                    <a:close/>
                  </a:path>
                </a:pathLst>
              </a:custGeom>
              <a:gradFill rotWithShape="0">
                <a:gsLst>
                  <a:gs pos="0">
                    <a:schemeClr val="bg2"/>
                  </a:gs>
                  <a:gs pos="50000">
                    <a:srgbClr val="006600"/>
                  </a:gs>
                  <a:gs pos="100000">
                    <a:schemeClr val="bg2"/>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852" name="Freeform 292"/>
              <p:cNvSpPr>
                <a:spLocks/>
              </p:cNvSpPr>
              <p:nvPr/>
            </p:nvSpPr>
            <p:spPr bwMode="auto">
              <a:xfrm>
                <a:off x="1100" y="957"/>
                <a:ext cx="5"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853" name="Freeform 293"/>
              <p:cNvSpPr>
                <a:spLocks/>
              </p:cNvSpPr>
              <p:nvPr/>
            </p:nvSpPr>
            <p:spPr bwMode="auto">
              <a:xfrm>
                <a:off x="1061" y="944"/>
                <a:ext cx="4"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854" name="Freeform 294"/>
              <p:cNvSpPr>
                <a:spLocks/>
              </p:cNvSpPr>
              <p:nvPr/>
            </p:nvSpPr>
            <p:spPr bwMode="auto">
              <a:xfrm>
                <a:off x="1078" y="944"/>
                <a:ext cx="5"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855" name="Freeform 295"/>
              <p:cNvSpPr>
                <a:spLocks/>
              </p:cNvSpPr>
              <p:nvPr/>
            </p:nvSpPr>
            <p:spPr bwMode="auto">
              <a:xfrm>
                <a:off x="1083" y="957"/>
                <a:ext cx="4"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856" name="Freeform 296"/>
              <p:cNvSpPr>
                <a:spLocks/>
              </p:cNvSpPr>
              <p:nvPr/>
            </p:nvSpPr>
            <p:spPr bwMode="auto">
              <a:xfrm>
                <a:off x="1078" y="932"/>
                <a:ext cx="5"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857" name="Freeform 297"/>
              <p:cNvSpPr>
                <a:spLocks/>
              </p:cNvSpPr>
              <p:nvPr/>
            </p:nvSpPr>
            <p:spPr bwMode="auto">
              <a:xfrm>
                <a:off x="1092" y="944"/>
                <a:ext cx="3"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858" name="Freeform 298"/>
              <p:cNvSpPr>
                <a:spLocks/>
              </p:cNvSpPr>
              <p:nvPr/>
            </p:nvSpPr>
            <p:spPr bwMode="auto">
              <a:xfrm>
                <a:off x="1061" y="951"/>
                <a:ext cx="4"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859" name="Freeform 299"/>
              <p:cNvSpPr>
                <a:spLocks/>
              </p:cNvSpPr>
              <p:nvPr/>
            </p:nvSpPr>
            <p:spPr bwMode="auto">
              <a:xfrm>
                <a:off x="1100" y="944"/>
                <a:ext cx="5"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860" name="Freeform 300"/>
              <p:cNvSpPr>
                <a:spLocks/>
              </p:cNvSpPr>
              <p:nvPr/>
            </p:nvSpPr>
            <p:spPr bwMode="auto">
              <a:xfrm>
                <a:off x="1065" y="907"/>
                <a:ext cx="5"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861" name="Freeform 301"/>
              <p:cNvSpPr>
                <a:spLocks/>
              </p:cNvSpPr>
              <p:nvPr/>
            </p:nvSpPr>
            <p:spPr bwMode="auto">
              <a:xfrm>
                <a:off x="1095" y="932"/>
                <a:ext cx="5"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noFill/>
                <a:round/>
                <a:headEnd/>
                <a:tailEnd/>
              </a:ln>
              <a:effectLst/>
            </p:spPr>
            <p:txBody>
              <a:bodyPr wrap="none" anchor="ctr"/>
              <a:lstStyle/>
              <a:p>
                <a:pPr defTabSz="911089"/>
                <a:endParaRPr lang="en-US">
                  <a:solidFill>
                    <a:prstClr val="black"/>
                  </a:solidFill>
                </a:endParaRPr>
              </a:p>
            </p:txBody>
          </p:sp>
          <p:sp>
            <p:nvSpPr>
              <p:cNvPr id="66862" name="Freeform 302"/>
              <p:cNvSpPr>
                <a:spLocks/>
              </p:cNvSpPr>
              <p:nvPr/>
            </p:nvSpPr>
            <p:spPr bwMode="auto">
              <a:xfrm>
                <a:off x="1095" y="919"/>
                <a:ext cx="5"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rgbClr val="009999"/>
                  </a:gs>
                  <a:gs pos="100000">
                    <a:schemeClr val="bg2"/>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863" name="Freeform 303"/>
              <p:cNvSpPr>
                <a:spLocks/>
              </p:cNvSpPr>
              <p:nvPr/>
            </p:nvSpPr>
            <p:spPr bwMode="auto">
              <a:xfrm>
                <a:off x="1078" y="919"/>
                <a:ext cx="5"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864" name="Freeform 304"/>
              <p:cNvSpPr>
                <a:spLocks/>
              </p:cNvSpPr>
              <p:nvPr/>
            </p:nvSpPr>
            <p:spPr bwMode="auto">
              <a:xfrm>
                <a:off x="1180" y="976"/>
                <a:ext cx="5"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noFill/>
                <a:round/>
                <a:headEnd/>
                <a:tailEnd/>
              </a:ln>
              <a:effectLst/>
            </p:spPr>
            <p:txBody>
              <a:bodyPr wrap="none" anchor="ctr"/>
              <a:lstStyle/>
              <a:p>
                <a:pPr defTabSz="911089"/>
                <a:endParaRPr lang="en-US">
                  <a:solidFill>
                    <a:prstClr val="black"/>
                  </a:solidFill>
                </a:endParaRPr>
              </a:p>
            </p:txBody>
          </p:sp>
          <p:sp>
            <p:nvSpPr>
              <p:cNvPr id="66865" name="Freeform 305"/>
              <p:cNvSpPr>
                <a:spLocks/>
              </p:cNvSpPr>
              <p:nvPr/>
            </p:nvSpPr>
            <p:spPr bwMode="auto">
              <a:xfrm>
                <a:off x="1185" y="981"/>
                <a:ext cx="4"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noFill/>
                <a:round/>
                <a:headEnd/>
                <a:tailEnd/>
              </a:ln>
              <a:effectLst/>
            </p:spPr>
            <p:txBody>
              <a:bodyPr wrap="none" anchor="ctr"/>
              <a:lstStyle/>
              <a:p>
                <a:pPr defTabSz="911089"/>
                <a:endParaRPr lang="en-US">
                  <a:solidFill>
                    <a:prstClr val="black"/>
                  </a:solidFill>
                </a:endParaRPr>
              </a:p>
            </p:txBody>
          </p:sp>
          <p:sp>
            <p:nvSpPr>
              <p:cNvPr id="66866" name="Freeform 306"/>
              <p:cNvSpPr>
                <a:spLocks/>
              </p:cNvSpPr>
              <p:nvPr/>
            </p:nvSpPr>
            <p:spPr bwMode="auto">
              <a:xfrm>
                <a:off x="1203" y="981"/>
                <a:ext cx="4"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867" name="Freeform 307"/>
              <p:cNvSpPr>
                <a:spLocks/>
              </p:cNvSpPr>
              <p:nvPr/>
            </p:nvSpPr>
            <p:spPr bwMode="auto">
              <a:xfrm>
                <a:off x="1172" y="989"/>
                <a:ext cx="3"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noFill/>
                <a:round/>
                <a:headEnd/>
                <a:tailEnd/>
              </a:ln>
              <a:effectLst/>
            </p:spPr>
            <p:txBody>
              <a:bodyPr wrap="none" anchor="ctr"/>
              <a:lstStyle/>
              <a:p>
                <a:pPr defTabSz="911089"/>
                <a:endParaRPr lang="en-US">
                  <a:solidFill>
                    <a:prstClr val="black"/>
                  </a:solidFill>
                </a:endParaRPr>
              </a:p>
            </p:txBody>
          </p:sp>
          <p:sp>
            <p:nvSpPr>
              <p:cNvPr id="66868" name="Freeform 308"/>
              <p:cNvSpPr>
                <a:spLocks/>
              </p:cNvSpPr>
              <p:nvPr/>
            </p:nvSpPr>
            <p:spPr bwMode="auto">
              <a:xfrm>
                <a:off x="1203" y="969"/>
                <a:ext cx="4"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noFill/>
                <a:round/>
                <a:headEnd/>
                <a:tailEnd/>
              </a:ln>
              <a:effectLst/>
            </p:spPr>
            <p:txBody>
              <a:bodyPr wrap="none" anchor="ctr"/>
              <a:lstStyle/>
              <a:p>
                <a:pPr defTabSz="911089"/>
                <a:endParaRPr lang="en-US">
                  <a:solidFill>
                    <a:prstClr val="black"/>
                  </a:solidFill>
                </a:endParaRPr>
              </a:p>
            </p:txBody>
          </p:sp>
          <p:sp>
            <p:nvSpPr>
              <p:cNvPr id="66869" name="Freeform 309"/>
              <p:cNvSpPr>
                <a:spLocks/>
              </p:cNvSpPr>
              <p:nvPr/>
            </p:nvSpPr>
            <p:spPr bwMode="auto">
              <a:xfrm>
                <a:off x="1136" y="994"/>
                <a:ext cx="4"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870" name="Freeform 310"/>
              <p:cNvSpPr>
                <a:spLocks/>
              </p:cNvSpPr>
              <p:nvPr/>
            </p:nvSpPr>
            <p:spPr bwMode="auto">
              <a:xfrm>
                <a:off x="1185" y="989"/>
                <a:ext cx="4"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noFill/>
                <a:round/>
                <a:headEnd/>
                <a:tailEnd/>
              </a:ln>
              <a:effectLst/>
            </p:spPr>
            <p:txBody>
              <a:bodyPr wrap="none" anchor="ctr"/>
              <a:lstStyle/>
              <a:p>
                <a:pPr defTabSz="911089"/>
                <a:endParaRPr lang="en-US">
                  <a:solidFill>
                    <a:prstClr val="black"/>
                  </a:solidFill>
                </a:endParaRPr>
              </a:p>
            </p:txBody>
          </p:sp>
          <p:sp>
            <p:nvSpPr>
              <p:cNvPr id="66871" name="Freeform 311"/>
              <p:cNvSpPr>
                <a:spLocks/>
              </p:cNvSpPr>
              <p:nvPr/>
            </p:nvSpPr>
            <p:spPr bwMode="auto">
              <a:xfrm>
                <a:off x="1185" y="976"/>
                <a:ext cx="4"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noFill/>
                <a:round/>
                <a:headEnd/>
                <a:tailEnd/>
              </a:ln>
              <a:effectLst/>
            </p:spPr>
            <p:txBody>
              <a:bodyPr wrap="none" anchor="ctr"/>
              <a:lstStyle/>
              <a:p>
                <a:pPr defTabSz="911089"/>
                <a:endParaRPr lang="en-US">
                  <a:solidFill>
                    <a:prstClr val="black"/>
                  </a:solidFill>
                </a:endParaRPr>
              </a:p>
            </p:txBody>
          </p:sp>
          <p:sp>
            <p:nvSpPr>
              <p:cNvPr id="66872" name="Freeform 312"/>
              <p:cNvSpPr>
                <a:spLocks/>
              </p:cNvSpPr>
              <p:nvPr/>
            </p:nvSpPr>
            <p:spPr bwMode="auto">
              <a:xfrm>
                <a:off x="1185" y="969"/>
                <a:ext cx="4"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noFill/>
                <a:round/>
                <a:headEnd/>
                <a:tailEnd/>
              </a:ln>
              <a:effectLst/>
            </p:spPr>
            <p:txBody>
              <a:bodyPr wrap="none" anchor="ctr"/>
              <a:lstStyle/>
              <a:p>
                <a:pPr defTabSz="911089"/>
                <a:endParaRPr lang="en-US">
                  <a:solidFill>
                    <a:prstClr val="black"/>
                  </a:solidFill>
                </a:endParaRPr>
              </a:p>
            </p:txBody>
          </p:sp>
          <p:sp>
            <p:nvSpPr>
              <p:cNvPr id="66873" name="Freeform 313"/>
              <p:cNvSpPr>
                <a:spLocks/>
              </p:cNvSpPr>
              <p:nvPr/>
            </p:nvSpPr>
            <p:spPr bwMode="auto">
              <a:xfrm>
                <a:off x="1220" y="969"/>
                <a:ext cx="5"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874" name="Freeform 314"/>
              <p:cNvSpPr>
                <a:spLocks/>
              </p:cNvSpPr>
              <p:nvPr/>
            </p:nvSpPr>
            <p:spPr bwMode="auto">
              <a:xfrm>
                <a:off x="1220" y="957"/>
                <a:ext cx="5"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noFill/>
                <a:round/>
                <a:headEnd/>
                <a:tailEnd/>
              </a:ln>
              <a:effectLst/>
            </p:spPr>
            <p:txBody>
              <a:bodyPr wrap="none" anchor="ctr"/>
              <a:lstStyle/>
              <a:p>
                <a:pPr defTabSz="911089"/>
                <a:endParaRPr lang="en-US">
                  <a:solidFill>
                    <a:prstClr val="black"/>
                  </a:solidFill>
                </a:endParaRPr>
              </a:p>
            </p:txBody>
          </p:sp>
          <p:sp>
            <p:nvSpPr>
              <p:cNvPr id="66875" name="Freeform 315"/>
              <p:cNvSpPr>
                <a:spLocks/>
              </p:cNvSpPr>
              <p:nvPr/>
            </p:nvSpPr>
            <p:spPr bwMode="auto">
              <a:xfrm>
                <a:off x="1203" y="957"/>
                <a:ext cx="4"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grpSp>
            <p:nvGrpSpPr>
              <p:cNvPr id="20" name="Group 316"/>
              <p:cNvGrpSpPr>
                <a:grpSpLocks/>
              </p:cNvGrpSpPr>
              <p:nvPr/>
            </p:nvGrpSpPr>
            <p:grpSpPr bwMode="auto">
              <a:xfrm rot="19178110" flipH="1">
                <a:off x="1136" y="994"/>
                <a:ext cx="71" cy="12"/>
                <a:chOff x="2546" y="3504"/>
                <a:chExt cx="334" cy="106"/>
              </a:xfrm>
            </p:grpSpPr>
            <p:sp>
              <p:nvSpPr>
                <p:cNvPr id="66877" name="Freeform 317"/>
                <p:cNvSpPr>
                  <a:spLocks/>
                </p:cNvSpPr>
                <p:nvPr/>
              </p:nvSpPr>
              <p:spPr bwMode="auto">
                <a:xfrm flipH="1">
                  <a:off x="2546" y="3504"/>
                  <a:ext cx="334" cy="106"/>
                </a:xfrm>
                <a:custGeom>
                  <a:avLst/>
                  <a:gdLst/>
                  <a:ahLst/>
                  <a:cxnLst>
                    <a:cxn ang="0">
                      <a:pos x="8" y="57"/>
                    </a:cxn>
                    <a:cxn ang="0">
                      <a:pos x="23" y="35"/>
                    </a:cxn>
                    <a:cxn ang="0">
                      <a:pos x="35" y="45"/>
                    </a:cxn>
                    <a:cxn ang="0">
                      <a:pos x="60" y="57"/>
                    </a:cxn>
                    <a:cxn ang="0">
                      <a:pos x="87" y="60"/>
                    </a:cxn>
                    <a:cxn ang="0">
                      <a:pos x="162" y="50"/>
                    </a:cxn>
                    <a:cxn ang="0">
                      <a:pos x="185" y="41"/>
                    </a:cxn>
                    <a:cxn ang="0">
                      <a:pos x="167" y="30"/>
                    </a:cxn>
                    <a:cxn ang="0">
                      <a:pos x="222" y="5"/>
                    </a:cxn>
                    <a:cxn ang="0">
                      <a:pos x="245" y="27"/>
                    </a:cxn>
                    <a:cxn ang="0">
                      <a:pos x="278" y="6"/>
                    </a:cxn>
                    <a:cxn ang="0">
                      <a:pos x="320" y="3"/>
                    </a:cxn>
                    <a:cxn ang="0">
                      <a:pos x="341" y="27"/>
                    </a:cxn>
                    <a:cxn ang="0">
                      <a:pos x="371" y="36"/>
                    </a:cxn>
                    <a:cxn ang="0">
                      <a:pos x="398" y="42"/>
                    </a:cxn>
                    <a:cxn ang="0">
                      <a:pos x="420" y="48"/>
                    </a:cxn>
                    <a:cxn ang="0">
                      <a:pos x="449" y="54"/>
                    </a:cxn>
                    <a:cxn ang="0">
                      <a:pos x="467" y="59"/>
                    </a:cxn>
                    <a:cxn ang="0">
                      <a:pos x="452" y="72"/>
                    </a:cxn>
                    <a:cxn ang="0">
                      <a:pos x="438" y="80"/>
                    </a:cxn>
                    <a:cxn ang="0">
                      <a:pos x="467" y="78"/>
                    </a:cxn>
                    <a:cxn ang="0">
                      <a:pos x="462" y="93"/>
                    </a:cxn>
                    <a:cxn ang="0">
                      <a:pos x="423" y="99"/>
                    </a:cxn>
                    <a:cxn ang="0">
                      <a:pos x="402" y="105"/>
                    </a:cxn>
                    <a:cxn ang="0">
                      <a:pos x="362" y="137"/>
                    </a:cxn>
                    <a:cxn ang="0">
                      <a:pos x="357" y="111"/>
                    </a:cxn>
                    <a:cxn ang="0">
                      <a:pos x="291" y="119"/>
                    </a:cxn>
                    <a:cxn ang="0">
                      <a:pos x="219" y="120"/>
                    </a:cxn>
                    <a:cxn ang="0">
                      <a:pos x="200" y="140"/>
                    </a:cxn>
                    <a:cxn ang="0">
                      <a:pos x="156" y="135"/>
                    </a:cxn>
                    <a:cxn ang="0">
                      <a:pos x="161" y="113"/>
                    </a:cxn>
                    <a:cxn ang="0">
                      <a:pos x="128" y="104"/>
                    </a:cxn>
                    <a:cxn ang="0">
                      <a:pos x="105" y="98"/>
                    </a:cxn>
                    <a:cxn ang="0">
                      <a:pos x="75" y="92"/>
                    </a:cxn>
                    <a:cxn ang="0">
                      <a:pos x="44" y="87"/>
                    </a:cxn>
                    <a:cxn ang="0">
                      <a:pos x="21" y="99"/>
                    </a:cxn>
                    <a:cxn ang="0">
                      <a:pos x="3" y="101"/>
                    </a:cxn>
                    <a:cxn ang="0">
                      <a:pos x="12" y="74"/>
                    </a:cxn>
                    <a:cxn ang="0">
                      <a:pos x="8" y="57"/>
                    </a:cxn>
                  </a:cxnLst>
                  <a:rect l="0" t="0" r="r" b="b"/>
                  <a:pathLst>
                    <a:path w="473" h="142">
                      <a:moveTo>
                        <a:pt x="8" y="57"/>
                      </a:moveTo>
                      <a:cubicBezTo>
                        <a:pt x="9" y="41"/>
                        <a:pt x="5" y="29"/>
                        <a:pt x="23" y="35"/>
                      </a:cubicBezTo>
                      <a:cubicBezTo>
                        <a:pt x="31" y="45"/>
                        <a:pt x="26" y="43"/>
                        <a:pt x="35" y="45"/>
                      </a:cubicBezTo>
                      <a:cubicBezTo>
                        <a:pt x="41" y="48"/>
                        <a:pt x="53" y="56"/>
                        <a:pt x="60" y="57"/>
                      </a:cubicBezTo>
                      <a:cubicBezTo>
                        <a:pt x="67" y="61"/>
                        <a:pt x="79" y="59"/>
                        <a:pt x="87" y="60"/>
                      </a:cubicBezTo>
                      <a:cubicBezTo>
                        <a:pt x="116" y="59"/>
                        <a:pt x="134" y="54"/>
                        <a:pt x="162" y="50"/>
                      </a:cubicBezTo>
                      <a:cubicBezTo>
                        <a:pt x="170" y="47"/>
                        <a:pt x="177" y="42"/>
                        <a:pt x="185" y="41"/>
                      </a:cubicBezTo>
                      <a:cubicBezTo>
                        <a:pt x="193" y="37"/>
                        <a:pt x="159" y="31"/>
                        <a:pt x="167" y="30"/>
                      </a:cubicBezTo>
                      <a:cubicBezTo>
                        <a:pt x="173" y="28"/>
                        <a:pt x="211" y="6"/>
                        <a:pt x="222" y="5"/>
                      </a:cubicBezTo>
                      <a:cubicBezTo>
                        <a:pt x="235" y="4"/>
                        <a:pt x="236" y="27"/>
                        <a:pt x="245" y="27"/>
                      </a:cubicBezTo>
                      <a:cubicBezTo>
                        <a:pt x="255" y="25"/>
                        <a:pt x="265" y="10"/>
                        <a:pt x="278" y="6"/>
                      </a:cubicBezTo>
                      <a:cubicBezTo>
                        <a:pt x="291" y="2"/>
                        <a:pt x="310" y="0"/>
                        <a:pt x="320" y="3"/>
                      </a:cubicBezTo>
                      <a:cubicBezTo>
                        <a:pt x="330" y="6"/>
                        <a:pt x="333" y="21"/>
                        <a:pt x="341" y="27"/>
                      </a:cubicBezTo>
                      <a:cubicBezTo>
                        <a:pt x="353" y="30"/>
                        <a:pt x="358" y="35"/>
                        <a:pt x="371" y="36"/>
                      </a:cubicBezTo>
                      <a:cubicBezTo>
                        <a:pt x="380" y="39"/>
                        <a:pt x="389" y="41"/>
                        <a:pt x="398" y="42"/>
                      </a:cubicBezTo>
                      <a:cubicBezTo>
                        <a:pt x="405" y="44"/>
                        <a:pt x="413" y="47"/>
                        <a:pt x="420" y="48"/>
                      </a:cubicBezTo>
                      <a:cubicBezTo>
                        <a:pt x="429" y="52"/>
                        <a:pt x="439" y="53"/>
                        <a:pt x="449" y="54"/>
                      </a:cubicBezTo>
                      <a:cubicBezTo>
                        <a:pt x="455" y="57"/>
                        <a:pt x="461" y="57"/>
                        <a:pt x="467" y="59"/>
                      </a:cubicBezTo>
                      <a:cubicBezTo>
                        <a:pt x="469" y="69"/>
                        <a:pt x="461" y="71"/>
                        <a:pt x="452" y="72"/>
                      </a:cubicBezTo>
                      <a:cubicBezTo>
                        <a:pt x="447" y="74"/>
                        <a:pt x="443" y="77"/>
                        <a:pt x="438" y="80"/>
                      </a:cubicBezTo>
                      <a:cubicBezTo>
                        <a:pt x="446" y="90"/>
                        <a:pt x="458" y="83"/>
                        <a:pt x="467" y="78"/>
                      </a:cubicBezTo>
                      <a:cubicBezTo>
                        <a:pt x="469" y="86"/>
                        <a:pt x="473" y="91"/>
                        <a:pt x="462" y="93"/>
                      </a:cubicBezTo>
                      <a:cubicBezTo>
                        <a:pt x="450" y="99"/>
                        <a:pt x="437" y="98"/>
                        <a:pt x="423" y="99"/>
                      </a:cubicBezTo>
                      <a:cubicBezTo>
                        <a:pt x="416" y="102"/>
                        <a:pt x="409" y="104"/>
                        <a:pt x="402" y="105"/>
                      </a:cubicBezTo>
                      <a:cubicBezTo>
                        <a:pt x="395" y="107"/>
                        <a:pt x="369" y="136"/>
                        <a:pt x="362" y="137"/>
                      </a:cubicBezTo>
                      <a:cubicBezTo>
                        <a:pt x="355" y="138"/>
                        <a:pt x="369" y="114"/>
                        <a:pt x="357" y="111"/>
                      </a:cubicBezTo>
                      <a:cubicBezTo>
                        <a:pt x="335" y="115"/>
                        <a:pt x="313" y="116"/>
                        <a:pt x="291" y="119"/>
                      </a:cubicBezTo>
                      <a:cubicBezTo>
                        <a:pt x="269" y="123"/>
                        <a:pt x="234" y="118"/>
                        <a:pt x="219" y="120"/>
                      </a:cubicBezTo>
                      <a:cubicBezTo>
                        <a:pt x="204" y="123"/>
                        <a:pt x="210" y="138"/>
                        <a:pt x="200" y="140"/>
                      </a:cubicBezTo>
                      <a:cubicBezTo>
                        <a:pt x="190" y="142"/>
                        <a:pt x="163" y="140"/>
                        <a:pt x="156" y="135"/>
                      </a:cubicBezTo>
                      <a:cubicBezTo>
                        <a:pt x="149" y="130"/>
                        <a:pt x="166" y="118"/>
                        <a:pt x="161" y="113"/>
                      </a:cubicBezTo>
                      <a:cubicBezTo>
                        <a:pt x="147" y="108"/>
                        <a:pt x="142" y="105"/>
                        <a:pt x="128" y="104"/>
                      </a:cubicBezTo>
                      <a:cubicBezTo>
                        <a:pt x="121" y="102"/>
                        <a:pt x="113" y="99"/>
                        <a:pt x="105" y="98"/>
                      </a:cubicBezTo>
                      <a:cubicBezTo>
                        <a:pt x="96" y="93"/>
                        <a:pt x="85" y="93"/>
                        <a:pt x="75" y="92"/>
                      </a:cubicBezTo>
                      <a:cubicBezTo>
                        <a:pt x="61" y="87"/>
                        <a:pt x="59" y="86"/>
                        <a:pt x="44" y="87"/>
                      </a:cubicBezTo>
                      <a:cubicBezTo>
                        <a:pt x="39" y="91"/>
                        <a:pt x="28" y="98"/>
                        <a:pt x="21" y="99"/>
                      </a:cubicBezTo>
                      <a:cubicBezTo>
                        <a:pt x="14" y="102"/>
                        <a:pt x="11" y="102"/>
                        <a:pt x="3" y="101"/>
                      </a:cubicBezTo>
                      <a:cubicBezTo>
                        <a:pt x="0" y="87"/>
                        <a:pt x="2" y="82"/>
                        <a:pt x="12" y="74"/>
                      </a:cubicBezTo>
                      <a:cubicBezTo>
                        <a:pt x="15" y="67"/>
                        <a:pt x="12" y="62"/>
                        <a:pt x="8" y="57"/>
                      </a:cubicBezTo>
                      <a:close/>
                    </a:path>
                  </a:pathLst>
                </a:custGeom>
                <a:gradFill rotWithShape="0">
                  <a:gsLst>
                    <a:gs pos="0">
                      <a:srgbClr val="003300"/>
                    </a:gs>
                    <a:gs pos="100000">
                      <a:srgbClr val="003300">
                        <a:gamma/>
                        <a:tint val="60784"/>
                        <a:invGamma/>
                      </a:srgb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878" name="Freeform 318"/>
                <p:cNvSpPr>
                  <a:spLocks/>
                </p:cNvSpPr>
                <p:nvPr/>
              </p:nvSpPr>
              <p:spPr bwMode="auto">
                <a:xfrm>
                  <a:off x="2858" y="3567"/>
                  <a:ext cx="22" cy="15"/>
                </a:xfrm>
                <a:custGeom>
                  <a:avLst/>
                  <a:gdLst/>
                  <a:ahLst/>
                  <a:cxnLst>
                    <a:cxn ang="0">
                      <a:pos x="20" y="0"/>
                    </a:cxn>
                    <a:cxn ang="0">
                      <a:pos x="4" y="6"/>
                    </a:cxn>
                    <a:cxn ang="0">
                      <a:pos x="9" y="11"/>
                    </a:cxn>
                    <a:cxn ang="0">
                      <a:pos x="18" y="15"/>
                    </a:cxn>
                    <a:cxn ang="0">
                      <a:pos x="20" y="0"/>
                    </a:cxn>
                  </a:cxnLst>
                  <a:rect l="0" t="0" r="r" b="b"/>
                  <a:pathLst>
                    <a:path w="22" h="15">
                      <a:moveTo>
                        <a:pt x="20" y="0"/>
                      </a:moveTo>
                      <a:cubicBezTo>
                        <a:pt x="13" y="2"/>
                        <a:pt x="9" y="4"/>
                        <a:pt x="4" y="6"/>
                      </a:cubicBezTo>
                      <a:cubicBezTo>
                        <a:pt x="0" y="11"/>
                        <a:pt x="5" y="11"/>
                        <a:pt x="9" y="11"/>
                      </a:cubicBezTo>
                      <a:cubicBezTo>
                        <a:pt x="12" y="13"/>
                        <a:pt x="15" y="14"/>
                        <a:pt x="18" y="15"/>
                      </a:cubicBezTo>
                      <a:cubicBezTo>
                        <a:pt x="20" y="13"/>
                        <a:pt x="22" y="1"/>
                        <a:pt x="20" y="0"/>
                      </a:cubicBezTo>
                      <a:close/>
                    </a:path>
                  </a:pathLst>
                </a:custGeom>
                <a:solidFill>
                  <a:srgbClr val="FFFFFF"/>
                </a:solidFill>
                <a:ln w="9525">
                  <a:noFill/>
                  <a:round/>
                  <a:headEnd/>
                  <a:tailEnd/>
                </a:ln>
                <a:effectLst/>
              </p:spPr>
              <p:txBody>
                <a:bodyPr wrap="none" anchor="ctr"/>
                <a:lstStyle/>
                <a:p>
                  <a:pPr defTabSz="911089"/>
                  <a:endParaRPr lang="en-US">
                    <a:solidFill>
                      <a:prstClr val="black"/>
                    </a:solidFill>
                  </a:endParaRPr>
                </a:p>
              </p:txBody>
            </p:sp>
            <p:sp>
              <p:nvSpPr>
                <p:cNvPr id="66879" name="Freeform 319"/>
                <p:cNvSpPr>
                  <a:spLocks/>
                </p:cNvSpPr>
                <p:nvPr/>
              </p:nvSpPr>
              <p:spPr bwMode="auto">
                <a:xfrm>
                  <a:off x="2571" y="3548"/>
                  <a:ext cx="18" cy="12"/>
                </a:xfrm>
                <a:custGeom>
                  <a:avLst/>
                  <a:gdLst/>
                  <a:ahLst/>
                  <a:cxnLst>
                    <a:cxn ang="0">
                      <a:pos x="12" y="0"/>
                    </a:cxn>
                    <a:cxn ang="0">
                      <a:pos x="12" y="0"/>
                    </a:cxn>
                  </a:cxnLst>
                  <a:rect l="0" t="0" r="r" b="b"/>
                  <a:pathLst>
                    <a:path w="18" h="12">
                      <a:moveTo>
                        <a:pt x="12" y="0"/>
                      </a:moveTo>
                      <a:cubicBezTo>
                        <a:pt x="18" y="12"/>
                        <a:pt x="0" y="3"/>
                        <a:pt x="12" y="0"/>
                      </a:cubicBezTo>
                      <a:close/>
                    </a:path>
                  </a:pathLst>
                </a:custGeom>
                <a:solidFill>
                  <a:srgbClr val="FFFFFF"/>
                </a:solidFill>
                <a:ln w="3175" cmpd="sng">
                  <a:solidFill>
                    <a:schemeClr val="tx1"/>
                  </a:solidFill>
                  <a:round/>
                  <a:headEnd/>
                  <a:tailEnd/>
                </a:ln>
                <a:effectLst/>
              </p:spPr>
              <p:txBody>
                <a:bodyPr wrap="none" anchor="ctr"/>
                <a:lstStyle/>
                <a:p>
                  <a:pPr defTabSz="911089"/>
                  <a:endParaRPr lang="en-US">
                    <a:solidFill>
                      <a:prstClr val="black"/>
                    </a:solidFill>
                  </a:endParaRPr>
                </a:p>
              </p:txBody>
            </p:sp>
          </p:grpSp>
          <p:grpSp>
            <p:nvGrpSpPr>
              <p:cNvPr id="21" name="Group 320"/>
              <p:cNvGrpSpPr>
                <a:grpSpLocks/>
              </p:cNvGrpSpPr>
              <p:nvPr/>
            </p:nvGrpSpPr>
            <p:grpSpPr bwMode="auto">
              <a:xfrm>
                <a:off x="1242" y="819"/>
                <a:ext cx="71" cy="95"/>
                <a:chOff x="445" y="1374"/>
                <a:chExt cx="840" cy="1340"/>
              </a:xfrm>
            </p:grpSpPr>
            <p:sp>
              <p:nvSpPr>
                <p:cNvPr id="66881" name="Freeform 321"/>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882" name="Freeform 322"/>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sp>
            <p:nvSpPr>
              <p:cNvPr id="66883" name="Freeform 323"/>
              <p:cNvSpPr>
                <a:spLocks/>
              </p:cNvSpPr>
              <p:nvPr/>
            </p:nvSpPr>
            <p:spPr bwMode="auto">
              <a:xfrm>
                <a:off x="966" y="1220"/>
                <a:ext cx="26" cy="15"/>
              </a:xfrm>
              <a:custGeom>
                <a:avLst/>
                <a:gdLst/>
                <a:ahLst/>
                <a:cxnLst>
                  <a:cxn ang="0">
                    <a:pos x="70" y="57"/>
                  </a:cxn>
                  <a:cxn ang="0">
                    <a:pos x="0" y="15"/>
                  </a:cxn>
                  <a:cxn ang="0">
                    <a:pos x="9" y="0"/>
                  </a:cxn>
                  <a:cxn ang="0">
                    <a:pos x="70" y="57"/>
                  </a:cxn>
                </a:cxnLst>
                <a:rect l="0" t="0" r="r" b="b"/>
                <a:pathLst>
                  <a:path w="70" h="57">
                    <a:moveTo>
                      <a:pt x="70" y="57"/>
                    </a:moveTo>
                    <a:lnTo>
                      <a:pt x="0" y="15"/>
                    </a:lnTo>
                    <a:lnTo>
                      <a:pt x="9" y="0"/>
                    </a:lnTo>
                    <a:lnTo>
                      <a:pt x="70" y="57"/>
                    </a:lnTo>
                    <a:close/>
                  </a:path>
                </a:pathLst>
              </a:custGeom>
              <a:gradFill rotWithShape="0">
                <a:gsLst>
                  <a:gs pos="0">
                    <a:srgbClr val="996633"/>
                  </a:gs>
                  <a:gs pos="100000">
                    <a:srgbClr val="000000"/>
                  </a:gs>
                </a:gsLst>
                <a:lin ang="18900000" scaled="1"/>
              </a:gradFill>
              <a:ln w="9525">
                <a:noFill/>
                <a:round/>
                <a:headEnd/>
                <a:tailEnd/>
              </a:ln>
              <a:effectLst/>
            </p:spPr>
            <p:txBody>
              <a:bodyPr wrap="none" anchor="ctr"/>
              <a:lstStyle/>
              <a:p>
                <a:pPr defTabSz="911089"/>
                <a:endParaRPr lang="en-US">
                  <a:solidFill>
                    <a:prstClr val="black"/>
                  </a:solidFill>
                </a:endParaRPr>
              </a:p>
            </p:txBody>
          </p:sp>
          <p:sp>
            <p:nvSpPr>
              <p:cNvPr id="66884" name="Freeform 324"/>
              <p:cNvSpPr>
                <a:spLocks/>
              </p:cNvSpPr>
              <p:nvPr/>
            </p:nvSpPr>
            <p:spPr bwMode="auto">
              <a:xfrm>
                <a:off x="890" y="1280"/>
                <a:ext cx="43" cy="23"/>
              </a:xfrm>
              <a:custGeom>
                <a:avLst/>
                <a:gdLst/>
                <a:ahLst/>
                <a:cxnLst>
                  <a:cxn ang="0">
                    <a:pos x="55" y="55"/>
                  </a:cxn>
                  <a:cxn ang="0">
                    <a:pos x="0" y="22"/>
                  </a:cxn>
                  <a:cxn ang="0">
                    <a:pos x="12" y="0"/>
                  </a:cxn>
                  <a:cxn ang="0">
                    <a:pos x="115" y="88"/>
                  </a:cxn>
                  <a:cxn ang="0">
                    <a:pos x="55" y="55"/>
                  </a:cxn>
                </a:cxnLst>
                <a:rect l="0" t="0" r="r" b="b"/>
                <a:pathLst>
                  <a:path w="115" h="88">
                    <a:moveTo>
                      <a:pt x="55" y="55"/>
                    </a:moveTo>
                    <a:lnTo>
                      <a:pt x="0" y="22"/>
                    </a:lnTo>
                    <a:lnTo>
                      <a:pt x="12" y="0"/>
                    </a:lnTo>
                    <a:lnTo>
                      <a:pt x="115" y="88"/>
                    </a:lnTo>
                    <a:lnTo>
                      <a:pt x="55" y="55"/>
                    </a:lnTo>
                    <a:close/>
                  </a:path>
                </a:pathLst>
              </a:custGeom>
              <a:solidFill>
                <a:schemeClr val="tx2"/>
              </a:solidFill>
              <a:ln w="9525">
                <a:noFill/>
                <a:round/>
                <a:headEnd/>
                <a:tailEnd/>
              </a:ln>
              <a:effectLst/>
            </p:spPr>
            <p:txBody>
              <a:bodyPr wrap="none" anchor="ctr"/>
              <a:lstStyle/>
              <a:p>
                <a:pPr defTabSz="911089"/>
                <a:endParaRPr lang="en-US">
                  <a:solidFill>
                    <a:prstClr val="black"/>
                  </a:solidFill>
                </a:endParaRPr>
              </a:p>
            </p:txBody>
          </p:sp>
          <p:sp>
            <p:nvSpPr>
              <p:cNvPr id="66885" name="Freeform 325"/>
              <p:cNvSpPr>
                <a:spLocks/>
              </p:cNvSpPr>
              <p:nvPr/>
            </p:nvSpPr>
            <p:spPr bwMode="auto">
              <a:xfrm>
                <a:off x="944" y="1242"/>
                <a:ext cx="21" cy="20"/>
              </a:xfrm>
              <a:custGeom>
                <a:avLst/>
                <a:gdLst/>
                <a:ahLst/>
                <a:cxnLst>
                  <a:cxn ang="0">
                    <a:pos x="0" y="15"/>
                  </a:cxn>
                  <a:cxn ang="0">
                    <a:pos x="14" y="0"/>
                  </a:cxn>
                  <a:cxn ang="0">
                    <a:pos x="56" y="75"/>
                  </a:cxn>
                  <a:cxn ang="0">
                    <a:pos x="0" y="15"/>
                  </a:cxn>
                </a:cxnLst>
                <a:rect l="0" t="0" r="r" b="b"/>
                <a:pathLst>
                  <a:path w="56" h="75">
                    <a:moveTo>
                      <a:pt x="0" y="15"/>
                    </a:moveTo>
                    <a:lnTo>
                      <a:pt x="14" y="0"/>
                    </a:lnTo>
                    <a:lnTo>
                      <a:pt x="56" y="75"/>
                    </a:lnTo>
                    <a:lnTo>
                      <a:pt x="0" y="15"/>
                    </a:lnTo>
                    <a:close/>
                  </a:path>
                </a:pathLst>
              </a:custGeom>
              <a:solidFill>
                <a:schemeClr val="tx2"/>
              </a:solidFill>
              <a:ln w="9525">
                <a:noFill/>
                <a:round/>
                <a:headEnd/>
                <a:tailEnd/>
              </a:ln>
              <a:effectLst/>
            </p:spPr>
            <p:txBody>
              <a:bodyPr wrap="none" anchor="ctr"/>
              <a:lstStyle/>
              <a:p>
                <a:pPr defTabSz="911089"/>
                <a:endParaRPr lang="en-US">
                  <a:solidFill>
                    <a:prstClr val="black"/>
                  </a:solidFill>
                </a:endParaRPr>
              </a:p>
            </p:txBody>
          </p:sp>
          <p:sp>
            <p:nvSpPr>
              <p:cNvPr id="66886" name="Freeform 326"/>
              <p:cNvSpPr>
                <a:spLocks/>
              </p:cNvSpPr>
              <p:nvPr/>
            </p:nvSpPr>
            <p:spPr bwMode="auto">
              <a:xfrm>
                <a:off x="990" y="976"/>
                <a:ext cx="3"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887" name="Freeform 327"/>
              <p:cNvSpPr>
                <a:spLocks/>
              </p:cNvSpPr>
              <p:nvPr/>
            </p:nvSpPr>
            <p:spPr bwMode="auto">
              <a:xfrm>
                <a:off x="993" y="981"/>
                <a:ext cx="5"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888" name="Freeform 328"/>
              <p:cNvSpPr>
                <a:spLocks/>
              </p:cNvSpPr>
              <p:nvPr/>
            </p:nvSpPr>
            <p:spPr bwMode="auto">
              <a:xfrm>
                <a:off x="993" y="963"/>
                <a:ext cx="5"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889" name="Freeform 329"/>
              <p:cNvSpPr>
                <a:spLocks/>
              </p:cNvSpPr>
              <p:nvPr/>
            </p:nvSpPr>
            <p:spPr bwMode="auto">
              <a:xfrm>
                <a:off x="976" y="994"/>
                <a:ext cx="5"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890" name="Freeform 330"/>
              <p:cNvSpPr>
                <a:spLocks/>
              </p:cNvSpPr>
              <p:nvPr/>
            </p:nvSpPr>
            <p:spPr bwMode="auto">
              <a:xfrm>
                <a:off x="1012" y="969"/>
                <a:ext cx="5"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891" name="Freeform 331"/>
              <p:cNvSpPr>
                <a:spLocks/>
              </p:cNvSpPr>
              <p:nvPr/>
            </p:nvSpPr>
            <p:spPr bwMode="auto">
              <a:xfrm>
                <a:off x="1065" y="957"/>
                <a:ext cx="5"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892" name="Freeform 332"/>
              <p:cNvSpPr>
                <a:spLocks/>
              </p:cNvSpPr>
              <p:nvPr/>
            </p:nvSpPr>
            <p:spPr bwMode="auto">
              <a:xfrm>
                <a:off x="993" y="976"/>
                <a:ext cx="5"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893" name="Freeform 333"/>
              <p:cNvSpPr>
                <a:spLocks/>
              </p:cNvSpPr>
              <p:nvPr/>
            </p:nvSpPr>
            <p:spPr bwMode="auto">
              <a:xfrm>
                <a:off x="284" y="919"/>
                <a:ext cx="4"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894" name="Freeform 334"/>
              <p:cNvSpPr>
                <a:spLocks/>
              </p:cNvSpPr>
              <p:nvPr/>
            </p:nvSpPr>
            <p:spPr bwMode="auto">
              <a:xfrm>
                <a:off x="1029" y="957"/>
                <a:ext cx="5"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895" name="Freeform 335"/>
              <p:cNvSpPr>
                <a:spLocks/>
              </p:cNvSpPr>
              <p:nvPr/>
            </p:nvSpPr>
            <p:spPr bwMode="auto">
              <a:xfrm>
                <a:off x="1012" y="957"/>
                <a:ext cx="5"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896" name="Freeform 336"/>
              <p:cNvSpPr>
                <a:spLocks/>
              </p:cNvSpPr>
              <p:nvPr/>
            </p:nvSpPr>
            <p:spPr bwMode="auto">
              <a:xfrm>
                <a:off x="990" y="994"/>
                <a:ext cx="3"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rgbClr val="009999"/>
                  </a:gs>
                  <a:gs pos="100000">
                    <a:schemeClr val="bg2"/>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897" name="Freeform 337"/>
              <p:cNvSpPr>
                <a:spLocks/>
              </p:cNvSpPr>
              <p:nvPr/>
            </p:nvSpPr>
            <p:spPr bwMode="auto">
              <a:xfrm>
                <a:off x="1083" y="944"/>
                <a:ext cx="4"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rgbClr val="009999"/>
                  </a:gs>
                  <a:gs pos="100000">
                    <a:schemeClr val="bg2"/>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898" name="Freeform 338"/>
              <p:cNvSpPr>
                <a:spLocks/>
              </p:cNvSpPr>
              <p:nvPr/>
            </p:nvSpPr>
            <p:spPr bwMode="auto">
              <a:xfrm>
                <a:off x="990" y="994"/>
                <a:ext cx="3"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899" name="Freeform 339"/>
              <p:cNvSpPr>
                <a:spLocks/>
              </p:cNvSpPr>
              <p:nvPr/>
            </p:nvSpPr>
            <p:spPr bwMode="auto">
              <a:xfrm rot="1346304" flipH="1">
                <a:off x="1082" y="919"/>
                <a:ext cx="18" cy="32"/>
              </a:xfrm>
              <a:custGeom>
                <a:avLst/>
                <a:gdLst/>
                <a:ahLst/>
                <a:cxnLst>
                  <a:cxn ang="0">
                    <a:pos x="263" y="1216"/>
                  </a:cxn>
                  <a:cxn ang="0">
                    <a:pos x="177" y="1104"/>
                  </a:cxn>
                  <a:cxn ang="0">
                    <a:pos x="138" y="1026"/>
                  </a:cxn>
                  <a:cxn ang="0">
                    <a:pos x="178" y="764"/>
                  </a:cxn>
                  <a:cxn ang="0">
                    <a:pos x="263" y="608"/>
                  </a:cxn>
                  <a:cxn ang="0">
                    <a:pos x="295" y="359"/>
                  </a:cxn>
                  <a:cxn ang="0">
                    <a:pos x="357" y="390"/>
                  </a:cxn>
                  <a:cxn ang="0">
                    <a:pos x="302" y="297"/>
                  </a:cxn>
                  <a:cxn ang="0">
                    <a:pos x="271" y="172"/>
                  </a:cxn>
                  <a:cxn ang="0">
                    <a:pos x="177" y="5"/>
                  </a:cxn>
                  <a:cxn ang="0">
                    <a:pos x="123" y="125"/>
                  </a:cxn>
                  <a:cxn ang="0">
                    <a:pos x="84" y="273"/>
                  </a:cxn>
                  <a:cxn ang="0">
                    <a:pos x="14" y="398"/>
                  </a:cxn>
                  <a:cxn ang="0">
                    <a:pos x="92" y="359"/>
                  </a:cxn>
                  <a:cxn ang="0">
                    <a:pos x="52" y="660"/>
                  </a:cxn>
                  <a:cxn ang="0">
                    <a:pos x="52" y="995"/>
                  </a:cxn>
                  <a:cxn ang="0">
                    <a:pos x="99" y="1065"/>
                  </a:cxn>
                  <a:cxn ang="0">
                    <a:pos x="154" y="1135"/>
                  </a:cxn>
                  <a:cxn ang="0">
                    <a:pos x="263" y="1216"/>
                  </a:cxn>
                </a:cxnLst>
                <a:rect l="0" t="0" r="r" b="b"/>
                <a:pathLst>
                  <a:path w="362" h="1216">
                    <a:moveTo>
                      <a:pt x="263" y="1216"/>
                    </a:moveTo>
                    <a:cubicBezTo>
                      <a:pt x="254" y="1179"/>
                      <a:pt x="208" y="1125"/>
                      <a:pt x="177" y="1104"/>
                    </a:cubicBezTo>
                    <a:cubicBezTo>
                      <a:pt x="140" y="1048"/>
                      <a:pt x="151" y="1075"/>
                      <a:pt x="138" y="1026"/>
                    </a:cubicBezTo>
                    <a:cubicBezTo>
                      <a:pt x="145" y="959"/>
                      <a:pt x="155" y="837"/>
                      <a:pt x="178" y="764"/>
                    </a:cubicBezTo>
                    <a:cubicBezTo>
                      <a:pt x="215" y="708"/>
                      <a:pt x="225" y="644"/>
                      <a:pt x="263" y="608"/>
                    </a:cubicBezTo>
                    <a:cubicBezTo>
                      <a:pt x="280" y="558"/>
                      <a:pt x="283" y="412"/>
                      <a:pt x="295" y="359"/>
                    </a:cubicBezTo>
                    <a:cubicBezTo>
                      <a:pt x="293" y="291"/>
                      <a:pt x="361" y="458"/>
                      <a:pt x="357" y="390"/>
                    </a:cubicBezTo>
                    <a:cubicBezTo>
                      <a:pt x="362" y="373"/>
                      <a:pt x="311" y="332"/>
                      <a:pt x="302" y="297"/>
                    </a:cubicBezTo>
                    <a:cubicBezTo>
                      <a:pt x="288" y="261"/>
                      <a:pt x="292" y="221"/>
                      <a:pt x="271" y="172"/>
                    </a:cubicBezTo>
                    <a:cubicBezTo>
                      <a:pt x="242" y="106"/>
                      <a:pt x="252" y="31"/>
                      <a:pt x="177" y="5"/>
                    </a:cubicBezTo>
                    <a:cubicBezTo>
                      <a:pt x="146" y="0"/>
                      <a:pt x="138" y="80"/>
                      <a:pt x="123" y="125"/>
                    </a:cubicBezTo>
                    <a:cubicBezTo>
                      <a:pt x="108" y="170"/>
                      <a:pt x="102" y="227"/>
                      <a:pt x="84" y="273"/>
                    </a:cubicBezTo>
                    <a:cubicBezTo>
                      <a:pt x="65" y="328"/>
                      <a:pt x="13" y="384"/>
                      <a:pt x="14" y="398"/>
                    </a:cubicBezTo>
                    <a:cubicBezTo>
                      <a:pt x="15" y="412"/>
                      <a:pt x="86" y="315"/>
                      <a:pt x="92" y="359"/>
                    </a:cubicBezTo>
                    <a:cubicBezTo>
                      <a:pt x="86" y="440"/>
                      <a:pt x="78" y="582"/>
                      <a:pt x="52" y="660"/>
                    </a:cubicBezTo>
                    <a:cubicBezTo>
                      <a:pt x="38" y="765"/>
                      <a:pt x="0" y="900"/>
                      <a:pt x="52" y="995"/>
                    </a:cubicBezTo>
                    <a:cubicBezTo>
                      <a:pt x="66" y="1020"/>
                      <a:pt x="84" y="1041"/>
                      <a:pt x="99" y="1065"/>
                    </a:cubicBezTo>
                    <a:cubicBezTo>
                      <a:pt x="120" y="1097"/>
                      <a:pt x="119" y="1109"/>
                      <a:pt x="154" y="1135"/>
                    </a:cubicBezTo>
                    <a:cubicBezTo>
                      <a:pt x="174" y="1165"/>
                      <a:pt x="231" y="1202"/>
                      <a:pt x="263" y="1216"/>
                    </a:cubicBezTo>
                    <a:close/>
                  </a:path>
                </a:pathLst>
              </a:custGeom>
              <a:gradFill rotWithShape="0">
                <a:gsLst>
                  <a:gs pos="0">
                    <a:schemeClr val="bg2"/>
                  </a:gs>
                  <a:gs pos="50000">
                    <a:srgbClr val="006600"/>
                  </a:gs>
                  <a:gs pos="100000">
                    <a:schemeClr val="bg2"/>
                  </a:gs>
                </a:gsLst>
                <a:lin ang="0" scaled="1"/>
              </a:gradFill>
              <a:ln w="6350" cmpd="sng">
                <a:solidFill>
                  <a:schemeClr val="tx1"/>
                </a:solidFill>
                <a:round/>
                <a:headEnd/>
                <a:tailEnd/>
              </a:ln>
              <a:effectLst/>
            </p:spPr>
            <p:txBody>
              <a:bodyPr wrap="none" anchor="ctr"/>
              <a:lstStyle/>
              <a:p>
                <a:pPr defTabSz="911089"/>
                <a:endParaRPr lang="en-US">
                  <a:solidFill>
                    <a:prstClr val="black"/>
                  </a:solidFill>
                </a:endParaRPr>
              </a:p>
            </p:txBody>
          </p:sp>
          <p:sp>
            <p:nvSpPr>
              <p:cNvPr id="66900" name="Freeform 340"/>
              <p:cNvSpPr>
                <a:spLocks/>
              </p:cNvSpPr>
              <p:nvPr/>
            </p:nvSpPr>
            <p:spPr bwMode="auto">
              <a:xfrm>
                <a:off x="1020" y="951"/>
                <a:ext cx="5"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901" name="Freeform 341"/>
              <p:cNvSpPr>
                <a:spLocks/>
              </p:cNvSpPr>
              <p:nvPr/>
            </p:nvSpPr>
            <p:spPr bwMode="auto">
              <a:xfrm>
                <a:off x="1025" y="957"/>
                <a:ext cx="4"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902" name="Freeform 342"/>
              <p:cNvSpPr>
                <a:spLocks/>
              </p:cNvSpPr>
              <p:nvPr/>
            </p:nvSpPr>
            <p:spPr bwMode="auto">
              <a:xfrm>
                <a:off x="1385" y="907"/>
                <a:ext cx="3"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903" name="Freeform 343"/>
              <p:cNvSpPr>
                <a:spLocks/>
              </p:cNvSpPr>
              <p:nvPr/>
            </p:nvSpPr>
            <p:spPr bwMode="auto">
              <a:xfrm>
                <a:off x="1007" y="969"/>
                <a:ext cx="5"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904" name="Freeform 344"/>
              <p:cNvSpPr>
                <a:spLocks/>
              </p:cNvSpPr>
              <p:nvPr/>
            </p:nvSpPr>
            <p:spPr bwMode="auto">
              <a:xfrm>
                <a:off x="1172" y="957"/>
                <a:ext cx="3"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905" name="Freeform 345"/>
              <p:cNvSpPr>
                <a:spLocks/>
              </p:cNvSpPr>
              <p:nvPr/>
            </p:nvSpPr>
            <p:spPr bwMode="auto">
              <a:xfrm>
                <a:off x="1025" y="951"/>
                <a:ext cx="4"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906" name="Freeform 346"/>
              <p:cNvSpPr>
                <a:spLocks/>
              </p:cNvSpPr>
              <p:nvPr/>
            </p:nvSpPr>
            <p:spPr bwMode="auto">
              <a:xfrm>
                <a:off x="1061" y="932"/>
                <a:ext cx="4"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907" name="Freeform 347"/>
              <p:cNvSpPr>
                <a:spLocks/>
              </p:cNvSpPr>
              <p:nvPr/>
            </p:nvSpPr>
            <p:spPr bwMode="auto">
              <a:xfrm>
                <a:off x="1043" y="932"/>
                <a:ext cx="4"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908" name="Freeform 348"/>
              <p:cNvSpPr>
                <a:spLocks/>
              </p:cNvSpPr>
              <p:nvPr/>
            </p:nvSpPr>
            <p:spPr bwMode="auto">
              <a:xfrm>
                <a:off x="1029" y="957"/>
                <a:ext cx="5"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909" name="Freeform 349"/>
              <p:cNvSpPr>
                <a:spLocks/>
              </p:cNvSpPr>
              <p:nvPr/>
            </p:nvSpPr>
            <p:spPr bwMode="auto">
              <a:xfrm>
                <a:off x="1172" y="1131"/>
                <a:ext cx="3"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910" name="Freeform 350"/>
              <p:cNvSpPr>
                <a:spLocks/>
              </p:cNvSpPr>
              <p:nvPr/>
            </p:nvSpPr>
            <p:spPr bwMode="auto">
              <a:xfrm>
                <a:off x="1118" y="1107"/>
                <a:ext cx="5"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911" name="Freeform 351"/>
              <p:cNvSpPr>
                <a:spLocks/>
              </p:cNvSpPr>
              <p:nvPr/>
            </p:nvSpPr>
            <p:spPr bwMode="auto">
              <a:xfrm>
                <a:off x="1167" y="1133"/>
                <a:ext cx="5"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912" name="Freeform 352"/>
              <p:cNvSpPr>
                <a:spLocks/>
              </p:cNvSpPr>
              <p:nvPr/>
            </p:nvSpPr>
            <p:spPr bwMode="auto">
              <a:xfrm>
                <a:off x="1207" y="1131"/>
                <a:ext cx="4"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913" name="Freeform 353"/>
              <p:cNvSpPr>
                <a:spLocks/>
              </p:cNvSpPr>
              <p:nvPr/>
            </p:nvSpPr>
            <p:spPr bwMode="auto">
              <a:xfrm>
                <a:off x="1278" y="1181"/>
                <a:ext cx="5"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914" name="Freeform 354"/>
              <p:cNvSpPr>
                <a:spLocks/>
              </p:cNvSpPr>
              <p:nvPr/>
            </p:nvSpPr>
            <p:spPr bwMode="auto">
              <a:xfrm>
                <a:off x="1225" y="1144"/>
                <a:ext cx="5"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915" name="Freeform 355"/>
              <p:cNvSpPr>
                <a:spLocks/>
              </p:cNvSpPr>
              <p:nvPr/>
            </p:nvSpPr>
            <p:spPr bwMode="auto">
              <a:xfrm>
                <a:off x="1203" y="1126"/>
                <a:ext cx="4"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916" name="Freeform 356"/>
              <p:cNvSpPr>
                <a:spLocks/>
              </p:cNvSpPr>
              <p:nvPr/>
            </p:nvSpPr>
            <p:spPr bwMode="auto">
              <a:xfrm>
                <a:off x="1185" y="1126"/>
                <a:ext cx="4"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917" name="Freeform 357"/>
              <p:cNvSpPr>
                <a:spLocks/>
              </p:cNvSpPr>
              <p:nvPr/>
            </p:nvSpPr>
            <p:spPr bwMode="auto">
              <a:xfrm>
                <a:off x="1100" y="1107"/>
                <a:ext cx="5"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918" name="Freeform 358"/>
              <p:cNvSpPr>
                <a:spLocks/>
              </p:cNvSpPr>
              <p:nvPr/>
            </p:nvSpPr>
            <p:spPr bwMode="auto">
              <a:xfrm rot="8515633">
                <a:off x="1065" y="1107"/>
                <a:ext cx="5"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919" name="Freeform 359"/>
              <p:cNvSpPr>
                <a:spLocks/>
              </p:cNvSpPr>
              <p:nvPr/>
            </p:nvSpPr>
            <p:spPr bwMode="auto">
              <a:xfrm rot="8515633">
                <a:off x="1153" y="1131"/>
                <a:ext cx="5"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920" name="Freeform 360"/>
              <p:cNvSpPr>
                <a:spLocks/>
              </p:cNvSpPr>
              <p:nvPr/>
            </p:nvSpPr>
            <p:spPr bwMode="auto">
              <a:xfrm rot="8515633">
                <a:off x="1047" y="919"/>
                <a:ext cx="4"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921" name="Freeform 361"/>
              <p:cNvSpPr>
                <a:spLocks/>
              </p:cNvSpPr>
              <p:nvPr/>
            </p:nvSpPr>
            <p:spPr bwMode="auto">
              <a:xfrm rot="8515633">
                <a:off x="1065" y="1107"/>
                <a:ext cx="5"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922" name="Freeform 362"/>
              <p:cNvSpPr>
                <a:spLocks/>
              </p:cNvSpPr>
              <p:nvPr/>
            </p:nvSpPr>
            <p:spPr bwMode="auto">
              <a:xfrm rot="8515633">
                <a:off x="1153" y="1119"/>
                <a:ext cx="5"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923" name="Freeform 363"/>
              <p:cNvSpPr>
                <a:spLocks/>
              </p:cNvSpPr>
              <p:nvPr/>
            </p:nvSpPr>
            <p:spPr bwMode="auto">
              <a:xfrm rot="8515633">
                <a:off x="1047" y="919"/>
                <a:ext cx="4"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924" name="Freeform 364"/>
              <p:cNvSpPr>
                <a:spLocks/>
              </p:cNvSpPr>
              <p:nvPr/>
            </p:nvSpPr>
            <p:spPr bwMode="auto">
              <a:xfrm rot="8515633">
                <a:off x="1118" y="976"/>
                <a:ext cx="5"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925" name="Freeform 365"/>
              <p:cNvSpPr>
                <a:spLocks/>
              </p:cNvSpPr>
              <p:nvPr/>
            </p:nvSpPr>
            <p:spPr bwMode="auto">
              <a:xfrm rot="8515633">
                <a:off x="266" y="944"/>
                <a:ext cx="5"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926" name="Freeform 366"/>
              <p:cNvSpPr>
                <a:spLocks/>
              </p:cNvSpPr>
              <p:nvPr/>
            </p:nvSpPr>
            <p:spPr bwMode="auto">
              <a:xfrm rot="8515633">
                <a:off x="1065" y="1107"/>
                <a:ext cx="5"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927" name="Freeform 367"/>
              <p:cNvSpPr>
                <a:spLocks/>
              </p:cNvSpPr>
              <p:nvPr/>
            </p:nvSpPr>
            <p:spPr bwMode="auto">
              <a:xfrm>
                <a:off x="937" y="1258"/>
                <a:ext cx="3"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928" name="Freeform 368"/>
              <p:cNvSpPr>
                <a:spLocks/>
              </p:cNvSpPr>
              <p:nvPr/>
            </p:nvSpPr>
            <p:spPr bwMode="auto">
              <a:xfrm>
                <a:off x="940" y="1263"/>
                <a:ext cx="5"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929" name="Freeform 369"/>
              <p:cNvSpPr>
                <a:spLocks/>
              </p:cNvSpPr>
              <p:nvPr/>
            </p:nvSpPr>
            <p:spPr bwMode="auto">
              <a:xfrm>
                <a:off x="940" y="1245"/>
                <a:ext cx="5"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930" name="Freeform 370"/>
              <p:cNvSpPr>
                <a:spLocks/>
              </p:cNvSpPr>
              <p:nvPr/>
            </p:nvSpPr>
            <p:spPr bwMode="auto">
              <a:xfrm>
                <a:off x="923" y="1276"/>
                <a:ext cx="4"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931" name="Freeform 371"/>
              <p:cNvSpPr>
                <a:spLocks/>
              </p:cNvSpPr>
              <p:nvPr/>
            </p:nvSpPr>
            <p:spPr bwMode="auto">
              <a:xfrm>
                <a:off x="959" y="1251"/>
                <a:ext cx="4"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932" name="Freeform 372"/>
              <p:cNvSpPr>
                <a:spLocks/>
              </p:cNvSpPr>
              <p:nvPr/>
            </p:nvSpPr>
            <p:spPr bwMode="auto">
              <a:xfrm>
                <a:off x="940" y="1258"/>
                <a:ext cx="5"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933" name="Freeform 373"/>
              <p:cNvSpPr>
                <a:spLocks/>
              </p:cNvSpPr>
              <p:nvPr/>
            </p:nvSpPr>
            <p:spPr bwMode="auto">
              <a:xfrm>
                <a:off x="976" y="1238"/>
                <a:ext cx="5"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934" name="Freeform 374"/>
              <p:cNvSpPr>
                <a:spLocks/>
              </p:cNvSpPr>
              <p:nvPr/>
            </p:nvSpPr>
            <p:spPr bwMode="auto">
              <a:xfrm>
                <a:off x="959" y="1238"/>
                <a:ext cx="4"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935" name="Freeform 375"/>
              <p:cNvSpPr>
                <a:spLocks/>
              </p:cNvSpPr>
              <p:nvPr/>
            </p:nvSpPr>
            <p:spPr bwMode="auto">
              <a:xfrm>
                <a:off x="937" y="1276"/>
                <a:ext cx="3"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936" name="Freeform 376"/>
              <p:cNvSpPr>
                <a:spLocks/>
              </p:cNvSpPr>
              <p:nvPr/>
            </p:nvSpPr>
            <p:spPr bwMode="auto">
              <a:xfrm>
                <a:off x="1598" y="1293"/>
                <a:ext cx="34" cy="13"/>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6600"/>
              </a:solidFill>
              <a:ln w="9525">
                <a:solidFill>
                  <a:srgbClr val="006600"/>
                </a:solidFill>
                <a:round/>
                <a:headEnd/>
                <a:tailEnd/>
              </a:ln>
              <a:effectLst/>
            </p:spPr>
            <p:txBody>
              <a:bodyPr wrap="none" anchor="ctr"/>
              <a:lstStyle/>
              <a:p>
                <a:pPr defTabSz="911089"/>
                <a:endParaRPr lang="en-US">
                  <a:solidFill>
                    <a:prstClr val="black"/>
                  </a:solidFill>
                </a:endParaRPr>
              </a:p>
            </p:txBody>
          </p:sp>
          <p:sp>
            <p:nvSpPr>
              <p:cNvPr id="66937" name="Freeform 377"/>
              <p:cNvSpPr>
                <a:spLocks/>
              </p:cNvSpPr>
              <p:nvPr/>
            </p:nvSpPr>
            <p:spPr bwMode="auto">
              <a:xfrm>
                <a:off x="1633" y="1281"/>
                <a:ext cx="35" cy="14"/>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6938" name="Freeform 378"/>
              <p:cNvSpPr>
                <a:spLocks/>
              </p:cNvSpPr>
              <p:nvPr/>
            </p:nvSpPr>
            <p:spPr bwMode="auto">
              <a:xfrm>
                <a:off x="1562" y="1294"/>
                <a:ext cx="34" cy="13"/>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6600"/>
              </a:solidFill>
              <a:ln w="9525">
                <a:solidFill>
                  <a:srgbClr val="006600"/>
                </a:solidFill>
                <a:round/>
                <a:headEnd/>
                <a:tailEnd/>
              </a:ln>
              <a:effectLst/>
            </p:spPr>
            <p:txBody>
              <a:bodyPr wrap="none" anchor="ctr"/>
              <a:lstStyle/>
              <a:p>
                <a:pPr defTabSz="911089"/>
                <a:endParaRPr lang="en-US">
                  <a:solidFill>
                    <a:prstClr val="black"/>
                  </a:solidFill>
                </a:endParaRPr>
              </a:p>
            </p:txBody>
          </p:sp>
          <p:grpSp>
            <p:nvGrpSpPr>
              <p:cNvPr id="22" name="Group 379"/>
              <p:cNvGrpSpPr>
                <a:grpSpLocks/>
              </p:cNvGrpSpPr>
              <p:nvPr/>
            </p:nvGrpSpPr>
            <p:grpSpPr bwMode="auto">
              <a:xfrm>
                <a:off x="1047" y="719"/>
                <a:ext cx="18" cy="19"/>
                <a:chOff x="445" y="1374"/>
                <a:chExt cx="840" cy="1340"/>
              </a:xfrm>
            </p:grpSpPr>
            <p:sp>
              <p:nvSpPr>
                <p:cNvPr id="66940" name="Freeform 380"/>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941" name="Freeform 381"/>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23" name="Group 382"/>
              <p:cNvGrpSpPr>
                <a:grpSpLocks/>
              </p:cNvGrpSpPr>
              <p:nvPr/>
            </p:nvGrpSpPr>
            <p:grpSpPr bwMode="auto">
              <a:xfrm>
                <a:off x="1029" y="719"/>
                <a:ext cx="18" cy="19"/>
                <a:chOff x="445" y="1374"/>
                <a:chExt cx="840" cy="1340"/>
              </a:xfrm>
            </p:grpSpPr>
            <p:sp>
              <p:nvSpPr>
                <p:cNvPr id="66943" name="Freeform 383"/>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944" name="Freeform 384"/>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24" name="Group 385"/>
              <p:cNvGrpSpPr>
                <a:grpSpLocks/>
              </p:cNvGrpSpPr>
              <p:nvPr/>
            </p:nvGrpSpPr>
            <p:grpSpPr bwMode="auto">
              <a:xfrm>
                <a:off x="1047" y="731"/>
                <a:ext cx="18" cy="19"/>
                <a:chOff x="445" y="1374"/>
                <a:chExt cx="840" cy="1340"/>
              </a:xfrm>
            </p:grpSpPr>
            <p:sp>
              <p:nvSpPr>
                <p:cNvPr id="66946" name="Freeform 386"/>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947" name="Freeform 387"/>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25" name="Group 388"/>
              <p:cNvGrpSpPr>
                <a:grpSpLocks/>
              </p:cNvGrpSpPr>
              <p:nvPr/>
            </p:nvGrpSpPr>
            <p:grpSpPr bwMode="auto">
              <a:xfrm>
                <a:off x="1065" y="726"/>
                <a:ext cx="18" cy="19"/>
                <a:chOff x="445" y="1374"/>
                <a:chExt cx="840" cy="1340"/>
              </a:xfrm>
            </p:grpSpPr>
            <p:sp>
              <p:nvSpPr>
                <p:cNvPr id="66949" name="Freeform 389"/>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950" name="Freeform 390"/>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26" name="Group 391"/>
              <p:cNvGrpSpPr>
                <a:grpSpLocks/>
              </p:cNvGrpSpPr>
              <p:nvPr/>
            </p:nvGrpSpPr>
            <p:grpSpPr bwMode="auto">
              <a:xfrm>
                <a:off x="1012" y="726"/>
                <a:ext cx="17" cy="19"/>
                <a:chOff x="445" y="1374"/>
                <a:chExt cx="840" cy="1340"/>
              </a:xfrm>
            </p:grpSpPr>
            <p:sp>
              <p:nvSpPr>
                <p:cNvPr id="66952" name="Freeform 392"/>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953" name="Freeform 393"/>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27" name="Group 394"/>
              <p:cNvGrpSpPr>
                <a:grpSpLocks/>
              </p:cNvGrpSpPr>
              <p:nvPr/>
            </p:nvGrpSpPr>
            <p:grpSpPr bwMode="auto">
              <a:xfrm>
                <a:off x="1029" y="738"/>
                <a:ext cx="18" cy="19"/>
                <a:chOff x="445" y="1374"/>
                <a:chExt cx="840" cy="1340"/>
              </a:xfrm>
            </p:grpSpPr>
            <p:sp>
              <p:nvSpPr>
                <p:cNvPr id="66955" name="Freeform 395"/>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956" name="Freeform 396"/>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28" name="Group 397"/>
              <p:cNvGrpSpPr>
                <a:grpSpLocks/>
              </p:cNvGrpSpPr>
              <p:nvPr/>
            </p:nvGrpSpPr>
            <p:grpSpPr bwMode="auto">
              <a:xfrm>
                <a:off x="993" y="750"/>
                <a:ext cx="54" cy="38"/>
                <a:chOff x="445" y="1374"/>
                <a:chExt cx="840" cy="1340"/>
              </a:xfrm>
            </p:grpSpPr>
            <p:sp>
              <p:nvSpPr>
                <p:cNvPr id="66958" name="Freeform 398"/>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959" name="Freeform 399"/>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29" name="Group 400"/>
              <p:cNvGrpSpPr>
                <a:grpSpLocks/>
              </p:cNvGrpSpPr>
              <p:nvPr/>
            </p:nvGrpSpPr>
            <p:grpSpPr bwMode="auto">
              <a:xfrm>
                <a:off x="1065" y="745"/>
                <a:ext cx="53" cy="37"/>
                <a:chOff x="445" y="1374"/>
                <a:chExt cx="840" cy="1340"/>
              </a:xfrm>
            </p:grpSpPr>
            <p:sp>
              <p:nvSpPr>
                <p:cNvPr id="66961" name="Freeform 401"/>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962" name="Freeform 402"/>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30" name="Group 403"/>
              <p:cNvGrpSpPr>
                <a:grpSpLocks/>
              </p:cNvGrpSpPr>
              <p:nvPr/>
            </p:nvGrpSpPr>
            <p:grpSpPr bwMode="auto">
              <a:xfrm>
                <a:off x="1225" y="932"/>
                <a:ext cx="160" cy="212"/>
                <a:chOff x="445" y="1374"/>
                <a:chExt cx="840" cy="1340"/>
              </a:xfrm>
            </p:grpSpPr>
            <p:sp>
              <p:nvSpPr>
                <p:cNvPr id="66964" name="Freeform 404"/>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965" name="Freeform 405"/>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31" name="Group 406"/>
              <p:cNvGrpSpPr>
                <a:grpSpLocks/>
              </p:cNvGrpSpPr>
              <p:nvPr/>
            </p:nvGrpSpPr>
            <p:grpSpPr bwMode="auto">
              <a:xfrm>
                <a:off x="1065" y="782"/>
                <a:ext cx="53" cy="37"/>
                <a:chOff x="445" y="1374"/>
                <a:chExt cx="840" cy="1340"/>
              </a:xfrm>
            </p:grpSpPr>
            <p:sp>
              <p:nvSpPr>
                <p:cNvPr id="66967" name="Freeform 407"/>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968" name="Freeform 408"/>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66978" name="Group 409"/>
              <p:cNvGrpSpPr>
                <a:grpSpLocks/>
              </p:cNvGrpSpPr>
              <p:nvPr/>
            </p:nvGrpSpPr>
            <p:grpSpPr bwMode="auto">
              <a:xfrm>
                <a:off x="976" y="757"/>
                <a:ext cx="53" cy="37"/>
                <a:chOff x="445" y="1374"/>
                <a:chExt cx="840" cy="1340"/>
              </a:xfrm>
            </p:grpSpPr>
            <p:sp>
              <p:nvSpPr>
                <p:cNvPr id="66970" name="Freeform 410"/>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971" name="Freeform 411"/>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66981" name="Group 412"/>
              <p:cNvGrpSpPr>
                <a:grpSpLocks/>
              </p:cNvGrpSpPr>
              <p:nvPr/>
            </p:nvGrpSpPr>
            <p:grpSpPr bwMode="auto">
              <a:xfrm>
                <a:off x="940" y="770"/>
                <a:ext cx="53" cy="37"/>
                <a:chOff x="445" y="1374"/>
                <a:chExt cx="840" cy="1340"/>
              </a:xfrm>
            </p:grpSpPr>
            <p:sp>
              <p:nvSpPr>
                <p:cNvPr id="66973" name="Freeform 413"/>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974" name="Freeform 414"/>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66984" name="Group 415"/>
              <p:cNvGrpSpPr>
                <a:grpSpLocks/>
              </p:cNvGrpSpPr>
              <p:nvPr/>
            </p:nvGrpSpPr>
            <p:grpSpPr bwMode="auto">
              <a:xfrm>
                <a:off x="1083" y="807"/>
                <a:ext cx="70" cy="94"/>
                <a:chOff x="445" y="1374"/>
                <a:chExt cx="840" cy="1340"/>
              </a:xfrm>
            </p:grpSpPr>
            <p:sp>
              <p:nvSpPr>
                <p:cNvPr id="66976" name="Freeform 416"/>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977" name="Freeform 417"/>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66987" name="Group 418"/>
              <p:cNvGrpSpPr>
                <a:grpSpLocks/>
              </p:cNvGrpSpPr>
              <p:nvPr/>
            </p:nvGrpSpPr>
            <p:grpSpPr bwMode="auto">
              <a:xfrm>
                <a:off x="940" y="782"/>
                <a:ext cx="53" cy="63"/>
                <a:chOff x="445" y="1374"/>
                <a:chExt cx="840" cy="1340"/>
              </a:xfrm>
            </p:grpSpPr>
            <p:sp>
              <p:nvSpPr>
                <p:cNvPr id="66979" name="Freeform 419"/>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980" name="Freeform 420"/>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66990" name="Group 421"/>
              <p:cNvGrpSpPr>
                <a:grpSpLocks/>
              </p:cNvGrpSpPr>
              <p:nvPr/>
            </p:nvGrpSpPr>
            <p:grpSpPr bwMode="auto">
              <a:xfrm>
                <a:off x="1118" y="845"/>
                <a:ext cx="71" cy="94"/>
                <a:chOff x="445" y="1374"/>
                <a:chExt cx="840" cy="1340"/>
              </a:xfrm>
            </p:grpSpPr>
            <p:sp>
              <p:nvSpPr>
                <p:cNvPr id="66982" name="Freeform 422"/>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983" name="Freeform 423"/>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66993" name="Group 424"/>
              <p:cNvGrpSpPr>
                <a:grpSpLocks/>
              </p:cNvGrpSpPr>
              <p:nvPr/>
            </p:nvGrpSpPr>
            <p:grpSpPr bwMode="auto">
              <a:xfrm>
                <a:off x="905" y="832"/>
                <a:ext cx="88" cy="119"/>
                <a:chOff x="445" y="1374"/>
                <a:chExt cx="840" cy="1340"/>
              </a:xfrm>
            </p:grpSpPr>
            <p:sp>
              <p:nvSpPr>
                <p:cNvPr id="66985" name="Freeform 425"/>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986" name="Freeform 426"/>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66996" name="Group 427"/>
              <p:cNvGrpSpPr>
                <a:grpSpLocks/>
              </p:cNvGrpSpPr>
              <p:nvPr/>
            </p:nvGrpSpPr>
            <p:grpSpPr bwMode="auto">
              <a:xfrm>
                <a:off x="1278" y="832"/>
                <a:ext cx="71" cy="94"/>
                <a:chOff x="445" y="1374"/>
                <a:chExt cx="840" cy="1340"/>
              </a:xfrm>
            </p:grpSpPr>
            <p:sp>
              <p:nvSpPr>
                <p:cNvPr id="66988" name="Freeform 428"/>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989" name="Freeform 429"/>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66999" name="Group 430"/>
              <p:cNvGrpSpPr>
                <a:grpSpLocks/>
              </p:cNvGrpSpPr>
              <p:nvPr/>
            </p:nvGrpSpPr>
            <p:grpSpPr bwMode="auto">
              <a:xfrm>
                <a:off x="1172" y="819"/>
                <a:ext cx="70" cy="95"/>
                <a:chOff x="445" y="1374"/>
                <a:chExt cx="840" cy="1340"/>
              </a:xfrm>
            </p:grpSpPr>
            <p:sp>
              <p:nvSpPr>
                <p:cNvPr id="66991" name="Freeform 431"/>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992" name="Freeform 432"/>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67002" name="Group 433"/>
              <p:cNvGrpSpPr>
                <a:grpSpLocks/>
              </p:cNvGrpSpPr>
              <p:nvPr/>
            </p:nvGrpSpPr>
            <p:grpSpPr bwMode="auto">
              <a:xfrm>
                <a:off x="1366" y="782"/>
                <a:ext cx="54" cy="70"/>
                <a:chOff x="445" y="1374"/>
                <a:chExt cx="840" cy="1340"/>
              </a:xfrm>
            </p:grpSpPr>
            <p:sp>
              <p:nvSpPr>
                <p:cNvPr id="66994" name="Freeform 434"/>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995" name="Freeform 435"/>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67005" name="Group 436"/>
              <p:cNvGrpSpPr>
                <a:grpSpLocks/>
              </p:cNvGrpSpPr>
              <p:nvPr/>
            </p:nvGrpSpPr>
            <p:grpSpPr bwMode="auto">
              <a:xfrm>
                <a:off x="1438" y="757"/>
                <a:ext cx="35" cy="56"/>
                <a:chOff x="445" y="1374"/>
                <a:chExt cx="840" cy="1340"/>
              </a:xfrm>
            </p:grpSpPr>
            <p:sp>
              <p:nvSpPr>
                <p:cNvPr id="66997" name="Freeform 437"/>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6998" name="Freeform 438"/>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67008" name="Group 439"/>
              <p:cNvGrpSpPr>
                <a:grpSpLocks/>
              </p:cNvGrpSpPr>
              <p:nvPr/>
            </p:nvGrpSpPr>
            <p:grpSpPr bwMode="auto">
              <a:xfrm>
                <a:off x="1402" y="819"/>
                <a:ext cx="71" cy="113"/>
                <a:chOff x="445" y="1374"/>
                <a:chExt cx="840" cy="1340"/>
              </a:xfrm>
            </p:grpSpPr>
            <p:sp>
              <p:nvSpPr>
                <p:cNvPr id="67000" name="Freeform 440"/>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001" name="Freeform 441"/>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67038" name="Group 442"/>
              <p:cNvGrpSpPr>
                <a:grpSpLocks/>
              </p:cNvGrpSpPr>
              <p:nvPr/>
            </p:nvGrpSpPr>
            <p:grpSpPr bwMode="auto">
              <a:xfrm>
                <a:off x="1473" y="782"/>
                <a:ext cx="36" cy="70"/>
                <a:chOff x="445" y="1374"/>
                <a:chExt cx="840" cy="1340"/>
              </a:xfrm>
            </p:grpSpPr>
            <p:sp>
              <p:nvSpPr>
                <p:cNvPr id="67003" name="Freeform 443"/>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004" name="Freeform 444"/>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67071" name="Group 445"/>
              <p:cNvGrpSpPr>
                <a:grpSpLocks/>
              </p:cNvGrpSpPr>
              <p:nvPr/>
            </p:nvGrpSpPr>
            <p:grpSpPr bwMode="auto">
              <a:xfrm>
                <a:off x="1598" y="919"/>
                <a:ext cx="160" cy="212"/>
                <a:chOff x="445" y="1374"/>
                <a:chExt cx="840" cy="1340"/>
              </a:xfrm>
            </p:grpSpPr>
            <p:sp>
              <p:nvSpPr>
                <p:cNvPr id="67006" name="Freeform 446"/>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007" name="Freeform 447"/>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67089" name="Group 448"/>
              <p:cNvGrpSpPr>
                <a:grpSpLocks/>
              </p:cNvGrpSpPr>
              <p:nvPr/>
            </p:nvGrpSpPr>
            <p:grpSpPr bwMode="auto">
              <a:xfrm>
                <a:off x="443" y="870"/>
                <a:ext cx="214" cy="387"/>
                <a:chOff x="445" y="1374"/>
                <a:chExt cx="840" cy="1340"/>
              </a:xfrm>
            </p:grpSpPr>
            <p:sp>
              <p:nvSpPr>
                <p:cNvPr id="67009" name="Freeform 449"/>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010" name="Freeform 450"/>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sp>
            <p:nvSpPr>
              <p:cNvPr id="67011" name="Freeform 451"/>
              <p:cNvSpPr>
                <a:spLocks/>
              </p:cNvSpPr>
              <p:nvPr/>
            </p:nvSpPr>
            <p:spPr bwMode="auto">
              <a:xfrm>
                <a:off x="1598" y="1281"/>
                <a:ext cx="34" cy="14"/>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012" name="Freeform 452"/>
              <p:cNvSpPr>
                <a:spLocks/>
              </p:cNvSpPr>
              <p:nvPr/>
            </p:nvSpPr>
            <p:spPr bwMode="auto">
              <a:xfrm>
                <a:off x="1705" y="1268"/>
                <a:ext cx="34" cy="13"/>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013" name="Freeform 453"/>
              <p:cNvSpPr>
                <a:spLocks/>
              </p:cNvSpPr>
              <p:nvPr/>
            </p:nvSpPr>
            <p:spPr bwMode="auto">
              <a:xfrm>
                <a:off x="1526" y="1281"/>
                <a:ext cx="36" cy="25"/>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014" name="Freeform 454"/>
              <p:cNvSpPr>
                <a:spLocks/>
              </p:cNvSpPr>
              <p:nvPr/>
            </p:nvSpPr>
            <p:spPr bwMode="auto">
              <a:xfrm>
                <a:off x="1065" y="1107"/>
                <a:ext cx="18" cy="12"/>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015" name="Freeform 455"/>
              <p:cNvSpPr>
                <a:spLocks/>
              </p:cNvSpPr>
              <p:nvPr/>
            </p:nvSpPr>
            <p:spPr bwMode="auto">
              <a:xfrm>
                <a:off x="1562" y="1244"/>
                <a:ext cx="34" cy="14"/>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6600"/>
              </a:solidFill>
              <a:ln w="9525">
                <a:solidFill>
                  <a:srgbClr val="006600"/>
                </a:solidFill>
                <a:round/>
                <a:headEnd/>
                <a:tailEnd/>
              </a:ln>
              <a:effectLst/>
            </p:spPr>
            <p:txBody>
              <a:bodyPr wrap="none" anchor="ctr"/>
              <a:lstStyle/>
              <a:p>
                <a:pPr defTabSz="911089"/>
                <a:endParaRPr lang="en-US">
                  <a:solidFill>
                    <a:prstClr val="black"/>
                  </a:solidFill>
                </a:endParaRPr>
              </a:p>
            </p:txBody>
          </p:sp>
          <p:sp>
            <p:nvSpPr>
              <p:cNvPr id="67016" name="Freeform 456"/>
              <p:cNvSpPr>
                <a:spLocks/>
              </p:cNvSpPr>
              <p:nvPr/>
            </p:nvSpPr>
            <p:spPr bwMode="auto">
              <a:xfrm>
                <a:off x="1598" y="1233"/>
                <a:ext cx="34" cy="13"/>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017" name="Freeform 457"/>
              <p:cNvSpPr>
                <a:spLocks/>
              </p:cNvSpPr>
              <p:nvPr/>
            </p:nvSpPr>
            <p:spPr bwMode="auto">
              <a:xfrm>
                <a:off x="1526" y="1245"/>
                <a:ext cx="36" cy="14"/>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6600"/>
              </a:solidFill>
              <a:ln w="9525">
                <a:solidFill>
                  <a:srgbClr val="006600"/>
                </a:solidFill>
                <a:round/>
                <a:headEnd/>
                <a:tailEnd/>
              </a:ln>
              <a:effectLst/>
            </p:spPr>
            <p:txBody>
              <a:bodyPr wrap="none" anchor="ctr"/>
              <a:lstStyle/>
              <a:p>
                <a:pPr defTabSz="911089"/>
                <a:endParaRPr lang="en-US">
                  <a:solidFill>
                    <a:prstClr val="black"/>
                  </a:solidFill>
                </a:endParaRPr>
              </a:p>
            </p:txBody>
          </p:sp>
          <p:sp>
            <p:nvSpPr>
              <p:cNvPr id="67018" name="Freeform 458"/>
              <p:cNvSpPr>
                <a:spLocks/>
              </p:cNvSpPr>
              <p:nvPr/>
            </p:nvSpPr>
            <p:spPr bwMode="auto">
              <a:xfrm>
                <a:off x="1562" y="1233"/>
                <a:ext cx="34" cy="13"/>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019" name="Freeform 459"/>
              <p:cNvSpPr>
                <a:spLocks/>
              </p:cNvSpPr>
              <p:nvPr/>
            </p:nvSpPr>
            <p:spPr bwMode="auto">
              <a:xfrm>
                <a:off x="1669" y="1219"/>
                <a:ext cx="35" cy="14"/>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020" name="Freeform 460"/>
              <p:cNvSpPr>
                <a:spLocks/>
              </p:cNvSpPr>
              <p:nvPr/>
            </p:nvSpPr>
            <p:spPr bwMode="auto">
              <a:xfrm>
                <a:off x="1491" y="1233"/>
                <a:ext cx="35" cy="25"/>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021" name="Freeform 461"/>
              <p:cNvSpPr>
                <a:spLocks/>
              </p:cNvSpPr>
              <p:nvPr/>
            </p:nvSpPr>
            <p:spPr bwMode="auto">
              <a:xfrm>
                <a:off x="1792" y="1257"/>
                <a:ext cx="19" cy="21"/>
              </a:xfrm>
              <a:custGeom>
                <a:avLst/>
                <a:gdLst/>
                <a:ahLst/>
                <a:cxnLst>
                  <a:cxn ang="0">
                    <a:pos x="147" y="125"/>
                  </a:cxn>
                  <a:cxn ang="0">
                    <a:pos x="240" y="0"/>
                  </a:cxn>
                  <a:cxn ang="0">
                    <a:pos x="178" y="94"/>
                  </a:cxn>
                  <a:cxn ang="0">
                    <a:pos x="162" y="140"/>
                  </a:cxn>
                  <a:cxn ang="0">
                    <a:pos x="123" y="133"/>
                  </a:cxn>
                  <a:cxn ang="0">
                    <a:pos x="92" y="86"/>
                  </a:cxn>
                  <a:cxn ang="0">
                    <a:pos x="77" y="78"/>
                  </a:cxn>
                  <a:cxn ang="0">
                    <a:pos x="147" y="125"/>
                  </a:cxn>
                </a:cxnLst>
                <a:rect l="0" t="0" r="r" b="b"/>
                <a:pathLst>
                  <a:path w="240" h="140">
                    <a:moveTo>
                      <a:pt x="147" y="125"/>
                    </a:moveTo>
                    <a:cubicBezTo>
                      <a:pt x="169" y="60"/>
                      <a:pt x="166" y="26"/>
                      <a:pt x="240" y="0"/>
                    </a:cubicBezTo>
                    <a:cubicBezTo>
                      <a:pt x="228" y="40"/>
                      <a:pt x="193" y="52"/>
                      <a:pt x="178" y="94"/>
                    </a:cubicBezTo>
                    <a:cubicBezTo>
                      <a:pt x="173" y="109"/>
                      <a:pt x="162" y="140"/>
                      <a:pt x="162" y="140"/>
                    </a:cubicBezTo>
                    <a:cubicBezTo>
                      <a:pt x="149" y="138"/>
                      <a:pt x="134" y="140"/>
                      <a:pt x="123" y="133"/>
                    </a:cubicBezTo>
                    <a:cubicBezTo>
                      <a:pt x="107" y="124"/>
                      <a:pt x="108" y="96"/>
                      <a:pt x="92" y="86"/>
                    </a:cubicBezTo>
                    <a:cubicBezTo>
                      <a:pt x="78" y="77"/>
                      <a:pt x="0" y="59"/>
                      <a:pt x="77" y="78"/>
                    </a:cubicBezTo>
                    <a:cubicBezTo>
                      <a:pt x="96" y="108"/>
                      <a:pt x="115" y="109"/>
                      <a:pt x="147" y="125"/>
                    </a:cubicBezTo>
                    <a:close/>
                  </a:path>
                </a:pathLst>
              </a:custGeom>
              <a:solidFill>
                <a:srgbClr val="003300"/>
              </a:soli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022" name="Freeform 462"/>
              <p:cNvSpPr>
                <a:spLocks/>
              </p:cNvSpPr>
              <p:nvPr/>
            </p:nvSpPr>
            <p:spPr bwMode="auto">
              <a:xfrm>
                <a:off x="1686" y="1257"/>
                <a:ext cx="22" cy="21"/>
              </a:xfrm>
              <a:custGeom>
                <a:avLst/>
                <a:gdLst/>
                <a:ahLst/>
                <a:cxnLst>
                  <a:cxn ang="0">
                    <a:pos x="147" y="125"/>
                  </a:cxn>
                  <a:cxn ang="0">
                    <a:pos x="240" y="0"/>
                  </a:cxn>
                  <a:cxn ang="0">
                    <a:pos x="178" y="94"/>
                  </a:cxn>
                  <a:cxn ang="0">
                    <a:pos x="162" y="140"/>
                  </a:cxn>
                  <a:cxn ang="0">
                    <a:pos x="123" y="133"/>
                  </a:cxn>
                  <a:cxn ang="0">
                    <a:pos x="92" y="86"/>
                  </a:cxn>
                  <a:cxn ang="0">
                    <a:pos x="77" y="78"/>
                  </a:cxn>
                  <a:cxn ang="0">
                    <a:pos x="147" y="125"/>
                  </a:cxn>
                </a:cxnLst>
                <a:rect l="0" t="0" r="r" b="b"/>
                <a:pathLst>
                  <a:path w="240" h="140">
                    <a:moveTo>
                      <a:pt x="147" y="125"/>
                    </a:moveTo>
                    <a:cubicBezTo>
                      <a:pt x="169" y="60"/>
                      <a:pt x="166" y="26"/>
                      <a:pt x="240" y="0"/>
                    </a:cubicBezTo>
                    <a:cubicBezTo>
                      <a:pt x="228" y="40"/>
                      <a:pt x="193" y="52"/>
                      <a:pt x="178" y="94"/>
                    </a:cubicBezTo>
                    <a:cubicBezTo>
                      <a:pt x="173" y="109"/>
                      <a:pt x="162" y="140"/>
                      <a:pt x="162" y="140"/>
                    </a:cubicBezTo>
                    <a:cubicBezTo>
                      <a:pt x="149" y="138"/>
                      <a:pt x="134" y="140"/>
                      <a:pt x="123" y="133"/>
                    </a:cubicBezTo>
                    <a:cubicBezTo>
                      <a:pt x="107" y="124"/>
                      <a:pt x="108" y="96"/>
                      <a:pt x="92" y="86"/>
                    </a:cubicBezTo>
                    <a:cubicBezTo>
                      <a:pt x="78" y="77"/>
                      <a:pt x="0" y="59"/>
                      <a:pt x="77" y="78"/>
                    </a:cubicBezTo>
                    <a:cubicBezTo>
                      <a:pt x="96" y="108"/>
                      <a:pt x="115" y="109"/>
                      <a:pt x="147" y="125"/>
                    </a:cubicBezTo>
                    <a:close/>
                  </a:path>
                </a:pathLst>
              </a:custGeom>
              <a:solidFill>
                <a:srgbClr val="003300"/>
              </a:soli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023" name="Freeform 463"/>
              <p:cNvSpPr>
                <a:spLocks/>
              </p:cNvSpPr>
              <p:nvPr/>
            </p:nvSpPr>
            <p:spPr bwMode="auto">
              <a:xfrm>
                <a:off x="959" y="1232"/>
                <a:ext cx="17" cy="12"/>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024" name="Freeform 464"/>
              <p:cNvSpPr>
                <a:spLocks/>
              </p:cNvSpPr>
              <p:nvPr/>
            </p:nvSpPr>
            <p:spPr bwMode="auto">
              <a:xfrm>
                <a:off x="1473" y="1243"/>
                <a:ext cx="35" cy="14"/>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6600"/>
              </a:solidFill>
              <a:ln w="9525">
                <a:solidFill>
                  <a:srgbClr val="006600"/>
                </a:solidFill>
                <a:round/>
                <a:headEnd/>
                <a:tailEnd/>
              </a:ln>
              <a:effectLst/>
            </p:spPr>
            <p:txBody>
              <a:bodyPr wrap="none" anchor="ctr"/>
              <a:lstStyle/>
              <a:p>
                <a:pPr defTabSz="911089"/>
                <a:endParaRPr lang="en-US">
                  <a:solidFill>
                    <a:prstClr val="black"/>
                  </a:solidFill>
                </a:endParaRPr>
              </a:p>
            </p:txBody>
          </p:sp>
          <p:sp>
            <p:nvSpPr>
              <p:cNvPr id="67025" name="Freeform 465"/>
              <p:cNvSpPr>
                <a:spLocks/>
              </p:cNvSpPr>
              <p:nvPr/>
            </p:nvSpPr>
            <p:spPr bwMode="auto">
              <a:xfrm>
                <a:off x="1509" y="1232"/>
                <a:ext cx="34" cy="13"/>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026" name="Freeform 466"/>
              <p:cNvSpPr>
                <a:spLocks/>
              </p:cNvSpPr>
              <p:nvPr/>
            </p:nvSpPr>
            <p:spPr bwMode="auto">
              <a:xfrm>
                <a:off x="1438" y="1244"/>
                <a:ext cx="35" cy="14"/>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6600"/>
              </a:solidFill>
              <a:ln w="9525">
                <a:solidFill>
                  <a:srgbClr val="006600"/>
                </a:solidFill>
                <a:round/>
                <a:headEnd/>
                <a:tailEnd/>
              </a:ln>
              <a:effectLst/>
            </p:spPr>
            <p:txBody>
              <a:bodyPr wrap="none" anchor="ctr"/>
              <a:lstStyle/>
              <a:p>
                <a:pPr defTabSz="911089"/>
                <a:endParaRPr lang="en-US">
                  <a:solidFill>
                    <a:prstClr val="black"/>
                  </a:solidFill>
                </a:endParaRPr>
              </a:p>
            </p:txBody>
          </p:sp>
          <p:sp>
            <p:nvSpPr>
              <p:cNvPr id="67027" name="Freeform 467"/>
              <p:cNvSpPr>
                <a:spLocks/>
              </p:cNvSpPr>
              <p:nvPr/>
            </p:nvSpPr>
            <p:spPr bwMode="auto">
              <a:xfrm>
                <a:off x="1473" y="1232"/>
                <a:ext cx="35" cy="13"/>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028" name="Freeform 468"/>
              <p:cNvSpPr>
                <a:spLocks/>
              </p:cNvSpPr>
              <p:nvPr/>
            </p:nvSpPr>
            <p:spPr bwMode="auto">
              <a:xfrm>
                <a:off x="1580" y="1218"/>
                <a:ext cx="35" cy="14"/>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029" name="Freeform 469"/>
              <p:cNvSpPr>
                <a:spLocks/>
              </p:cNvSpPr>
              <p:nvPr/>
            </p:nvSpPr>
            <p:spPr bwMode="auto">
              <a:xfrm>
                <a:off x="1402" y="1232"/>
                <a:ext cx="36" cy="25"/>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030" name="Freeform 470"/>
              <p:cNvSpPr>
                <a:spLocks/>
              </p:cNvSpPr>
              <p:nvPr/>
            </p:nvSpPr>
            <p:spPr bwMode="auto">
              <a:xfrm>
                <a:off x="1438" y="1193"/>
                <a:ext cx="35" cy="14"/>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6600"/>
              </a:solidFill>
              <a:ln w="9525">
                <a:solidFill>
                  <a:srgbClr val="006600"/>
                </a:solidFill>
                <a:round/>
                <a:headEnd/>
                <a:tailEnd/>
              </a:ln>
              <a:effectLst/>
            </p:spPr>
            <p:txBody>
              <a:bodyPr wrap="none" anchor="ctr"/>
              <a:lstStyle/>
              <a:p>
                <a:pPr defTabSz="911089"/>
                <a:endParaRPr lang="en-US">
                  <a:solidFill>
                    <a:prstClr val="black"/>
                  </a:solidFill>
                </a:endParaRPr>
              </a:p>
            </p:txBody>
          </p:sp>
          <p:sp>
            <p:nvSpPr>
              <p:cNvPr id="67031" name="Freeform 471"/>
              <p:cNvSpPr>
                <a:spLocks/>
              </p:cNvSpPr>
              <p:nvPr/>
            </p:nvSpPr>
            <p:spPr bwMode="auto">
              <a:xfrm>
                <a:off x="1473" y="1182"/>
                <a:ext cx="35" cy="14"/>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032" name="Freeform 472"/>
              <p:cNvSpPr>
                <a:spLocks/>
              </p:cNvSpPr>
              <p:nvPr/>
            </p:nvSpPr>
            <p:spPr bwMode="auto">
              <a:xfrm>
                <a:off x="1402" y="1195"/>
                <a:ext cx="36" cy="13"/>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6600"/>
              </a:solidFill>
              <a:ln w="9525">
                <a:solidFill>
                  <a:srgbClr val="006600"/>
                </a:solidFill>
                <a:round/>
                <a:headEnd/>
                <a:tailEnd/>
              </a:ln>
              <a:effectLst/>
            </p:spPr>
            <p:txBody>
              <a:bodyPr wrap="none" anchor="ctr"/>
              <a:lstStyle/>
              <a:p>
                <a:pPr defTabSz="911089"/>
                <a:endParaRPr lang="en-US">
                  <a:solidFill>
                    <a:prstClr val="black"/>
                  </a:solidFill>
                </a:endParaRPr>
              </a:p>
            </p:txBody>
          </p:sp>
          <p:sp>
            <p:nvSpPr>
              <p:cNvPr id="67033" name="Freeform 473"/>
              <p:cNvSpPr>
                <a:spLocks/>
              </p:cNvSpPr>
              <p:nvPr/>
            </p:nvSpPr>
            <p:spPr bwMode="auto">
              <a:xfrm>
                <a:off x="1438" y="1182"/>
                <a:ext cx="35" cy="14"/>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034" name="Freeform 474"/>
              <p:cNvSpPr>
                <a:spLocks/>
              </p:cNvSpPr>
              <p:nvPr/>
            </p:nvSpPr>
            <p:spPr bwMode="auto">
              <a:xfrm>
                <a:off x="1545" y="1169"/>
                <a:ext cx="34" cy="13"/>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035" name="Freeform 475"/>
              <p:cNvSpPr>
                <a:spLocks/>
              </p:cNvSpPr>
              <p:nvPr/>
            </p:nvSpPr>
            <p:spPr bwMode="auto">
              <a:xfrm>
                <a:off x="1366" y="1182"/>
                <a:ext cx="36" cy="25"/>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036" name="Freeform 476"/>
              <p:cNvSpPr>
                <a:spLocks/>
              </p:cNvSpPr>
              <p:nvPr/>
            </p:nvSpPr>
            <p:spPr bwMode="auto">
              <a:xfrm>
                <a:off x="1668" y="1207"/>
                <a:ext cx="18" cy="21"/>
              </a:xfrm>
              <a:custGeom>
                <a:avLst/>
                <a:gdLst/>
                <a:ahLst/>
                <a:cxnLst>
                  <a:cxn ang="0">
                    <a:pos x="147" y="125"/>
                  </a:cxn>
                  <a:cxn ang="0">
                    <a:pos x="240" y="0"/>
                  </a:cxn>
                  <a:cxn ang="0">
                    <a:pos x="178" y="94"/>
                  </a:cxn>
                  <a:cxn ang="0">
                    <a:pos x="162" y="140"/>
                  </a:cxn>
                  <a:cxn ang="0">
                    <a:pos x="123" y="133"/>
                  </a:cxn>
                  <a:cxn ang="0">
                    <a:pos x="92" y="86"/>
                  </a:cxn>
                  <a:cxn ang="0">
                    <a:pos x="77" y="78"/>
                  </a:cxn>
                  <a:cxn ang="0">
                    <a:pos x="147" y="125"/>
                  </a:cxn>
                </a:cxnLst>
                <a:rect l="0" t="0" r="r" b="b"/>
                <a:pathLst>
                  <a:path w="240" h="140">
                    <a:moveTo>
                      <a:pt x="147" y="125"/>
                    </a:moveTo>
                    <a:cubicBezTo>
                      <a:pt x="169" y="60"/>
                      <a:pt x="166" y="26"/>
                      <a:pt x="240" y="0"/>
                    </a:cubicBezTo>
                    <a:cubicBezTo>
                      <a:pt x="228" y="40"/>
                      <a:pt x="193" y="52"/>
                      <a:pt x="178" y="94"/>
                    </a:cubicBezTo>
                    <a:cubicBezTo>
                      <a:pt x="173" y="109"/>
                      <a:pt x="162" y="140"/>
                      <a:pt x="162" y="140"/>
                    </a:cubicBezTo>
                    <a:cubicBezTo>
                      <a:pt x="149" y="138"/>
                      <a:pt x="134" y="140"/>
                      <a:pt x="123" y="133"/>
                    </a:cubicBezTo>
                    <a:cubicBezTo>
                      <a:pt x="107" y="124"/>
                      <a:pt x="108" y="96"/>
                      <a:pt x="92" y="86"/>
                    </a:cubicBezTo>
                    <a:cubicBezTo>
                      <a:pt x="78" y="77"/>
                      <a:pt x="0" y="59"/>
                      <a:pt x="77" y="78"/>
                    </a:cubicBezTo>
                    <a:cubicBezTo>
                      <a:pt x="96" y="108"/>
                      <a:pt x="115" y="109"/>
                      <a:pt x="147" y="125"/>
                    </a:cubicBezTo>
                    <a:close/>
                  </a:path>
                </a:pathLst>
              </a:custGeom>
              <a:solidFill>
                <a:srgbClr val="003300"/>
              </a:soli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037" name="Freeform 477"/>
              <p:cNvSpPr>
                <a:spLocks/>
              </p:cNvSpPr>
              <p:nvPr/>
            </p:nvSpPr>
            <p:spPr bwMode="auto">
              <a:xfrm>
                <a:off x="1562" y="1207"/>
                <a:ext cx="22" cy="21"/>
              </a:xfrm>
              <a:custGeom>
                <a:avLst/>
                <a:gdLst/>
                <a:ahLst/>
                <a:cxnLst>
                  <a:cxn ang="0">
                    <a:pos x="147" y="125"/>
                  </a:cxn>
                  <a:cxn ang="0">
                    <a:pos x="240" y="0"/>
                  </a:cxn>
                  <a:cxn ang="0">
                    <a:pos x="178" y="94"/>
                  </a:cxn>
                  <a:cxn ang="0">
                    <a:pos x="162" y="140"/>
                  </a:cxn>
                  <a:cxn ang="0">
                    <a:pos x="123" y="133"/>
                  </a:cxn>
                  <a:cxn ang="0">
                    <a:pos x="92" y="86"/>
                  </a:cxn>
                  <a:cxn ang="0">
                    <a:pos x="77" y="78"/>
                  </a:cxn>
                  <a:cxn ang="0">
                    <a:pos x="147" y="125"/>
                  </a:cxn>
                </a:cxnLst>
                <a:rect l="0" t="0" r="r" b="b"/>
                <a:pathLst>
                  <a:path w="240" h="140">
                    <a:moveTo>
                      <a:pt x="147" y="125"/>
                    </a:moveTo>
                    <a:cubicBezTo>
                      <a:pt x="169" y="60"/>
                      <a:pt x="166" y="26"/>
                      <a:pt x="240" y="0"/>
                    </a:cubicBezTo>
                    <a:cubicBezTo>
                      <a:pt x="228" y="40"/>
                      <a:pt x="193" y="52"/>
                      <a:pt x="178" y="94"/>
                    </a:cubicBezTo>
                    <a:cubicBezTo>
                      <a:pt x="173" y="109"/>
                      <a:pt x="162" y="140"/>
                      <a:pt x="162" y="140"/>
                    </a:cubicBezTo>
                    <a:cubicBezTo>
                      <a:pt x="149" y="138"/>
                      <a:pt x="134" y="140"/>
                      <a:pt x="123" y="133"/>
                    </a:cubicBezTo>
                    <a:cubicBezTo>
                      <a:pt x="107" y="124"/>
                      <a:pt x="108" y="96"/>
                      <a:pt x="92" y="86"/>
                    </a:cubicBezTo>
                    <a:cubicBezTo>
                      <a:pt x="78" y="77"/>
                      <a:pt x="0" y="59"/>
                      <a:pt x="77" y="78"/>
                    </a:cubicBezTo>
                    <a:cubicBezTo>
                      <a:pt x="96" y="108"/>
                      <a:pt x="115" y="109"/>
                      <a:pt x="147" y="125"/>
                    </a:cubicBezTo>
                    <a:close/>
                  </a:path>
                </a:pathLst>
              </a:custGeom>
              <a:solidFill>
                <a:srgbClr val="003300"/>
              </a:solidFill>
              <a:ln w="9525">
                <a:solidFill>
                  <a:schemeClr val="tx1"/>
                </a:solidFill>
                <a:round/>
                <a:headEnd/>
                <a:tailEnd/>
              </a:ln>
              <a:effectLst/>
            </p:spPr>
            <p:txBody>
              <a:bodyPr wrap="none" anchor="ctr"/>
              <a:lstStyle/>
              <a:p>
                <a:pPr defTabSz="911089"/>
                <a:endParaRPr lang="en-US">
                  <a:solidFill>
                    <a:prstClr val="black"/>
                  </a:solidFill>
                </a:endParaRPr>
              </a:p>
            </p:txBody>
          </p:sp>
          <p:grpSp>
            <p:nvGrpSpPr>
              <p:cNvPr id="67122" name="Group 478"/>
              <p:cNvGrpSpPr>
                <a:grpSpLocks/>
              </p:cNvGrpSpPr>
              <p:nvPr/>
            </p:nvGrpSpPr>
            <p:grpSpPr bwMode="auto">
              <a:xfrm flipH="1">
                <a:off x="1260" y="932"/>
                <a:ext cx="338" cy="495"/>
                <a:chOff x="1824" y="1496"/>
                <a:chExt cx="960" cy="2190"/>
              </a:xfrm>
            </p:grpSpPr>
            <p:sp>
              <p:nvSpPr>
                <p:cNvPr id="67039" name="Freeform 479"/>
                <p:cNvSpPr>
                  <a:spLocks/>
                </p:cNvSpPr>
                <p:nvPr/>
              </p:nvSpPr>
              <p:spPr bwMode="auto">
                <a:xfrm>
                  <a:off x="1834" y="2405"/>
                  <a:ext cx="950" cy="1281"/>
                </a:xfrm>
                <a:custGeom>
                  <a:avLst/>
                  <a:gdLst/>
                  <a:ahLst/>
                  <a:cxnLst>
                    <a:cxn ang="0">
                      <a:pos x="353" y="747"/>
                    </a:cxn>
                    <a:cxn ang="0">
                      <a:pos x="299" y="338"/>
                    </a:cxn>
                    <a:cxn ang="0">
                      <a:pos x="185" y="163"/>
                    </a:cxn>
                    <a:cxn ang="0">
                      <a:pos x="262" y="207"/>
                    </a:cxn>
                    <a:cxn ang="0">
                      <a:pos x="289" y="168"/>
                    </a:cxn>
                    <a:cxn ang="0">
                      <a:pos x="307" y="255"/>
                    </a:cxn>
                    <a:cxn ang="0">
                      <a:pos x="319" y="175"/>
                    </a:cxn>
                    <a:cxn ang="0">
                      <a:pos x="335" y="292"/>
                    </a:cxn>
                    <a:cxn ang="0">
                      <a:pos x="347" y="328"/>
                    </a:cxn>
                    <a:cxn ang="0">
                      <a:pos x="452" y="338"/>
                    </a:cxn>
                    <a:cxn ang="0">
                      <a:pos x="397" y="135"/>
                    </a:cxn>
                    <a:cxn ang="0">
                      <a:pos x="479" y="147"/>
                    </a:cxn>
                    <a:cxn ang="0">
                      <a:pos x="492" y="296"/>
                    </a:cxn>
                    <a:cxn ang="0">
                      <a:pos x="506" y="156"/>
                    </a:cxn>
                    <a:cxn ang="0">
                      <a:pos x="539" y="225"/>
                    </a:cxn>
                    <a:cxn ang="0">
                      <a:pos x="560" y="70"/>
                    </a:cxn>
                    <a:cxn ang="0">
                      <a:pos x="598" y="133"/>
                    </a:cxn>
                    <a:cxn ang="0">
                      <a:pos x="608" y="118"/>
                    </a:cxn>
                    <a:cxn ang="0">
                      <a:pos x="658" y="42"/>
                    </a:cxn>
                    <a:cxn ang="0">
                      <a:pos x="479" y="388"/>
                    </a:cxn>
                    <a:cxn ang="0">
                      <a:pos x="452" y="673"/>
                    </a:cxn>
                    <a:cxn ang="0">
                      <a:pos x="892" y="1042"/>
                    </a:cxn>
                    <a:cxn ang="0">
                      <a:pos x="935" y="1107"/>
                    </a:cxn>
                    <a:cxn ang="0">
                      <a:pos x="933" y="1147"/>
                    </a:cxn>
                    <a:cxn ang="0">
                      <a:pos x="888" y="1173"/>
                    </a:cxn>
                    <a:cxn ang="0">
                      <a:pos x="722" y="988"/>
                    </a:cxn>
                    <a:cxn ang="0">
                      <a:pos x="792" y="1120"/>
                    </a:cxn>
                    <a:cxn ang="0">
                      <a:pos x="726" y="1126"/>
                    </a:cxn>
                    <a:cxn ang="0">
                      <a:pos x="606" y="1162"/>
                    </a:cxn>
                    <a:cxn ang="0">
                      <a:pos x="516" y="1185"/>
                    </a:cxn>
                    <a:cxn ang="0">
                      <a:pos x="440" y="988"/>
                    </a:cxn>
                    <a:cxn ang="0">
                      <a:pos x="339" y="1165"/>
                    </a:cxn>
                    <a:cxn ang="0">
                      <a:pos x="335" y="1066"/>
                    </a:cxn>
                    <a:cxn ang="0">
                      <a:pos x="234" y="1245"/>
                    </a:cxn>
                    <a:cxn ang="0">
                      <a:pos x="210" y="1072"/>
                    </a:cxn>
                    <a:cxn ang="0">
                      <a:pos x="258" y="924"/>
                    </a:cxn>
                    <a:cxn ang="0">
                      <a:pos x="213" y="942"/>
                    </a:cxn>
                    <a:cxn ang="0">
                      <a:pos x="261" y="883"/>
                    </a:cxn>
                    <a:cxn ang="0">
                      <a:pos x="222" y="863"/>
                    </a:cxn>
                  </a:cxnLst>
                  <a:rect l="0" t="0" r="r" b="b"/>
                  <a:pathLst>
                    <a:path w="950" h="1281">
                      <a:moveTo>
                        <a:pt x="299" y="841"/>
                      </a:moveTo>
                      <a:cubicBezTo>
                        <a:pt x="345" y="768"/>
                        <a:pt x="328" y="802"/>
                        <a:pt x="353" y="747"/>
                      </a:cubicBezTo>
                      <a:cubicBezTo>
                        <a:pt x="375" y="628"/>
                        <a:pt x="400" y="463"/>
                        <a:pt x="326" y="390"/>
                      </a:cubicBezTo>
                      <a:cubicBezTo>
                        <a:pt x="290" y="328"/>
                        <a:pt x="330" y="386"/>
                        <a:pt x="299" y="338"/>
                      </a:cubicBezTo>
                      <a:cubicBezTo>
                        <a:pt x="284" y="314"/>
                        <a:pt x="266" y="272"/>
                        <a:pt x="254" y="244"/>
                      </a:cubicBezTo>
                      <a:cubicBezTo>
                        <a:pt x="249" y="233"/>
                        <a:pt x="178" y="169"/>
                        <a:pt x="185" y="163"/>
                      </a:cubicBezTo>
                      <a:cubicBezTo>
                        <a:pt x="181" y="156"/>
                        <a:pt x="195" y="156"/>
                        <a:pt x="208" y="163"/>
                      </a:cubicBezTo>
                      <a:cubicBezTo>
                        <a:pt x="221" y="170"/>
                        <a:pt x="251" y="207"/>
                        <a:pt x="262" y="207"/>
                      </a:cubicBezTo>
                      <a:cubicBezTo>
                        <a:pt x="273" y="207"/>
                        <a:pt x="270" y="171"/>
                        <a:pt x="274" y="165"/>
                      </a:cubicBezTo>
                      <a:cubicBezTo>
                        <a:pt x="278" y="159"/>
                        <a:pt x="288" y="158"/>
                        <a:pt x="289" y="168"/>
                      </a:cubicBezTo>
                      <a:cubicBezTo>
                        <a:pt x="290" y="178"/>
                        <a:pt x="275" y="211"/>
                        <a:pt x="278" y="225"/>
                      </a:cubicBezTo>
                      <a:cubicBezTo>
                        <a:pt x="281" y="239"/>
                        <a:pt x="302" y="253"/>
                        <a:pt x="307" y="255"/>
                      </a:cubicBezTo>
                      <a:cubicBezTo>
                        <a:pt x="312" y="257"/>
                        <a:pt x="308" y="250"/>
                        <a:pt x="310" y="237"/>
                      </a:cubicBezTo>
                      <a:cubicBezTo>
                        <a:pt x="312" y="224"/>
                        <a:pt x="315" y="187"/>
                        <a:pt x="319" y="175"/>
                      </a:cubicBezTo>
                      <a:cubicBezTo>
                        <a:pt x="323" y="163"/>
                        <a:pt x="329" y="143"/>
                        <a:pt x="332" y="162"/>
                      </a:cubicBezTo>
                      <a:cubicBezTo>
                        <a:pt x="345" y="169"/>
                        <a:pt x="322" y="285"/>
                        <a:pt x="335" y="292"/>
                      </a:cubicBezTo>
                      <a:cubicBezTo>
                        <a:pt x="350" y="290"/>
                        <a:pt x="420" y="144"/>
                        <a:pt x="422" y="150"/>
                      </a:cubicBezTo>
                      <a:cubicBezTo>
                        <a:pt x="431" y="168"/>
                        <a:pt x="346" y="290"/>
                        <a:pt x="347" y="328"/>
                      </a:cubicBezTo>
                      <a:cubicBezTo>
                        <a:pt x="348" y="366"/>
                        <a:pt x="409" y="377"/>
                        <a:pt x="426" y="379"/>
                      </a:cubicBezTo>
                      <a:cubicBezTo>
                        <a:pt x="454" y="333"/>
                        <a:pt x="436" y="366"/>
                        <a:pt x="452" y="338"/>
                      </a:cubicBezTo>
                      <a:cubicBezTo>
                        <a:pt x="461" y="327"/>
                        <a:pt x="435" y="221"/>
                        <a:pt x="442" y="214"/>
                      </a:cubicBezTo>
                      <a:cubicBezTo>
                        <a:pt x="433" y="180"/>
                        <a:pt x="396" y="142"/>
                        <a:pt x="397" y="135"/>
                      </a:cubicBezTo>
                      <a:cubicBezTo>
                        <a:pt x="398" y="128"/>
                        <a:pt x="432" y="167"/>
                        <a:pt x="446" y="169"/>
                      </a:cubicBezTo>
                      <a:cubicBezTo>
                        <a:pt x="460" y="171"/>
                        <a:pt x="475" y="138"/>
                        <a:pt x="479" y="147"/>
                      </a:cubicBezTo>
                      <a:cubicBezTo>
                        <a:pt x="483" y="156"/>
                        <a:pt x="468" y="200"/>
                        <a:pt x="470" y="225"/>
                      </a:cubicBezTo>
                      <a:cubicBezTo>
                        <a:pt x="472" y="250"/>
                        <a:pt x="483" y="291"/>
                        <a:pt x="492" y="296"/>
                      </a:cubicBezTo>
                      <a:cubicBezTo>
                        <a:pt x="499" y="301"/>
                        <a:pt x="512" y="280"/>
                        <a:pt x="524" y="255"/>
                      </a:cubicBezTo>
                      <a:cubicBezTo>
                        <a:pt x="526" y="232"/>
                        <a:pt x="506" y="171"/>
                        <a:pt x="506" y="156"/>
                      </a:cubicBezTo>
                      <a:cubicBezTo>
                        <a:pt x="506" y="141"/>
                        <a:pt x="519" y="155"/>
                        <a:pt x="524" y="166"/>
                      </a:cubicBezTo>
                      <a:cubicBezTo>
                        <a:pt x="529" y="177"/>
                        <a:pt x="533" y="226"/>
                        <a:pt x="539" y="225"/>
                      </a:cubicBezTo>
                      <a:cubicBezTo>
                        <a:pt x="545" y="224"/>
                        <a:pt x="557" y="188"/>
                        <a:pt x="560" y="162"/>
                      </a:cubicBezTo>
                      <a:cubicBezTo>
                        <a:pt x="563" y="136"/>
                        <a:pt x="559" y="72"/>
                        <a:pt x="560" y="70"/>
                      </a:cubicBezTo>
                      <a:cubicBezTo>
                        <a:pt x="561" y="68"/>
                        <a:pt x="563" y="141"/>
                        <a:pt x="569" y="151"/>
                      </a:cubicBezTo>
                      <a:cubicBezTo>
                        <a:pt x="575" y="161"/>
                        <a:pt x="589" y="154"/>
                        <a:pt x="598" y="133"/>
                      </a:cubicBezTo>
                      <a:cubicBezTo>
                        <a:pt x="607" y="112"/>
                        <a:pt x="621" y="30"/>
                        <a:pt x="623" y="28"/>
                      </a:cubicBezTo>
                      <a:cubicBezTo>
                        <a:pt x="634" y="9"/>
                        <a:pt x="607" y="112"/>
                        <a:pt x="608" y="118"/>
                      </a:cubicBezTo>
                      <a:cubicBezTo>
                        <a:pt x="609" y="124"/>
                        <a:pt x="624" y="76"/>
                        <a:pt x="632" y="63"/>
                      </a:cubicBezTo>
                      <a:cubicBezTo>
                        <a:pt x="640" y="50"/>
                        <a:pt x="677" y="0"/>
                        <a:pt x="658" y="42"/>
                      </a:cubicBezTo>
                      <a:cubicBezTo>
                        <a:pt x="644" y="90"/>
                        <a:pt x="538" y="307"/>
                        <a:pt x="519" y="316"/>
                      </a:cubicBezTo>
                      <a:cubicBezTo>
                        <a:pt x="504" y="354"/>
                        <a:pt x="501" y="364"/>
                        <a:pt x="479" y="388"/>
                      </a:cubicBezTo>
                      <a:cubicBezTo>
                        <a:pt x="469" y="430"/>
                        <a:pt x="467" y="429"/>
                        <a:pt x="459" y="463"/>
                      </a:cubicBezTo>
                      <a:cubicBezTo>
                        <a:pt x="432" y="527"/>
                        <a:pt x="426" y="568"/>
                        <a:pt x="452" y="673"/>
                      </a:cubicBezTo>
                      <a:cubicBezTo>
                        <a:pt x="470" y="716"/>
                        <a:pt x="461" y="790"/>
                        <a:pt x="479" y="830"/>
                      </a:cubicBezTo>
                      <a:cubicBezTo>
                        <a:pt x="490" y="894"/>
                        <a:pt x="823" y="1003"/>
                        <a:pt x="892" y="1042"/>
                      </a:cubicBezTo>
                      <a:cubicBezTo>
                        <a:pt x="950" y="1074"/>
                        <a:pt x="823" y="1013"/>
                        <a:pt x="830" y="1024"/>
                      </a:cubicBezTo>
                      <a:cubicBezTo>
                        <a:pt x="837" y="1035"/>
                        <a:pt x="945" y="1110"/>
                        <a:pt x="935" y="1107"/>
                      </a:cubicBezTo>
                      <a:cubicBezTo>
                        <a:pt x="925" y="1104"/>
                        <a:pt x="768" y="996"/>
                        <a:pt x="768" y="1003"/>
                      </a:cubicBezTo>
                      <a:cubicBezTo>
                        <a:pt x="768" y="1010"/>
                        <a:pt x="919" y="1132"/>
                        <a:pt x="933" y="1147"/>
                      </a:cubicBezTo>
                      <a:cubicBezTo>
                        <a:pt x="947" y="1162"/>
                        <a:pt x="859" y="1088"/>
                        <a:pt x="852" y="1092"/>
                      </a:cubicBezTo>
                      <a:cubicBezTo>
                        <a:pt x="845" y="1096"/>
                        <a:pt x="892" y="1175"/>
                        <a:pt x="888" y="1173"/>
                      </a:cubicBezTo>
                      <a:cubicBezTo>
                        <a:pt x="884" y="1171"/>
                        <a:pt x="856" y="1109"/>
                        <a:pt x="828" y="1078"/>
                      </a:cubicBezTo>
                      <a:cubicBezTo>
                        <a:pt x="800" y="1047"/>
                        <a:pt x="774" y="1011"/>
                        <a:pt x="722" y="988"/>
                      </a:cubicBezTo>
                      <a:cubicBezTo>
                        <a:pt x="670" y="965"/>
                        <a:pt x="506" y="919"/>
                        <a:pt x="518" y="941"/>
                      </a:cubicBezTo>
                      <a:cubicBezTo>
                        <a:pt x="487" y="941"/>
                        <a:pt x="757" y="1089"/>
                        <a:pt x="792" y="1120"/>
                      </a:cubicBezTo>
                      <a:cubicBezTo>
                        <a:pt x="810" y="1135"/>
                        <a:pt x="635" y="1028"/>
                        <a:pt x="624" y="1029"/>
                      </a:cubicBezTo>
                      <a:cubicBezTo>
                        <a:pt x="613" y="1030"/>
                        <a:pt x="750" y="1137"/>
                        <a:pt x="726" y="1126"/>
                      </a:cubicBezTo>
                      <a:cubicBezTo>
                        <a:pt x="702" y="1115"/>
                        <a:pt x="499" y="958"/>
                        <a:pt x="479" y="964"/>
                      </a:cubicBezTo>
                      <a:cubicBezTo>
                        <a:pt x="459" y="970"/>
                        <a:pt x="593" y="1137"/>
                        <a:pt x="606" y="1162"/>
                      </a:cubicBezTo>
                      <a:cubicBezTo>
                        <a:pt x="619" y="1187"/>
                        <a:pt x="573" y="1110"/>
                        <a:pt x="558" y="1114"/>
                      </a:cubicBezTo>
                      <a:cubicBezTo>
                        <a:pt x="543" y="1118"/>
                        <a:pt x="521" y="1189"/>
                        <a:pt x="516" y="1185"/>
                      </a:cubicBezTo>
                      <a:cubicBezTo>
                        <a:pt x="511" y="1181"/>
                        <a:pt x="540" y="1126"/>
                        <a:pt x="527" y="1093"/>
                      </a:cubicBezTo>
                      <a:cubicBezTo>
                        <a:pt x="514" y="1060"/>
                        <a:pt x="465" y="1003"/>
                        <a:pt x="440" y="988"/>
                      </a:cubicBezTo>
                      <a:cubicBezTo>
                        <a:pt x="415" y="973"/>
                        <a:pt x="392" y="971"/>
                        <a:pt x="375" y="1000"/>
                      </a:cubicBezTo>
                      <a:cubicBezTo>
                        <a:pt x="358" y="1029"/>
                        <a:pt x="345" y="1146"/>
                        <a:pt x="339" y="1165"/>
                      </a:cubicBezTo>
                      <a:cubicBezTo>
                        <a:pt x="333" y="1184"/>
                        <a:pt x="339" y="1130"/>
                        <a:pt x="338" y="1114"/>
                      </a:cubicBezTo>
                      <a:cubicBezTo>
                        <a:pt x="337" y="1098"/>
                        <a:pt x="343" y="1059"/>
                        <a:pt x="335" y="1066"/>
                      </a:cubicBezTo>
                      <a:cubicBezTo>
                        <a:pt x="327" y="1073"/>
                        <a:pt x="307" y="1125"/>
                        <a:pt x="290" y="1155"/>
                      </a:cubicBezTo>
                      <a:cubicBezTo>
                        <a:pt x="273" y="1185"/>
                        <a:pt x="222" y="1281"/>
                        <a:pt x="234" y="1245"/>
                      </a:cubicBezTo>
                      <a:cubicBezTo>
                        <a:pt x="246" y="1209"/>
                        <a:pt x="366" y="970"/>
                        <a:pt x="362" y="941"/>
                      </a:cubicBezTo>
                      <a:cubicBezTo>
                        <a:pt x="358" y="912"/>
                        <a:pt x="219" y="1075"/>
                        <a:pt x="210" y="1072"/>
                      </a:cubicBezTo>
                      <a:cubicBezTo>
                        <a:pt x="201" y="1069"/>
                        <a:pt x="300" y="950"/>
                        <a:pt x="308" y="925"/>
                      </a:cubicBezTo>
                      <a:cubicBezTo>
                        <a:pt x="316" y="900"/>
                        <a:pt x="290" y="901"/>
                        <a:pt x="258" y="924"/>
                      </a:cubicBezTo>
                      <a:cubicBezTo>
                        <a:pt x="226" y="947"/>
                        <a:pt x="124" y="1059"/>
                        <a:pt x="117" y="1062"/>
                      </a:cubicBezTo>
                      <a:cubicBezTo>
                        <a:pt x="110" y="1065"/>
                        <a:pt x="225" y="946"/>
                        <a:pt x="213" y="942"/>
                      </a:cubicBezTo>
                      <a:cubicBezTo>
                        <a:pt x="201" y="938"/>
                        <a:pt x="37" y="1046"/>
                        <a:pt x="45" y="1036"/>
                      </a:cubicBezTo>
                      <a:cubicBezTo>
                        <a:pt x="53" y="1026"/>
                        <a:pt x="267" y="895"/>
                        <a:pt x="261" y="883"/>
                      </a:cubicBezTo>
                      <a:cubicBezTo>
                        <a:pt x="255" y="871"/>
                        <a:pt x="12" y="966"/>
                        <a:pt x="6" y="963"/>
                      </a:cubicBezTo>
                      <a:cubicBezTo>
                        <a:pt x="0" y="960"/>
                        <a:pt x="173" y="883"/>
                        <a:pt x="222" y="863"/>
                      </a:cubicBezTo>
                      <a:cubicBezTo>
                        <a:pt x="271" y="843"/>
                        <a:pt x="283" y="846"/>
                        <a:pt x="299" y="841"/>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040" name="Freeform 480"/>
                <p:cNvSpPr>
                  <a:spLocks/>
                </p:cNvSpPr>
                <p:nvPr/>
              </p:nvSpPr>
              <p:spPr bwMode="auto">
                <a:xfrm>
                  <a:off x="1824" y="1496"/>
                  <a:ext cx="768" cy="1096"/>
                </a:xfrm>
                <a:custGeom>
                  <a:avLst/>
                  <a:gdLst/>
                  <a:ahLst/>
                  <a:cxnLst>
                    <a:cxn ang="0">
                      <a:pos x="194" y="1084"/>
                    </a:cxn>
                    <a:cxn ang="0">
                      <a:pos x="249" y="1076"/>
                    </a:cxn>
                    <a:cxn ang="0">
                      <a:pos x="350" y="1084"/>
                    </a:cxn>
                    <a:cxn ang="0">
                      <a:pos x="420" y="1084"/>
                    </a:cxn>
                    <a:cxn ang="0">
                      <a:pos x="553" y="1068"/>
                    </a:cxn>
                    <a:cxn ang="0">
                      <a:pos x="610" y="1027"/>
                    </a:cxn>
                    <a:cxn ang="0">
                      <a:pos x="657" y="971"/>
                    </a:cxn>
                    <a:cxn ang="0">
                      <a:pos x="680" y="878"/>
                    </a:cxn>
                    <a:cxn ang="0">
                      <a:pos x="692" y="813"/>
                    </a:cxn>
                    <a:cxn ang="0">
                      <a:pos x="720" y="758"/>
                    </a:cxn>
                    <a:cxn ang="0">
                      <a:pos x="681" y="396"/>
                    </a:cxn>
                    <a:cxn ang="0">
                      <a:pos x="614" y="238"/>
                    </a:cxn>
                    <a:cxn ang="0">
                      <a:pos x="441" y="71"/>
                    </a:cxn>
                    <a:cxn ang="0">
                      <a:pos x="360" y="15"/>
                    </a:cxn>
                    <a:cxn ang="0">
                      <a:pos x="295" y="21"/>
                    </a:cxn>
                    <a:cxn ang="0">
                      <a:pos x="261" y="6"/>
                    </a:cxn>
                    <a:cxn ang="0">
                      <a:pos x="64" y="155"/>
                    </a:cxn>
                    <a:cxn ang="0">
                      <a:pos x="35" y="257"/>
                    </a:cxn>
                    <a:cxn ang="0">
                      <a:pos x="0" y="636"/>
                    </a:cxn>
                    <a:cxn ang="0">
                      <a:pos x="80" y="832"/>
                    </a:cxn>
                    <a:cxn ang="0">
                      <a:pos x="124" y="1014"/>
                    </a:cxn>
                    <a:cxn ang="0">
                      <a:pos x="194" y="1084"/>
                    </a:cxn>
                  </a:cxnLst>
                  <a:rect l="0" t="0" r="r" b="b"/>
                  <a:pathLst>
                    <a:path w="720" h="1096">
                      <a:moveTo>
                        <a:pt x="194" y="1084"/>
                      </a:moveTo>
                      <a:cubicBezTo>
                        <a:pt x="206" y="1096"/>
                        <a:pt x="244" y="1055"/>
                        <a:pt x="249" y="1076"/>
                      </a:cubicBezTo>
                      <a:cubicBezTo>
                        <a:pt x="251" y="1086"/>
                        <a:pt x="346" y="1077"/>
                        <a:pt x="350" y="1084"/>
                      </a:cubicBezTo>
                      <a:cubicBezTo>
                        <a:pt x="356" y="1091"/>
                        <a:pt x="414" y="1084"/>
                        <a:pt x="420" y="1084"/>
                      </a:cubicBezTo>
                      <a:cubicBezTo>
                        <a:pt x="504" y="1090"/>
                        <a:pt x="470" y="1065"/>
                        <a:pt x="553" y="1068"/>
                      </a:cubicBezTo>
                      <a:cubicBezTo>
                        <a:pt x="584" y="1065"/>
                        <a:pt x="584" y="1054"/>
                        <a:pt x="610" y="1027"/>
                      </a:cubicBezTo>
                      <a:cubicBezTo>
                        <a:pt x="627" y="1010"/>
                        <a:pt x="657" y="971"/>
                        <a:pt x="657" y="971"/>
                      </a:cubicBezTo>
                      <a:cubicBezTo>
                        <a:pt x="663" y="939"/>
                        <a:pt x="674" y="910"/>
                        <a:pt x="680" y="878"/>
                      </a:cubicBezTo>
                      <a:cubicBezTo>
                        <a:pt x="685" y="857"/>
                        <a:pt x="685" y="833"/>
                        <a:pt x="692" y="813"/>
                      </a:cubicBezTo>
                      <a:cubicBezTo>
                        <a:pt x="699" y="791"/>
                        <a:pt x="712" y="778"/>
                        <a:pt x="720" y="758"/>
                      </a:cubicBezTo>
                      <a:cubicBezTo>
                        <a:pt x="718" y="619"/>
                        <a:pt x="681" y="535"/>
                        <a:pt x="681" y="396"/>
                      </a:cubicBezTo>
                      <a:cubicBezTo>
                        <a:pt x="681" y="340"/>
                        <a:pt x="587" y="249"/>
                        <a:pt x="614" y="238"/>
                      </a:cubicBezTo>
                      <a:cubicBezTo>
                        <a:pt x="568" y="193"/>
                        <a:pt x="505" y="117"/>
                        <a:pt x="441" y="71"/>
                      </a:cubicBezTo>
                      <a:cubicBezTo>
                        <a:pt x="422" y="48"/>
                        <a:pt x="387" y="15"/>
                        <a:pt x="360" y="15"/>
                      </a:cubicBezTo>
                      <a:cubicBezTo>
                        <a:pt x="339" y="18"/>
                        <a:pt x="316" y="24"/>
                        <a:pt x="295" y="21"/>
                      </a:cubicBezTo>
                      <a:cubicBezTo>
                        <a:pt x="283" y="20"/>
                        <a:pt x="273" y="7"/>
                        <a:pt x="261" y="6"/>
                      </a:cubicBezTo>
                      <a:cubicBezTo>
                        <a:pt x="198" y="0"/>
                        <a:pt x="112" y="101"/>
                        <a:pt x="64" y="155"/>
                      </a:cubicBezTo>
                      <a:cubicBezTo>
                        <a:pt x="35" y="224"/>
                        <a:pt x="43" y="188"/>
                        <a:pt x="35" y="257"/>
                      </a:cubicBezTo>
                      <a:cubicBezTo>
                        <a:pt x="31" y="389"/>
                        <a:pt x="21" y="509"/>
                        <a:pt x="0" y="636"/>
                      </a:cubicBezTo>
                      <a:cubicBezTo>
                        <a:pt x="3" y="708"/>
                        <a:pt x="57" y="770"/>
                        <a:pt x="80" y="832"/>
                      </a:cubicBezTo>
                      <a:cubicBezTo>
                        <a:pt x="100" y="889"/>
                        <a:pt x="89" y="1007"/>
                        <a:pt x="124" y="1014"/>
                      </a:cubicBezTo>
                      <a:cubicBezTo>
                        <a:pt x="148" y="1027"/>
                        <a:pt x="168" y="1084"/>
                        <a:pt x="194" y="1084"/>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sp>
            <p:nvSpPr>
              <p:cNvPr id="67041" name="Freeform 481"/>
              <p:cNvSpPr>
                <a:spLocks/>
              </p:cNvSpPr>
              <p:nvPr/>
            </p:nvSpPr>
            <p:spPr bwMode="auto">
              <a:xfrm>
                <a:off x="959" y="1232"/>
                <a:ext cx="17" cy="12"/>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042" name="Freeform 482"/>
              <p:cNvSpPr>
                <a:spLocks/>
              </p:cNvSpPr>
              <p:nvPr/>
            </p:nvSpPr>
            <p:spPr bwMode="auto">
              <a:xfrm>
                <a:off x="586" y="1255"/>
                <a:ext cx="34" cy="14"/>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6600"/>
              </a:solidFill>
              <a:ln w="9525">
                <a:solidFill>
                  <a:srgbClr val="006600"/>
                </a:solidFill>
                <a:round/>
                <a:headEnd/>
                <a:tailEnd/>
              </a:ln>
              <a:effectLst/>
            </p:spPr>
            <p:txBody>
              <a:bodyPr wrap="none" anchor="ctr"/>
              <a:lstStyle/>
              <a:p>
                <a:pPr defTabSz="911089"/>
                <a:endParaRPr lang="en-US">
                  <a:solidFill>
                    <a:prstClr val="black"/>
                  </a:solidFill>
                </a:endParaRPr>
              </a:p>
            </p:txBody>
          </p:sp>
          <p:sp>
            <p:nvSpPr>
              <p:cNvPr id="67043" name="Freeform 483"/>
              <p:cNvSpPr>
                <a:spLocks/>
              </p:cNvSpPr>
              <p:nvPr/>
            </p:nvSpPr>
            <p:spPr bwMode="auto">
              <a:xfrm>
                <a:off x="622" y="1244"/>
                <a:ext cx="34" cy="14"/>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044" name="Freeform 484"/>
              <p:cNvSpPr>
                <a:spLocks/>
              </p:cNvSpPr>
              <p:nvPr/>
            </p:nvSpPr>
            <p:spPr bwMode="auto">
              <a:xfrm>
                <a:off x="550" y="1257"/>
                <a:ext cx="36" cy="13"/>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6600"/>
              </a:solidFill>
              <a:ln w="9525">
                <a:solidFill>
                  <a:srgbClr val="006600"/>
                </a:solidFill>
                <a:round/>
                <a:headEnd/>
                <a:tailEnd/>
              </a:ln>
              <a:effectLst/>
            </p:spPr>
            <p:txBody>
              <a:bodyPr wrap="none" anchor="ctr"/>
              <a:lstStyle/>
              <a:p>
                <a:pPr defTabSz="911089"/>
                <a:endParaRPr lang="en-US">
                  <a:solidFill>
                    <a:prstClr val="black"/>
                  </a:solidFill>
                </a:endParaRPr>
              </a:p>
            </p:txBody>
          </p:sp>
          <p:sp>
            <p:nvSpPr>
              <p:cNvPr id="67045" name="Freeform 485"/>
              <p:cNvSpPr>
                <a:spLocks/>
              </p:cNvSpPr>
              <p:nvPr/>
            </p:nvSpPr>
            <p:spPr bwMode="auto">
              <a:xfrm>
                <a:off x="586" y="1244"/>
                <a:ext cx="34" cy="14"/>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046" name="Freeform 486"/>
              <p:cNvSpPr>
                <a:spLocks/>
              </p:cNvSpPr>
              <p:nvPr/>
            </p:nvSpPr>
            <p:spPr bwMode="auto">
              <a:xfrm>
                <a:off x="693" y="1231"/>
                <a:ext cx="34" cy="13"/>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047" name="Freeform 487"/>
              <p:cNvSpPr>
                <a:spLocks/>
              </p:cNvSpPr>
              <p:nvPr/>
            </p:nvSpPr>
            <p:spPr bwMode="auto">
              <a:xfrm>
                <a:off x="514" y="1244"/>
                <a:ext cx="36" cy="25"/>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048" name="Freeform 488"/>
              <p:cNvSpPr>
                <a:spLocks/>
              </p:cNvSpPr>
              <p:nvPr/>
            </p:nvSpPr>
            <p:spPr bwMode="auto">
              <a:xfrm>
                <a:off x="710" y="1269"/>
                <a:ext cx="35" cy="13"/>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049" name="Freeform 489"/>
              <p:cNvSpPr>
                <a:spLocks/>
              </p:cNvSpPr>
              <p:nvPr/>
            </p:nvSpPr>
            <p:spPr bwMode="auto">
              <a:xfrm>
                <a:off x="727" y="1207"/>
                <a:ext cx="36" cy="13"/>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050" name="Freeform 490"/>
              <p:cNvSpPr>
                <a:spLocks/>
              </p:cNvSpPr>
              <p:nvPr/>
            </p:nvSpPr>
            <p:spPr bwMode="auto">
              <a:xfrm>
                <a:off x="514" y="1207"/>
                <a:ext cx="36" cy="13"/>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6600"/>
              </a:solidFill>
              <a:ln w="9525">
                <a:solidFill>
                  <a:srgbClr val="006600"/>
                </a:solidFill>
                <a:round/>
                <a:headEnd/>
                <a:tailEnd/>
              </a:ln>
              <a:effectLst/>
            </p:spPr>
            <p:txBody>
              <a:bodyPr wrap="none" anchor="ctr"/>
              <a:lstStyle/>
              <a:p>
                <a:pPr defTabSz="911089"/>
                <a:endParaRPr lang="en-US">
                  <a:solidFill>
                    <a:prstClr val="black"/>
                  </a:solidFill>
                </a:endParaRPr>
              </a:p>
            </p:txBody>
          </p:sp>
          <p:sp>
            <p:nvSpPr>
              <p:cNvPr id="67051" name="Freeform 491"/>
              <p:cNvSpPr>
                <a:spLocks/>
              </p:cNvSpPr>
              <p:nvPr/>
            </p:nvSpPr>
            <p:spPr bwMode="auto">
              <a:xfrm>
                <a:off x="870" y="1257"/>
                <a:ext cx="35" cy="13"/>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052" name="Freeform 492"/>
              <p:cNvSpPr>
                <a:spLocks/>
              </p:cNvSpPr>
              <p:nvPr/>
            </p:nvSpPr>
            <p:spPr bwMode="auto">
              <a:xfrm>
                <a:off x="657" y="1181"/>
                <a:ext cx="35" cy="14"/>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053" name="Freeform 493"/>
              <p:cNvSpPr>
                <a:spLocks/>
              </p:cNvSpPr>
              <p:nvPr/>
            </p:nvSpPr>
            <p:spPr bwMode="auto">
              <a:xfrm>
                <a:off x="479" y="1195"/>
                <a:ext cx="35" cy="25"/>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054" name="Freeform 494"/>
              <p:cNvSpPr>
                <a:spLocks/>
              </p:cNvSpPr>
              <p:nvPr/>
            </p:nvSpPr>
            <p:spPr bwMode="auto">
              <a:xfrm>
                <a:off x="780" y="1219"/>
                <a:ext cx="19" cy="22"/>
              </a:xfrm>
              <a:custGeom>
                <a:avLst/>
                <a:gdLst/>
                <a:ahLst/>
                <a:cxnLst>
                  <a:cxn ang="0">
                    <a:pos x="147" y="125"/>
                  </a:cxn>
                  <a:cxn ang="0">
                    <a:pos x="240" y="0"/>
                  </a:cxn>
                  <a:cxn ang="0">
                    <a:pos x="178" y="94"/>
                  </a:cxn>
                  <a:cxn ang="0">
                    <a:pos x="162" y="140"/>
                  </a:cxn>
                  <a:cxn ang="0">
                    <a:pos x="123" y="133"/>
                  </a:cxn>
                  <a:cxn ang="0">
                    <a:pos x="92" y="86"/>
                  </a:cxn>
                  <a:cxn ang="0">
                    <a:pos x="77" y="78"/>
                  </a:cxn>
                  <a:cxn ang="0">
                    <a:pos x="147" y="125"/>
                  </a:cxn>
                </a:cxnLst>
                <a:rect l="0" t="0" r="r" b="b"/>
                <a:pathLst>
                  <a:path w="240" h="140">
                    <a:moveTo>
                      <a:pt x="147" y="125"/>
                    </a:moveTo>
                    <a:cubicBezTo>
                      <a:pt x="169" y="60"/>
                      <a:pt x="166" y="26"/>
                      <a:pt x="240" y="0"/>
                    </a:cubicBezTo>
                    <a:cubicBezTo>
                      <a:pt x="228" y="40"/>
                      <a:pt x="193" y="52"/>
                      <a:pt x="178" y="94"/>
                    </a:cubicBezTo>
                    <a:cubicBezTo>
                      <a:pt x="173" y="109"/>
                      <a:pt x="162" y="140"/>
                      <a:pt x="162" y="140"/>
                    </a:cubicBezTo>
                    <a:cubicBezTo>
                      <a:pt x="149" y="138"/>
                      <a:pt x="134" y="140"/>
                      <a:pt x="123" y="133"/>
                    </a:cubicBezTo>
                    <a:cubicBezTo>
                      <a:pt x="107" y="124"/>
                      <a:pt x="108" y="96"/>
                      <a:pt x="92" y="86"/>
                    </a:cubicBezTo>
                    <a:cubicBezTo>
                      <a:pt x="78" y="77"/>
                      <a:pt x="0" y="59"/>
                      <a:pt x="77" y="78"/>
                    </a:cubicBezTo>
                    <a:cubicBezTo>
                      <a:pt x="96" y="108"/>
                      <a:pt x="115" y="109"/>
                      <a:pt x="147" y="125"/>
                    </a:cubicBezTo>
                    <a:close/>
                  </a:path>
                </a:pathLst>
              </a:custGeom>
              <a:solidFill>
                <a:srgbClr val="003300"/>
              </a:soli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055" name="Freeform 495"/>
              <p:cNvSpPr>
                <a:spLocks/>
              </p:cNvSpPr>
              <p:nvPr/>
            </p:nvSpPr>
            <p:spPr bwMode="auto">
              <a:xfrm>
                <a:off x="905" y="1181"/>
                <a:ext cx="23" cy="23"/>
              </a:xfrm>
              <a:custGeom>
                <a:avLst/>
                <a:gdLst/>
                <a:ahLst/>
                <a:cxnLst>
                  <a:cxn ang="0">
                    <a:pos x="147" y="125"/>
                  </a:cxn>
                  <a:cxn ang="0">
                    <a:pos x="240" y="0"/>
                  </a:cxn>
                  <a:cxn ang="0">
                    <a:pos x="178" y="94"/>
                  </a:cxn>
                  <a:cxn ang="0">
                    <a:pos x="162" y="140"/>
                  </a:cxn>
                  <a:cxn ang="0">
                    <a:pos x="123" y="133"/>
                  </a:cxn>
                  <a:cxn ang="0">
                    <a:pos x="92" y="86"/>
                  </a:cxn>
                  <a:cxn ang="0">
                    <a:pos x="77" y="78"/>
                  </a:cxn>
                  <a:cxn ang="0">
                    <a:pos x="147" y="125"/>
                  </a:cxn>
                </a:cxnLst>
                <a:rect l="0" t="0" r="r" b="b"/>
                <a:pathLst>
                  <a:path w="240" h="140">
                    <a:moveTo>
                      <a:pt x="147" y="125"/>
                    </a:moveTo>
                    <a:cubicBezTo>
                      <a:pt x="169" y="60"/>
                      <a:pt x="166" y="26"/>
                      <a:pt x="240" y="0"/>
                    </a:cubicBezTo>
                    <a:cubicBezTo>
                      <a:pt x="228" y="40"/>
                      <a:pt x="193" y="52"/>
                      <a:pt x="178" y="94"/>
                    </a:cubicBezTo>
                    <a:cubicBezTo>
                      <a:pt x="173" y="109"/>
                      <a:pt x="162" y="140"/>
                      <a:pt x="162" y="140"/>
                    </a:cubicBezTo>
                    <a:cubicBezTo>
                      <a:pt x="149" y="138"/>
                      <a:pt x="134" y="140"/>
                      <a:pt x="123" y="133"/>
                    </a:cubicBezTo>
                    <a:cubicBezTo>
                      <a:pt x="107" y="124"/>
                      <a:pt x="108" y="96"/>
                      <a:pt x="92" y="86"/>
                    </a:cubicBezTo>
                    <a:cubicBezTo>
                      <a:pt x="78" y="77"/>
                      <a:pt x="0" y="59"/>
                      <a:pt x="77" y="78"/>
                    </a:cubicBezTo>
                    <a:cubicBezTo>
                      <a:pt x="96" y="108"/>
                      <a:pt x="115" y="109"/>
                      <a:pt x="147" y="125"/>
                    </a:cubicBezTo>
                    <a:close/>
                  </a:path>
                </a:pathLst>
              </a:custGeom>
              <a:solidFill>
                <a:srgbClr val="003300"/>
              </a:soli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056" name="Freeform 496"/>
              <p:cNvSpPr>
                <a:spLocks/>
              </p:cNvSpPr>
              <p:nvPr/>
            </p:nvSpPr>
            <p:spPr bwMode="auto">
              <a:xfrm>
                <a:off x="249" y="944"/>
                <a:ext cx="17" cy="13"/>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057" name="Freeform 497"/>
              <p:cNvSpPr>
                <a:spLocks/>
              </p:cNvSpPr>
              <p:nvPr/>
            </p:nvSpPr>
            <p:spPr bwMode="auto">
              <a:xfrm>
                <a:off x="1633" y="1218"/>
                <a:ext cx="35" cy="14"/>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6600"/>
              </a:solidFill>
              <a:ln w="9525">
                <a:solidFill>
                  <a:srgbClr val="006600"/>
                </a:solidFill>
                <a:round/>
                <a:headEnd/>
                <a:tailEnd/>
              </a:ln>
              <a:effectLst/>
            </p:spPr>
            <p:txBody>
              <a:bodyPr wrap="none" anchor="ctr"/>
              <a:lstStyle/>
              <a:p>
                <a:pPr defTabSz="911089"/>
                <a:endParaRPr lang="en-US">
                  <a:solidFill>
                    <a:prstClr val="black"/>
                  </a:solidFill>
                </a:endParaRPr>
              </a:p>
            </p:txBody>
          </p:sp>
          <p:sp>
            <p:nvSpPr>
              <p:cNvPr id="67058" name="Freeform 498"/>
              <p:cNvSpPr>
                <a:spLocks/>
              </p:cNvSpPr>
              <p:nvPr/>
            </p:nvSpPr>
            <p:spPr bwMode="auto">
              <a:xfrm>
                <a:off x="1668" y="1207"/>
                <a:ext cx="36" cy="13"/>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059" name="Freeform 499"/>
              <p:cNvSpPr>
                <a:spLocks/>
              </p:cNvSpPr>
              <p:nvPr/>
            </p:nvSpPr>
            <p:spPr bwMode="auto">
              <a:xfrm>
                <a:off x="1598" y="1219"/>
                <a:ext cx="34" cy="14"/>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6600"/>
              </a:solidFill>
              <a:ln w="9525">
                <a:solidFill>
                  <a:srgbClr val="006600"/>
                </a:solidFill>
                <a:round/>
                <a:headEnd/>
                <a:tailEnd/>
              </a:ln>
              <a:effectLst/>
            </p:spPr>
            <p:txBody>
              <a:bodyPr wrap="none" anchor="ctr"/>
              <a:lstStyle/>
              <a:p>
                <a:pPr defTabSz="911089"/>
                <a:endParaRPr lang="en-US">
                  <a:solidFill>
                    <a:prstClr val="black"/>
                  </a:solidFill>
                </a:endParaRPr>
              </a:p>
            </p:txBody>
          </p:sp>
          <p:sp>
            <p:nvSpPr>
              <p:cNvPr id="67060" name="Freeform 500"/>
              <p:cNvSpPr>
                <a:spLocks/>
              </p:cNvSpPr>
              <p:nvPr/>
            </p:nvSpPr>
            <p:spPr bwMode="auto">
              <a:xfrm>
                <a:off x="1633" y="1207"/>
                <a:ext cx="35" cy="13"/>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061" name="Freeform 501"/>
              <p:cNvSpPr>
                <a:spLocks/>
              </p:cNvSpPr>
              <p:nvPr/>
            </p:nvSpPr>
            <p:spPr bwMode="auto">
              <a:xfrm>
                <a:off x="1739" y="1193"/>
                <a:ext cx="36" cy="14"/>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062" name="Freeform 502"/>
              <p:cNvSpPr>
                <a:spLocks/>
              </p:cNvSpPr>
              <p:nvPr/>
            </p:nvSpPr>
            <p:spPr bwMode="auto">
              <a:xfrm>
                <a:off x="1562" y="1207"/>
                <a:ext cx="34" cy="25"/>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063" name="Freeform 503"/>
              <p:cNvSpPr>
                <a:spLocks/>
              </p:cNvSpPr>
              <p:nvPr/>
            </p:nvSpPr>
            <p:spPr bwMode="auto">
              <a:xfrm>
                <a:off x="1598" y="1169"/>
                <a:ext cx="34" cy="13"/>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6600"/>
              </a:solidFill>
              <a:ln w="9525">
                <a:solidFill>
                  <a:srgbClr val="006600"/>
                </a:solidFill>
                <a:round/>
                <a:headEnd/>
                <a:tailEnd/>
              </a:ln>
              <a:effectLst/>
            </p:spPr>
            <p:txBody>
              <a:bodyPr wrap="none" anchor="ctr"/>
              <a:lstStyle/>
              <a:p>
                <a:pPr defTabSz="911089"/>
                <a:endParaRPr lang="en-US">
                  <a:solidFill>
                    <a:prstClr val="black"/>
                  </a:solidFill>
                </a:endParaRPr>
              </a:p>
            </p:txBody>
          </p:sp>
          <p:sp>
            <p:nvSpPr>
              <p:cNvPr id="67064" name="Freeform 504"/>
              <p:cNvSpPr>
                <a:spLocks/>
              </p:cNvSpPr>
              <p:nvPr/>
            </p:nvSpPr>
            <p:spPr bwMode="auto">
              <a:xfrm>
                <a:off x="1633" y="1157"/>
                <a:ext cx="35" cy="14"/>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065" name="Freeform 505"/>
              <p:cNvSpPr>
                <a:spLocks/>
              </p:cNvSpPr>
              <p:nvPr/>
            </p:nvSpPr>
            <p:spPr bwMode="auto">
              <a:xfrm>
                <a:off x="1562" y="1170"/>
                <a:ext cx="34" cy="13"/>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6600"/>
              </a:solidFill>
              <a:ln w="9525">
                <a:solidFill>
                  <a:srgbClr val="006600"/>
                </a:solidFill>
                <a:round/>
                <a:headEnd/>
                <a:tailEnd/>
              </a:ln>
              <a:effectLst/>
            </p:spPr>
            <p:txBody>
              <a:bodyPr wrap="none" anchor="ctr"/>
              <a:lstStyle/>
              <a:p>
                <a:pPr defTabSz="911089"/>
                <a:endParaRPr lang="en-US">
                  <a:solidFill>
                    <a:prstClr val="black"/>
                  </a:solidFill>
                </a:endParaRPr>
              </a:p>
            </p:txBody>
          </p:sp>
          <p:sp>
            <p:nvSpPr>
              <p:cNvPr id="67066" name="Freeform 506"/>
              <p:cNvSpPr>
                <a:spLocks/>
              </p:cNvSpPr>
              <p:nvPr/>
            </p:nvSpPr>
            <p:spPr bwMode="auto">
              <a:xfrm>
                <a:off x="1598" y="1157"/>
                <a:ext cx="34" cy="14"/>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067" name="Freeform 507"/>
              <p:cNvSpPr>
                <a:spLocks/>
              </p:cNvSpPr>
              <p:nvPr/>
            </p:nvSpPr>
            <p:spPr bwMode="auto">
              <a:xfrm>
                <a:off x="1705" y="1144"/>
                <a:ext cx="34" cy="13"/>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068" name="Freeform 508"/>
              <p:cNvSpPr>
                <a:spLocks/>
              </p:cNvSpPr>
              <p:nvPr/>
            </p:nvSpPr>
            <p:spPr bwMode="auto">
              <a:xfrm>
                <a:off x="1526" y="1157"/>
                <a:ext cx="36" cy="25"/>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069" name="Freeform 509"/>
              <p:cNvSpPr>
                <a:spLocks/>
              </p:cNvSpPr>
              <p:nvPr/>
            </p:nvSpPr>
            <p:spPr bwMode="auto">
              <a:xfrm>
                <a:off x="1828" y="1181"/>
                <a:ext cx="18" cy="23"/>
              </a:xfrm>
              <a:custGeom>
                <a:avLst/>
                <a:gdLst/>
                <a:ahLst/>
                <a:cxnLst>
                  <a:cxn ang="0">
                    <a:pos x="147" y="125"/>
                  </a:cxn>
                  <a:cxn ang="0">
                    <a:pos x="240" y="0"/>
                  </a:cxn>
                  <a:cxn ang="0">
                    <a:pos x="178" y="94"/>
                  </a:cxn>
                  <a:cxn ang="0">
                    <a:pos x="162" y="140"/>
                  </a:cxn>
                  <a:cxn ang="0">
                    <a:pos x="123" y="133"/>
                  </a:cxn>
                  <a:cxn ang="0">
                    <a:pos x="92" y="86"/>
                  </a:cxn>
                  <a:cxn ang="0">
                    <a:pos x="77" y="78"/>
                  </a:cxn>
                  <a:cxn ang="0">
                    <a:pos x="147" y="125"/>
                  </a:cxn>
                </a:cxnLst>
                <a:rect l="0" t="0" r="r" b="b"/>
                <a:pathLst>
                  <a:path w="240" h="140">
                    <a:moveTo>
                      <a:pt x="147" y="125"/>
                    </a:moveTo>
                    <a:cubicBezTo>
                      <a:pt x="169" y="60"/>
                      <a:pt x="166" y="26"/>
                      <a:pt x="240" y="0"/>
                    </a:cubicBezTo>
                    <a:cubicBezTo>
                      <a:pt x="228" y="40"/>
                      <a:pt x="193" y="52"/>
                      <a:pt x="178" y="94"/>
                    </a:cubicBezTo>
                    <a:cubicBezTo>
                      <a:pt x="173" y="109"/>
                      <a:pt x="162" y="140"/>
                      <a:pt x="162" y="140"/>
                    </a:cubicBezTo>
                    <a:cubicBezTo>
                      <a:pt x="149" y="138"/>
                      <a:pt x="134" y="140"/>
                      <a:pt x="123" y="133"/>
                    </a:cubicBezTo>
                    <a:cubicBezTo>
                      <a:pt x="107" y="124"/>
                      <a:pt x="108" y="96"/>
                      <a:pt x="92" y="86"/>
                    </a:cubicBezTo>
                    <a:cubicBezTo>
                      <a:pt x="78" y="77"/>
                      <a:pt x="0" y="59"/>
                      <a:pt x="77" y="78"/>
                    </a:cubicBezTo>
                    <a:cubicBezTo>
                      <a:pt x="96" y="108"/>
                      <a:pt x="115" y="109"/>
                      <a:pt x="147" y="125"/>
                    </a:cubicBezTo>
                    <a:close/>
                  </a:path>
                </a:pathLst>
              </a:custGeom>
              <a:solidFill>
                <a:srgbClr val="003300"/>
              </a:soli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070" name="Freeform 510"/>
              <p:cNvSpPr>
                <a:spLocks/>
              </p:cNvSpPr>
              <p:nvPr/>
            </p:nvSpPr>
            <p:spPr bwMode="auto">
              <a:xfrm>
                <a:off x="1722" y="1181"/>
                <a:ext cx="22" cy="23"/>
              </a:xfrm>
              <a:custGeom>
                <a:avLst/>
                <a:gdLst/>
                <a:ahLst/>
                <a:cxnLst>
                  <a:cxn ang="0">
                    <a:pos x="147" y="125"/>
                  </a:cxn>
                  <a:cxn ang="0">
                    <a:pos x="240" y="0"/>
                  </a:cxn>
                  <a:cxn ang="0">
                    <a:pos x="178" y="94"/>
                  </a:cxn>
                  <a:cxn ang="0">
                    <a:pos x="162" y="140"/>
                  </a:cxn>
                  <a:cxn ang="0">
                    <a:pos x="123" y="133"/>
                  </a:cxn>
                  <a:cxn ang="0">
                    <a:pos x="92" y="86"/>
                  </a:cxn>
                  <a:cxn ang="0">
                    <a:pos x="77" y="78"/>
                  </a:cxn>
                  <a:cxn ang="0">
                    <a:pos x="147" y="125"/>
                  </a:cxn>
                </a:cxnLst>
                <a:rect l="0" t="0" r="r" b="b"/>
                <a:pathLst>
                  <a:path w="240" h="140">
                    <a:moveTo>
                      <a:pt x="147" y="125"/>
                    </a:moveTo>
                    <a:cubicBezTo>
                      <a:pt x="169" y="60"/>
                      <a:pt x="166" y="26"/>
                      <a:pt x="240" y="0"/>
                    </a:cubicBezTo>
                    <a:cubicBezTo>
                      <a:pt x="228" y="40"/>
                      <a:pt x="193" y="52"/>
                      <a:pt x="178" y="94"/>
                    </a:cubicBezTo>
                    <a:cubicBezTo>
                      <a:pt x="173" y="109"/>
                      <a:pt x="162" y="140"/>
                      <a:pt x="162" y="140"/>
                    </a:cubicBezTo>
                    <a:cubicBezTo>
                      <a:pt x="149" y="138"/>
                      <a:pt x="134" y="140"/>
                      <a:pt x="123" y="133"/>
                    </a:cubicBezTo>
                    <a:cubicBezTo>
                      <a:pt x="107" y="124"/>
                      <a:pt x="108" y="96"/>
                      <a:pt x="92" y="86"/>
                    </a:cubicBezTo>
                    <a:cubicBezTo>
                      <a:pt x="78" y="77"/>
                      <a:pt x="0" y="59"/>
                      <a:pt x="77" y="78"/>
                    </a:cubicBezTo>
                    <a:cubicBezTo>
                      <a:pt x="96" y="108"/>
                      <a:pt x="115" y="109"/>
                      <a:pt x="147" y="125"/>
                    </a:cubicBezTo>
                    <a:close/>
                  </a:path>
                </a:pathLst>
              </a:custGeom>
              <a:solidFill>
                <a:srgbClr val="003300"/>
              </a:solidFill>
              <a:ln w="9525">
                <a:solidFill>
                  <a:schemeClr val="tx1"/>
                </a:solidFill>
                <a:round/>
                <a:headEnd/>
                <a:tailEnd/>
              </a:ln>
              <a:effectLst/>
            </p:spPr>
            <p:txBody>
              <a:bodyPr wrap="none" anchor="ctr"/>
              <a:lstStyle/>
              <a:p>
                <a:pPr defTabSz="911089"/>
                <a:endParaRPr lang="en-US">
                  <a:solidFill>
                    <a:prstClr val="black"/>
                  </a:solidFill>
                </a:endParaRPr>
              </a:p>
            </p:txBody>
          </p:sp>
          <p:grpSp>
            <p:nvGrpSpPr>
              <p:cNvPr id="67135" name="Group 511"/>
              <p:cNvGrpSpPr>
                <a:grpSpLocks/>
              </p:cNvGrpSpPr>
              <p:nvPr/>
            </p:nvGrpSpPr>
            <p:grpSpPr bwMode="auto">
              <a:xfrm>
                <a:off x="1633" y="994"/>
                <a:ext cx="195" cy="287"/>
                <a:chOff x="445" y="1374"/>
                <a:chExt cx="840" cy="1340"/>
              </a:xfrm>
            </p:grpSpPr>
            <p:sp>
              <p:nvSpPr>
                <p:cNvPr id="67072" name="Freeform 512"/>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073" name="Freeform 513"/>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sp>
            <p:nvSpPr>
              <p:cNvPr id="67074" name="Freeform 514"/>
              <p:cNvSpPr>
                <a:spLocks/>
              </p:cNvSpPr>
              <p:nvPr/>
            </p:nvSpPr>
            <p:spPr bwMode="auto">
              <a:xfrm>
                <a:off x="923" y="1306"/>
                <a:ext cx="17" cy="13"/>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075" name="Freeform 515"/>
              <p:cNvSpPr>
                <a:spLocks/>
              </p:cNvSpPr>
              <p:nvPr/>
            </p:nvSpPr>
            <p:spPr bwMode="auto">
              <a:xfrm>
                <a:off x="727" y="1255"/>
                <a:ext cx="36" cy="14"/>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6600"/>
              </a:solidFill>
              <a:ln w="9525">
                <a:solidFill>
                  <a:srgbClr val="006600"/>
                </a:solidFill>
                <a:round/>
                <a:headEnd/>
                <a:tailEnd/>
              </a:ln>
              <a:effectLst/>
            </p:spPr>
            <p:txBody>
              <a:bodyPr wrap="none" anchor="ctr"/>
              <a:lstStyle/>
              <a:p>
                <a:pPr defTabSz="911089"/>
                <a:endParaRPr lang="en-US">
                  <a:solidFill>
                    <a:prstClr val="black"/>
                  </a:solidFill>
                </a:endParaRPr>
              </a:p>
            </p:txBody>
          </p:sp>
          <p:sp>
            <p:nvSpPr>
              <p:cNvPr id="67076" name="Freeform 516"/>
              <p:cNvSpPr>
                <a:spLocks/>
              </p:cNvSpPr>
              <p:nvPr/>
            </p:nvSpPr>
            <p:spPr bwMode="auto">
              <a:xfrm>
                <a:off x="763" y="1244"/>
                <a:ext cx="36" cy="14"/>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077" name="Freeform 517"/>
              <p:cNvSpPr>
                <a:spLocks/>
              </p:cNvSpPr>
              <p:nvPr/>
            </p:nvSpPr>
            <p:spPr bwMode="auto">
              <a:xfrm>
                <a:off x="692" y="1257"/>
                <a:ext cx="35" cy="13"/>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6600"/>
              </a:solidFill>
              <a:ln w="9525">
                <a:solidFill>
                  <a:srgbClr val="006600"/>
                </a:solidFill>
                <a:round/>
                <a:headEnd/>
                <a:tailEnd/>
              </a:ln>
              <a:effectLst/>
            </p:spPr>
            <p:txBody>
              <a:bodyPr wrap="none" anchor="ctr"/>
              <a:lstStyle/>
              <a:p>
                <a:pPr defTabSz="911089"/>
                <a:endParaRPr lang="en-US">
                  <a:solidFill>
                    <a:prstClr val="black"/>
                  </a:solidFill>
                </a:endParaRPr>
              </a:p>
            </p:txBody>
          </p:sp>
          <p:sp>
            <p:nvSpPr>
              <p:cNvPr id="67078" name="Freeform 518"/>
              <p:cNvSpPr>
                <a:spLocks/>
              </p:cNvSpPr>
              <p:nvPr/>
            </p:nvSpPr>
            <p:spPr bwMode="auto">
              <a:xfrm>
                <a:off x="727" y="1244"/>
                <a:ext cx="36" cy="14"/>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079" name="Freeform 519"/>
              <p:cNvSpPr>
                <a:spLocks/>
              </p:cNvSpPr>
              <p:nvPr/>
            </p:nvSpPr>
            <p:spPr bwMode="auto">
              <a:xfrm>
                <a:off x="835" y="1231"/>
                <a:ext cx="35" cy="13"/>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080" name="Freeform 520"/>
              <p:cNvSpPr>
                <a:spLocks/>
              </p:cNvSpPr>
              <p:nvPr/>
            </p:nvSpPr>
            <p:spPr bwMode="auto">
              <a:xfrm>
                <a:off x="657" y="1244"/>
                <a:ext cx="35" cy="25"/>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081" name="Freeform 521"/>
              <p:cNvSpPr>
                <a:spLocks/>
              </p:cNvSpPr>
              <p:nvPr/>
            </p:nvSpPr>
            <p:spPr bwMode="auto">
              <a:xfrm>
                <a:off x="692" y="1207"/>
                <a:ext cx="35" cy="13"/>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6600"/>
              </a:solidFill>
              <a:ln w="9525">
                <a:solidFill>
                  <a:srgbClr val="006600"/>
                </a:solidFill>
                <a:round/>
                <a:headEnd/>
                <a:tailEnd/>
              </a:ln>
              <a:effectLst/>
            </p:spPr>
            <p:txBody>
              <a:bodyPr wrap="none" anchor="ctr"/>
              <a:lstStyle/>
              <a:p>
                <a:pPr defTabSz="911089"/>
                <a:endParaRPr lang="en-US">
                  <a:solidFill>
                    <a:prstClr val="black"/>
                  </a:solidFill>
                </a:endParaRPr>
              </a:p>
            </p:txBody>
          </p:sp>
          <p:sp>
            <p:nvSpPr>
              <p:cNvPr id="67082" name="Freeform 522"/>
              <p:cNvSpPr>
                <a:spLocks/>
              </p:cNvSpPr>
              <p:nvPr/>
            </p:nvSpPr>
            <p:spPr bwMode="auto">
              <a:xfrm>
                <a:off x="727" y="1195"/>
                <a:ext cx="36" cy="13"/>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083" name="Freeform 523"/>
              <p:cNvSpPr>
                <a:spLocks/>
              </p:cNvSpPr>
              <p:nvPr/>
            </p:nvSpPr>
            <p:spPr bwMode="auto">
              <a:xfrm>
                <a:off x="657" y="1207"/>
                <a:ext cx="35" cy="13"/>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6600"/>
              </a:solidFill>
              <a:ln w="9525">
                <a:solidFill>
                  <a:srgbClr val="006600"/>
                </a:solidFill>
                <a:round/>
                <a:headEnd/>
                <a:tailEnd/>
              </a:ln>
              <a:effectLst/>
            </p:spPr>
            <p:txBody>
              <a:bodyPr wrap="none" anchor="ctr"/>
              <a:lstStyle/>
              <a:p>
                <a:pPr defTabSz="911089"/>
                <a:endParaRPr lang="en-US">
                  <a:solidFill>
                    <a:prstClr val="black"/>
                  </a:solidFill>
                </a:endParaRPr>
              </a:p>
            </p:txBody>
          </p:sp>
          <p:sp>
            <p:nvSpPr>
              <p:cNvPr id="67084" name="Freeform 524"/>
              <p:cNvSpPr>
                <a:spLocks/>
              </p:cNvSpPr>
              <p:nvPr/>
            </p:nvSpPr>
            <p:spPr bwMode="auto">
              <a:xfrm>
                <a:off x="692" y="1195"/>
                <a:ext cx="35" cy="13"/>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085" name="Freeform 525"/>
              <p:cNvSpPr>
                <a:spLocks/>
              </p:cNvSpPr>
              <p:nvPr/>
            </p:nvSpPr>
            <p:spPr bwMode="auto">
              <a:xfrm>
                <a:off x="799" y="1181"/>
                <a:ext cx="36" cy="14"/>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086" name="Freeform 526"/>
              <p:cNvSpPr>
                <a:spLocks/>
              </p:cNvSpPr>
              <p:nvPr/>
            </p:nvSpPr>
            <p:spPr bwMode="auto">
              <a:xfrm>
                <a:off x="622" y="1195"/>
                <a:ext cx="34" cy="25"/>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087" name="Freeform 527"/>
              <p:cNvSpPr>
                <a:spLocks/>
              </p:cNvSpPr>
              <p:nvPr/>
            </p:nvSpPr>
            <p:spPr bwMode="auto">
              <a:xfrm>
                <a:off x="923" y="1219"/>
                <a:ext cx="17" cy="22"/>
              </a:xfrm>
              <a:custGeom>
                <a:avLst/>
                <a:gdLst/>
                <a:ahLst/>
                <a:cxnLst>
                  <a:cxn ang="0">
                    <a:pos x="147" y="125"/>
                  </a:cxn>
                  <a:cxn ang="0">
                    <a:pos x="240" y="0"/>
                  </a:cxn>
                  <a:cxn ang="0">
                    <a:pos x="178" y="94"/>
                  </a:cxn>
                  <a:cxn ang="0">
                    <a:pos x="162" y="140"/>
                  </a:cxn>
                  <a:cxn ang="0">
                    <a:pos x="123" y="133"/>
                  </a:cxn>
                  <a:cxn ang="0">
                    <a:pos x="92" y="86"/>
                  </a:cxn>
                  <a:cxn ang="0">
                    <a:pos x="77" y="78"/>
                  </a:cxn>
                  <a:cxn ang="0">
                    <a:pos x="147" y="125"/>
                  </a:cxn>
                </a:cxnLst>
                <a:rect l="0" t="0" r="r" b="b"/>
                <a:pathLst>
                  <a:path w="240" h="140">
                    <a:moveTo>
                      <a:pt x="147" y="125"/>
                    </a:moveTo>
                    <a:cubicBezTo>
                      <a:pt x="169" y="60"/>
                      <a:pt x="166" y="26"/>
                      <a:pt x="240" y="0"/>
                    </a:cubicBezTo>
                    <a:cubicBezTo>
                      <a:pt x="228" y="40"/>
                      <a:pt x="193" y="52"/>
                      <a:pt x="178" y="94"/>
                    </a:cubicBezTo>
                    <a:cubicBezTo>
                      <a:pt x="173" y="109"/>
                      <a:pt x="162" y="140"/>
                      <a:pt x="162" y="140"/>
                    </a:cubicBezTo>
                    <a:cubicBezTo>
                      <a:pt x="149" y="138"/>
                      <a:pt x="134" y="140"/>
                      <a:pt x="123" y="133"/>
                    </a:cubicBezTo>
                    <a:cubicBezTo>
                      <a:pt x="107" y="124"/>
                      <a:pt x="108" y="96"/>
                      <a:pt x="92" y="86"/>
                    </a:cubicBezTo>
                    <a:cubicBezTo>
                      <a:pt x="78" y="77"/>
                      <a:pt x="0" y="59"/>
                      <a:pt x="77" y="78"/>
                    </a:cubicBezTo>
                    <a:cubicBezTo>
                      <a:pt x="96" y="108"/>
                      <a:pt x="115" y="109"/>
                      <a:pt x="147" y="125"/>
                    </a:cubicBezTo>
                    <a:close/>
                  </a:path>
                </a:pathLst>
              </a:custGeom>
              <a:solidFill>
                <a:srgbClr val="003300"/>
              </a:soli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088" name="Freeform 528"/>
              <p:cNvSpPr>
                <a:spLocks/>
              </p:cNvSpPr>
              <p:nvPr/>
            </p:nvSpPr>
            <p:spPr bwMode="auto">
              <a:xfrm>
                <a:off x="816" y="1219"/>
                <a:ext cx="23" cy="22"/>
              </a:xfrm>
              <a:custGeom>
                <a:avLst/>
                <a:gdLst/>
                <a:ahLst/>
                <a:cxnLst>
                  <a:cxn ang="0">
                    <a:pos x="147" y="125"/>
                  </a:cxn>
                  <a:cxn ang="0">
                    <a:pos x="240" y="0"/>
                  </a:cxn>
                  <a:cxn ang="0">
                    <a:pos x="178" y="94"/>
                  </a:cxn>
                  <a:cxn ang="0">
                    <a:pos x="162" y="140"/>
                  </a:cxn>
                  <a:cxn ang="0">
                    <a:pos x="123" y="133"/>
                  </a:cxn>
                  <a:cxn ang="0">
                    <a:pos x="92" y="86"/>
                  </a:cxn>
                  <a:cxn ang="0">
                    <a:pos x="77" y="78"/>
                  </a:cxn>
                  <a:cxn ang="0">
                    <a:pos x="147" y="125"/>
                  </a:cxn>
                </a:cxnLst>
                <a:rect l="0" t="0" r="r" b="b"/>
                <a:pathLst>
                  <a:path w="240" h="140">
                    <a:moveTo>
                      <a:pt x="147" y="125"/>
                    </a:moveTo>
                    <a:cubicBezTo>
                      <a:pt x="169" y="60"/>
                      <a:pt x="166" y="26"/>
                      <a:pt x="240" y="0"/>
                    </a:cubicBezTo>
                    <a:cubicBezTo>
                      <a:pt x="228" y="40"/>
                      <a:pt x="193" y="52"/>
                      <a:pt x="178" y="94"/>
                    </a:cubicBezTo>
                    <a:cubicBezTo>
                      <a:pt x="173" y="109"/>
                      <a:pt x="162" y="140"/>
                      <a:pt x="162" y="140"/>
                    </a:cubicBezTo>
                    <a:cubicBezTo>
                      <a:pt x="149" y="138"/>
                      <a:pt x="134" y="140"/>
                      <a:pt x="123" y="133"/>
                    </a:cubicBezTo>
                    <a:cubicBezTo>
                      <a:pt x="107" y="124"/>
                      <a:pt x="108" y="96"/>
                      <a:pt x="92" y="86"/>
                    </a:cubicBezTo>
                    <a:cubicBezTo>
                      <a:pt x="78" y="77"/>
                      <a:pt x="0" y="59"/>
                      <a:pt x="77" y="78"/>
                    </a:cubicBezTo>
                    <a:cubicBezTo>
                      <a:pt x="96" y="108"/>
                      <a:pt x="115" y="109"/>
                      <a:pt x="147" y="125"/>
                    </a:cubicBezTo>
                    <a:close/>
                  </a:path>
                </a:pathLst>
              </a:custGeom>
              <a:solidFill>
                <a:srgbClr val="003300"/>
              </a:solidFill>
              <a:ln w="9525">
                <a:solidFill>
                  <a:schemeClr val="tx1"/>
                </a:solidFill>
                <a:round/>
                <a:headEnd/>
                <a:tailEnd/>
              </a:ln>
              <a:effectLst/>
            </p:spPr>
            <p:txBody>
              <a:bodyPr wrap="none" anchor="ctr"/>
              <a:lstStyle/>
              <a:p>
                <a:pPr defTabSz="911089"/>
                <a:endParaRPr lang="en-US">
                  <a:solidFill>
                    <a:prstClr val="black"/>
                  </a:solidFill>
                </a:endParaRPr>
              </a:p>
            </p:txBody>
          </p:sp>
          <p:grpSp>
            <p:nvGrpSpPr>
              <p:cNvPr id="67138" name="Group 529"/>
              <p:cNvGrpSpPr>
                <a:grpSpLocks/>
              </p:cNvGrpSpPr>
              <p:nvPr/>
            </p:nvGrpSpPr>
            <p:grpSpPr bwMode="auto">
              <a:xfrm>
                <a:off x="657" y="859"/>
                <a:ext cx="390" cy="569"/>
                <a:chOff x="1824" y="1496"/>
                <a:chExt cx="960" cy="2190"/>
              </a:xfrm>
            </p:grpSpPr>
            <p:sp>
              <p:nvSpPr>
                <p:cNvPr id="67090" name="Freeform 530"/>
                <p:cNvSpPr>
                  <a:spLocks/>
                </p:cNvSpPr>
                <p:nvPr/>
              </p:nvSpPr>
              <p:spPr bwMode="auto">
                <a:xfrm>
                  <a:off x="1834" y="2405"/>
                  <a:ext cx="950" cy="1281"/>
                </a:xfrm>
                <a:custGeom>
                  <a:avLst/>
                  <a:gdLst/>
                  <a:ahLst/>
                  <a:cxnLst>
                    <a:cxn ang="0">
                      <a:pos x="353" y="747"/>
                    </a:cxn>
                    <a:cxn ang="0">
                      <a:pos x="299" y="338"/>
                    </a:cxn>
                    <a:cxn ang="0">
                      <a:pos x="185" y="163"/>
                    </a:cxn>
                    <a:cxn ang="0">
                      <a:pos x="262" y="207"/>
                    </a:cxn>
                    <a:cxn ang="0">
                      <a:pos x="289" y="168"/>
                    </a:cxn>
                    <a:cxn ang="0">
                      <a:pos x="307" y="255"/>
                    </a:cxn>
                    <a:cxn ang="0">
                      <a:pos x="319" y="175"/>
                    </a:cxn>
                    <a:cxn ang="0">
                      <a:pos x="335" y="292"/>
                    </a:cxn>
                    <a:cxn ang="0">
                      <a:pos x="347" y="328"/>
                    </a:cxn>
                    <a:cxn ang="0">
                      <a:pos x="452" y="338"/>
                    </a:cxn>
                    <a:cxn ang="0">
                      <a:pos x="397" y="135"/>
                    </a:cxn>
                    <a:cxn ang="0">
                      <a:pos x="479" y="147"/>
                    </a:cxn>
                    <a:cxn ang="0">
                      <a:pos x="492" y="296"/>
                    </a:cxn>
                    <a:cxn ang="0">
                      <a:pos x="506" y="156"/>
                    </a:cxn>
                    <a:cxn ang="0">
                      <a:pos x="539" y="225"/>
                    </a:cxn>
                    <a:cxn ang="0">
                      <a:pos x="560" y="70"/>
                    </a:cxn>
                    <a:cxn ang="0">
                      <a:pos x="598" y="133"/>
                    </a:cxn>
                    <a:cxn ang="0">
                      <a:pos x="608" y="118"/>
                    </a:cxn>
                    <a:cxn ang="0">
                      <a:pos x="658" y="42"/>
                    </a:cxn>
                    <a:cxn ang="0">
                      <a:pos x="479" y="388"/>
                    </a:cxn>
                    <a:cxn ang="0">
                      <a:pos x="452" y="673"/>
                    </a:cxn>
                    <a:cxn ang="0">
                      <a:pos x="892" y="1042"/>
                    </a:cxn>
                    <a:cxn ang="0">
                      <a:pos x="935" y="1107"/>
                    </a:cxn>
                    <a:cxn ang="0">
                      <a:pos x="933" y="1147"/>
                    </a:cxn>
                    <a:cxn ang="0">
                      <a:pos x="888" y="1173"/>
                    </a:cxn>
                    <a:cxn ang="0">
                      <a:pos x="722" y="988"/>
                    </a:cxn>
                    <a:cxn ang="0">
                      <a:pos x="792" y="1120"/>
                    </a:cxn>
                    <a:cxn ang="0">
                      <a:pos x="726" y="1126"/>
                    </a:cxn>
                    <a:cxn ang="0">
                      <a:pos x="606" y="1162"/>
                    </a:cxn>
                    <a:cxn ang="0">
                      <a:pos x="516" y="1185"/>
                    </a:cxn>
                    <a:cxn ang="0">
                      <a:pos x="440" y="988"/>
                    </a:cxn>
                    <a:cxn ang="0">
                      <a:pos x="339" y="1165"/>
                    </a:cxn>
                    <a:cxn ang="0">
                      <a:pos x="335" y="1066"/>
                    </a:cxn>
                    <a:cxn ang="0">
                      <a:pos x="234" y="1245"/>
                    </a:cxn>
                    <a:cxn ang="0">
                      <a:pos x="210" y="1072"/>
                    </a:cxn>
                    <a:cxn ang="0">
                      <a:pos x="258" y="924"/>
                    </a:cxn>
                    <a:cxn ang="0">
                      <a:pos x="213" y="942"/>
                    </a:cxn>
                    <a:cxn ang="0">
                      <a:pos x="261" y="883"/>
                    </a:cxn>
                    <a:cxn ang="0">
                      <a:pos x="222" y="863"/>
                    </a:cxn>
                  </a:cxnLst>
                  <a:rect l="0" t="0" r="r" b="b"/>
                  <a:pathLst>
                    <a:path w="950" h="1281">
                      <a:moveTo>
                        <a:pt x="299" y="841"/>
                      </a:moveTo>
                      <a:cubicBezTo>
                        <a:pt x="345" y="768"/>
                        <a:pt x="328" y="802"/>
                        <a:pt x="353" y="747"/>
                      </a:cubicBezTo>
                      <a:cubicBezTo>
                        <a:pt x="375" y="628"/>
                        <a:pt x="400" y="463"/>
                        <a:pt x="326" y="390"/>
                      </a:cubicBezTo>
                      <a:cubicBezTo>
                        <a:pt x="290" y="328"/>
                        <a:pt x="330" y="386"/>
                        <a:pt x="299" y="338"/>
                      </a:cubicBezTo>
                      <a:cubicBezTo>
                        <a:pt x="284" y="314"/>
                        <a:pt x="266" y="272"/>
                        <a:pt x="254" y="244"/>
                      </a:cubicBezTo>
                      <a:cubicBezTo>
                        <a:pt x="249" y="233"/>
                        <a:pt x="178" y="169"/>
                        <a:pt x="185" y="163"/>
                      </a:cubicBezTo>
                      <a:cubicBezTo>
                        <a:pt x="181" y="156"/>
                        <a:pt x="195" y="156"/>
                        <a:pt x="208" y="163"/>
                      </a:cubicBezTo>
                      <a:cubicBezTo>
                        <a:pt x="221" y="170"/>
                        <a:pt x="251" y="207"/>
                        <a:pt x="262" y="207"/>
                      </a:cubicBezTo>
                      <a:cubicBezTo>
                        <a:pt x="273" y="207"/>
                        <a:pt x="270" y="171"/>
                        <a:pt x="274" y="165"/>
                      </a:cubicBezTo>
                      <a:cubicBezTo>
                        <a:pt x="278" y="159"/>
                        <a:pt x="288" y="158"/>
                        <a:pt x="289" y="168"/>
                      </a:cubicBezTo>
                      <a:cubicBezTo>
                        <a:pt x="290" y="178"/>
                        <a:pt x="275" y="211"/>
                        <a:pt x="278" y="225"/>
                      </a:cubicBezTo>
                      <a:cubicBezTo>
                        <a:pt x="281" y="239"/>
                        <a:pt x="302" y="253"/>
                        <a:pt x="307" y="255"/>
                      </a:cubicBezTo>
                      <a:cubicBezTo>
                        <a:pt x="312" y="257"/>
                        <a:pt x="308" y="250"/>
                        <a:pt x="310" y="237"/>
                      </a:cubicBezTo>
                      <a:cubicBezTo>
                        <a:pt x="312" y="224"/>
                        <a:pt x="315" y="187"/>
                        <a:pt x="319" y="175"/>
                      </a:cubicBezTo>
                      <a:cubicBezTo>
                        <a:pt x="323" y="163"/>
                        <a:pt x="329" y="143"/>
                        <a:pt x="332" y="162"/>
                      </a:cubicBezTo>
                      <a:cubicBezTo>
                        <a:pt x="345" y="169"/>
                        <a:pt x="322" y="285"/>
                        <a:pt x="335" y="292"/>
                      </a:cubicBezTo>
                      <a:cubicBezTo>
                        <a:pt x="350" y="290"/>
                        <a:pt x="420" y="144"/>
                        <a:pt x="422" y="150"/>
                      </a:cubicBezTo>
                      <a:cubicBezTo>
                        <a:pt x="431" y="168"/>
                        <a:pt x="346" y="290"/>
                        <a:pt x="347" y="328"/>
                      </a:cubicBezTo>
                      <a:cubicBezTo>
                        <a:pt x="348" y="366"/>
                        <a:pt x="409" y="377"/>
                        <a:pt x="426" y="379"/>
                      </a:cubicBezTo>
                      <a:cubicBezTo>
                        <a:pt x="454" y="333"/>
                        <a:pt x="436" y="366"/>
                        <a:pt x="452" y="338"/>
                      </a:cubicBezTo>
                      <a:cubicBezTo>
                        <a:pt x="461" y="327"/>
                        <a:pt x="435" y="221"/>
                        <a:pt x="442" y="214"/>
                      </a:cubicBezTo>
                      <a:cubicBezTo>
                        <a:pt x="433" y="180"/>
                        <a:pt x="396" y="142"/>
                        <a:pt x="397" y="135"/>
                      </a:cubicBezTo>
                      <a:cubicBezTo>
                        <a:pt x="398" y="128"/>
                        <a:pt x="432" y="167"/>
                        <a:pt x="446" y="169"/>
                      </a:cubicBezTo>
                      <a:cubicBezTo>
                        <a:pt x="460" y="171"/>
                        <a:pt x="475" y="138"/>
                        <a:pt x="479" y="147"/>
                      </a:cubicBezTo>
                      <a:cubicBezTo>
                        <a:pt x="483" y="156"/>
                        <a:pt x="468" y="200"/>
                        <a:pt x="470" y="225"/>
                      </a:cubicBezTo>
                      <a:cubicBezTo>
                        <a:pt x="472" y="250"/>
                        <a:pt x="483" y="291"/>
                        <a:pt x="492" y="296"/>
                      </a:cubicBezTo>
                      <a:cubicBezTo>
                        <a:pt x="499" y="301"/>
                        <a:pt x="512" y="280"/>
                        <a:pt x="524" y="255"/>
                      </a:cubicBezTo>
                      <a:cubicBezTo>
                        <a:pt x="526" y="232"/>
                        <a:pt x="506" y="171"/>
                        <a:pt x="506" y="156"/>
                      </a:cubicBezTo>
                      <a:cubicBezTo>
                        <a:pt x="506" y="141"/>
                        <a:pt x="519" y="155"/>
                        <a:pt x="524" y="166"/>
                      </a:cubicBezTo>
                      <a:cubicBezTo>
                        <a:pt x="529" y="177"/>
                        <a:pt x="533" y="226"/>
                        <a:pt x="539" y="225"/>
                      </a:cubicBezTo>
                      <a:cubicBezTo>
                        <a:pt x="545" y="224"/>
                        <a:pt x="557" y="188"/>
                        <a:pt x="560" y="162"/>
                      </a:cubicBezTo>
                      <a:cubicBezTo>
                        <a:pt x="563" y="136"/>
                        <a:pt x="559" y="72"/>
                        <a:pt x="560" y="70"/>
                      </a:cubicBezTo>
                      <a:cubicBezTo>
                        <a:pt x="561" y="68"/>
                        <a:pt x="563" y="141"/>
                        <a:pt x="569" y="151"/>
                      </a:cubicBezTo>
                      <a:cubicBezTo>
                        <a:pt x="575" y="161"/>
                        <a:pt x="589" y="154"/>
                        <a:pt x="598" y="133"/>
                      </a:cubicBezTo>
                      <a:cubicBezTo>
                        <a:pt x="607" y="112"/>
                        <a:pt x="621" y="30"/>
                        <a:pt x="623" y="28"/>
                      </a:cubicBezTo>
                      <a:cubicBezTo>
                        <a:pt x="634" y="9"/>
                        <a:pt x="607" y="112"/>
                        <a:pt x="608" y="118"/>
                      </a:cubicBezTo>
                      <a:cubicBezTo>
                        <a:pt x="609" y="124"/>
                        <a:pt x="624" y="76"/>
                        <a:pt x="632" y="63"/>
                      </a:cubicBezTo>
                      <a:cubicBezTo>
                        <a:pt x="640" y="50"/>
                        <a:pt x="677" y="0"/>
                        <a:pt x="658" y="42"/>
                      </a:cubicBezTo>
                      <a:cubicBezTo>
                        <a:pt x="644" y="90"/>
                        <a:pt x="538" y="307"/>
                        <a:pt x="519" y="316"/>
                      </a:cubicBezTo>
                      <a:cubicBezTo>
                        <a:pt x="504" y="354"/>
                        <a:pt x="501" y="364"/>
                        <a:pt x="479" y="388"/>
                      </a:cubicBezTo>
                      <a:cubicBezTo>
                        <a:pt x="469" y="430"/>
                        <a:pt x="467" y="429"/>
                        <a:pt x="459" y="463"/>
                      </a:cubicBezTo>
                      <a:cubicBezTo>
                        <a:pt x="432" y="527"/>
                        <a:pt x="426" y="568"/>
                        <a:pt x="452" y="673"/>
                      </a:cubicBezTo>
                      <a:cubicBezTo>
                        <a:pt x="470" y="716"/>
                        <a:pt x="461" y="790"/>
                        <a:pt x="479" y="830"/>
                      </a:cubicBezTo>
                      <a:cubicBezTo>
                        <a:pt x="490" y="894"/>
                        <a:pt x="823" y="1003"/>
                        <a:pt x="892" y="1042"/>
                      </a:cubicBezTo>
                      <a:cubicBezTo>
                        <a:pt x="950" y="1074"/>
                        <a:pt x="823" y="1013"/>
                        <a:pt x="830" y="1024"/>
                      </a:cubicBezTo>
                      <a:cubicBezTo>
                        <a:pt x="837" y="1035"/>
                        <a:pt x="945" y="1110"/>
                        <a:pt x="935" y="1107"/>
                      </a:cubicBezTo>
                      <a:cubicBezTo>
                        <a:pt x="925" y="1104"/>
                        <a:pt x="768" y="996"/>
                        <a:pt x="768" y="1003"/>
                      </a:cubicBezTo>
                      <a:cubicBezTo>
                        <a:pt x="768" y="1010"/>
                        <a:pt x="919" y="1132"/>
                        <a:pt x="933" y="1147"/>
                      </a:cubicBezTo>
                      <a:cubicBezTo>
                        <a:pt x="947" y="1162"/>
                        <a:pt x="859" y="1088"/>
                        <a:pt x="852" y="1092"/>
                      </a:cubicBezTo>
                      <a:cubicBezTo>
                        <a:pt x="845" y="1096"/>
                        <a:pt x="892" y="1175"/>
                        <a:pt x="888" y="1173"/>
                      </a:cubicBezTo>
                      <a:cubicBezTo>
                        <a:pt x="884" y="1171"/>
                        <a:pt x="856" y="1109"/>
                        <a:pt x="828" y="1078"/>
                      </a:cubicBezTo>
                      <a:cubicBezTo>
                        <a:pt x="800" y="1047"/>
                        <a:pt x="774" y="1011"/>
                        <a:pt x="722" y="988"/>
                      </a:cubicBezTo>
                      <a:cubicBezTo>
                        <a:pt x="670" y="965"/>
                        <a:pt x="506" y="919"/>
                        <a:pt x="518" y="941"/>
                      </a:cubicBezTo>
                      <a:cubicBezTo>
                        <a:pt x="487" y="941"/>
                        <a:pt x="757" y="1089"/>
                        <a:pt x="792" y="1120"/>
                      </a:cubicBezTo>
                      <a:cubicBezTo>
                        <a:pt x="810" y="1135"/>
                        <a:pt x="635" y="1028"/>
                        <a:pt x="624" y="1029"/>
                      </a:cubicBezTo>
                      <a:cubicBezTo>
                        <a:pt x="613" y="1030"/>
                        <a:pt x="750" y="1137"/>
                        <a:pt x="726" y="1126"/>
                      </a:cubicBezTo>
                      <a:cubicBezTo>
                        <a:pt x="702" y="1115"/>
                        <a:pt x="499" y="958"/>
                        <a:pt x="479" y="964"/>
                      </a:cubicBezTo>
                      <a:cubicBezTo>
                        <a:pt x="459" y="970"/>
                        <a:pt x="593" y="1137"/>
                        <a:pt x="606" y="1162"/>
                      </a:cubicBezTo>
                      <a:cubicBezTo>
                        <a:pt x="619" y="1187"/>
                        <a:pt x="573" y="1110"/>
                        <a:pt x="558" y="1114"/>
                      </a:cubicBezTo>
                      <a:cubicBezTo>
                        <a:pt x="543" y="1118"/>
                        <a:pt x="521" y="1189"/>
                        <a:pt x="516" y="1185"/>
                      </a:cubicBezTo>
                      <a:cubicBezTo>
                        <a:pt x="511" y="1181"/>
                        <a:pt x="540" y="1126"/>
                        <a:pt x="527" y="1093"/>
                      </a:cubicBezTo>
                      <a:cubicBezTo>
                        <a:pt x="514" y="1060"/>
                        <a:pt x="465" y="1003"/>
                        <a:pt x="440" y="988"/>
                      </a:cubicBezTo>
                      <a:cubicBezTo>
                        <a:pt x="415" y="973"/>
                        <a:pt x="392" y="971"/>
                        <a:pt x="375" y="1000"/>
                      </a:cubicBezTo>
                      <a:cubicBezTo>
                        <a:pt x="358" y="1029"/>
                        <a:pt x="345" y="1146"/>
                        <a:pt x="339" y="1165"/>
                      </a:cubicBezTo>
                      <a:cubicBezTo>
                        <a:pt x="333" y="1184"/>
                        <a:pt x="339" y="1130"/>
                        <a:pt x="338" y="1114"/>
                      </a:cubicBezTo>
                      <a:cubicBezTo>
                        <a:pt x="337" y="1098"/>
                        <a:pt x="343" y="1059"/>
                        <a:pt x="335" y="1066"/>
                      </a:cubicBezTo>
                      <a:cubicBezTo>
                        <a:pt x="327" y="1073"/>
                        <a:pt x="307" y="1125"/>
                        <a:pt x="290" y="1155"/>
                      </a:cubicBezTo>
                      <a:cubicBezTo>
                        <a:pt x="273" y="1185"/>
                        <a:pt x="222" y="1281"/>
                        <a:pt x="234" y="1245"/>
                      </a:cubicBezTo>
                      <a:cubicBezTo>
                        <a:pt x="246" y="1209"/>
                        <a:pt x="366" y="970"/>
                        <a:pt x="362" y="941"/>
                      </a:cubicBezTo>
                      <a:cubicBezTo>
                        <a:pt x="358" y="912"/>
                        <a:pt x="219" y="1075"/>
                        <a:pt x="210" y="1072"/>
                      </a:cubicBezTo>
                      <a:cubicBezTo>
                        <a:pt x="201" y="1069"/>
                        <a:pt x="300" y="950"/>
                        <a:pt x="308" y="925"/>
                      </a:cubicBezTo>
                      <a:cubicBezTo>
                        <a:pt x="316" y="900"/>
                        <a:pt x="290" y="901"/>
                        <a:pt x="258" y="924"/>
                      </a:cubicBezTo>
                      <a:cubicBezTo>
                        <a:pt x="226" y="947"/>
                        <a:pt x="124" y="1059"/>
                        <a:pt x="117" y="1062"/>
                      </a:cubicBezTo>
                      <a:cubicBezTo>
                        <a:pt x="110" y="1065"/>
                        <a:pt x="225" y="946"/>
                        <a:pt x="213" y="942"/>
                      </a:cubicBezTo>
                      <a:cubicBezTo>
                        <a:pt x="201" y="938"/>
                        <a:pt x="37" y="1046"/>
                        <a:pt x="45" y="1036"/>
                      </a:cubicBezTo>
                      <a:cubicBezTo>
                        <a:pt x="53" y="1026"/>
                        <a:pt x="267" y="895"/>
                        <a:pt x="261" y="883"/>
                      </a:cubicBezTo>
                      <a:cubicBezTo>
                        <a:pt x="255" y="871"/>
                        <a:pt x="12" y="966"/>
                        <a:pt x="6" y="963"/>
                      </a:cubicBezTo>
                      <a:cubicBezTo>
                        <a:pt x="0" y="960"/>
                        <a:pt x="173" y="883"/>
                        <a:pt x="222" y="863"/>
                      </a:cubicBezTo>
                      <a:cubicBezTo>
                        <a:pt x="271" y="843"/>
                        <a:pt x="283" y="846"/>
                        <a:pt x="299" y="841"/>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091" name="Freeform 531"/>
                <p:cNvSpPr>
                  <a:spLocks/>
                </p:cNvSpPr>
                <p:nvPr/>
              </p:nvSpPr>
              <p:spPr bwMode="auto">
                <a:xfrm>
                  <a:off x="1824" y="1496"/>
                  <a:ext cx="768" cy="1096"/>
                </a:xfrm>
                <a:custGeom>
                  <a:avLst/>
                  <a:gdLst/>
                  <a:ahLst/>
                  <a:cxnLst>
                    <a:cxn ang="0">
                      <a:pos x="194" y="1084"/>
                    </a:cxn>
                    <a:cxn ang="0">
                      <a:pos x="249" y="1076"/>
                    </a:cxn>
                    <a:cxn ang="0">
                      <a:pos x="350" y="1084"/>
                    </a:cxn>
                    <a:cxn ang="0">
                      <a:pos x="420" y="1084"/>
                    </a:cxn>
                    <a:cxn ang="0">
                      <a:pos x="553" y="1068"/>
                    </a:cxn>
                    <a:cxn ang="0">
                      <a:pos x="610" y="1027"/>
                    </a:cxn>
                    <a:cxn ang="0">
                      <a:pos x="657" y="971"/>
                    </a:cxn>
                    <a:cxn ang="0">
                      <a:pos x="680" y="878"/>
                    </a:cxn>
                    <a:cxn ang="0">
                      <a:pos x="692" y="813"/>
                    </a:cxn>
                    <a:cxn ang="0">
                      <a:pos x="720" y="758"/>
                    </a:cxn>
                    <a:cxn ang="0">
                      <a:pos x="681" y="396"/>
                    </a:cxn>
                    <a:cxn ang="0">
                      <a:pos x="614" y="238"/>
                    </a:cxn>
                    <a:cxn ang="0">
                      <a:pos x="441" y="71"/>
                    </a:cxn>
                    <a:cxn ang="0">
                      <a:pos x="360" y="15"/>
                    </a:cxn>
                    <a:cxn ang="0">
                      <a:pos x="295" y="21"/>
                    </a:cxn>
                    <a:cxn ang="0">
                      <a:pos x="261" y="6"/>
                    </a:cxn>
                    <a:cxn ang="0">
                      <a:pos x="64" y="155"/>
                    </a:cxn>
                    <a:cxn ang="0">
                      <a:pos x="35" y="257"/>
                    </a:cxn>
                    <a:cxn ang="0">
                      <a:pos x="0" y="636"/>
                    </a:cxn>
                    <a:cxn ang="0">
                      <a:pos x="80" y="832"/>
                    </a:cxn>
                    <a:cxn ang="0">
                      <a:pos x="124" y="1014"/>
                    </a:cxn>
                    <a:cxn ang="0">
                      <a:pos x="194" y="1084"/>
                    </a:cxn>
                  </a:cxnLst>
                  <a:rect l="0" t="0" r="r" b="b"/>
                  <a:pathLst>
                    <a:path w="720" h="1096">
                      <a:moveTo>
                        <a:pt x="194" y="1084"/>
                      </a:moveTo>
                      <a:cubicBezTo>
                        <a:pt x="206" y="1096"/>
                        <a:pt x="244" y="1055"/>
                        <a:pt x="249" y="1076"/>
                      </a:cubicBezTo>
                      <a:cubicBezTo>
                        <a:pt x="251" y="1086"/>
                        <a:pt x="346" y="1077"/>
                        <a:pt x="350" y="1084"/>
                      </a:cubicBezTo>
                      <a:cubicBezTo>
                        <a:pt x="356" y="1091"/>
                        <a:pt x="414" y="1084"/>
                        <a:pt x="420" y="1084"/>
                      </a:cubicBezTo>
                      <a:cubicBezTo>
                        <a:pt x="504" y="1090"/>
                        <a:pt x="470" y="1065"/>
                        <a:pt x="553" y="1068"/>
                      </a:cubicBezTo>
                      <a:cubicBezTo>
                        <a:pt x="584" y="1065"/>
                        <a:pt x="584" y="1054"/>
                        <a:pt x="610" y="1027"/>
                      </a:cubicBezTo>
                      <a:cubicBezTo>
                        <a:pt x="627" y="1010"/>
                        <a:pt x="657" y="971"/>
                        <a:pt x="657" y="971"/>
                      </a:cubicBezTo>
                      <a:cubicBezTo>
                        <a:pt x="663" y="939"/>
                        <a:pt x="674" y="910"/>
                        <a:pt x="680" y="878"/>
                      </a:cubicBezTo>
                      <a:cubicBezTo>
                        <a:pt x="685" y="857"/>
                        <a:pt x="685" y="833"/>
                        <a:pt x="692" y="813"/>
                      </a:cubicBezTo>
                      <a:cubicBezTo>
                        <a:pt x="699" y="791"/>
                        <a:pt x="712" y="778"/>
                        <a:pt x="720" y="758"/>
                      </a:cubicBezTo>
                      <a:cubicBezTo>
                        <a:pt x="718" y="619"/>
                        <a:pt x="681" y="535"/>
                        <a:pt x="681" y="396"/>
                      </a:cubicBezTo>
                      <a:cubicBezTo>
                        <a:pt x="681" y="340"/>
                        <a:pt x="587" y="249"/>
                        <a:pt x="614" y="238"/>
                      </a:cubicBezTo>
                      <a:cubicBezTo>
                        <a:pt x="568" y="193"/>
                        <a:pt x="505" y="117"/>
                        <a:pt x="441" y="71"/>
                      </a:cubicBezTo>
                      <a:cubicBezTo>
                        <a:pt x="422" y="48"/>
                        <a:pt x="387" y="15"/>
                        <a:pt x="360" y="15"/>
                      </a:cubicBezTo>
                      <a:cubicBezTo>
                        <a:pt x="339" y="18"/>
                        <a:pt x="316" y="24"/>
                        <a:pt x="295" y="21"/>
                      </a:cubicBezTo>
                      <a:cubicBezTo>
                        <a:pt x="283" y="20"/>
                        <a:pt x="273" y="7"/>
                        <a:pt x="261" y="6"/>
                      </a:cubicBezTo>
                      <a:cubicBezTo>
                        <a:pt x="198" y="0"/>
                        <a:pt x="112" y="101"/>
                        <a:pt x="64" y="155"/>
                      </a:cubicBezTo>
                      <a:cubicBezTo>
                        <a:pt x="35" y="224"/>
                        <a:pt x="43" y="188"/>
                        <a:pt x="35" y="257"/>
                      </a:cubicBezTo>
                      <a:cubicBezTo>
                        <a:pt x="31" y="389"/>
                        <a:pt x="21" y="509"/>
                        <a:pt x="0" y="636"/>
                      </a:cubicBezTo>
                      <a:cubicBezTo>
                        <a:pt x="3" y="708"/>
                        <a:pt x="57" y="770"/>
                        <a:pt x="80" y="832"/>
                      </a:cubicBezTo>
                      <a:cubicBezTo>
                        <a:pt x="100" y="889"/>
                        <a:pt x="89" y="1007"/>
                        <a:pt x="124" y="1014"/>
                      </a:cubicBezTo>
                      <a:cubicBezTo>
                        <a:pt x="148" y="1027"/>
                        <a:pt x="168" y="1084"/>
                        <a:pt x="194" y="1084"/>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sp>
            <p:nvSpPr>
              <p:cNvPr id="67092" name="Freeform 532"/>
              <p:cNvSpPr>
                <a:spLocks/>
              </p:cNvSpPr>
              <p:nvPr/>
            </p:nvSpPr>
            <p:spPr bwMode="auto">
              <a:xfrm>
                <a:off x="976" y="1207"/>
                <a:ext cx="17" cy="12"/>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093" name="Freeform 533"/>
              <p:cNvSpPr>
                <a:spLocks/>
              </p:cNvSpPr>
              <p:nvPr/>
            </p:nvSpPr>
            <p:spPr bwMode="auto">
              <a:xfrm>
                <a:off x="1207" y="1128"/>
                <a:ext cx="18" cy="12"/>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094" name="Freeform 534"/>
              <p:cNvSpPr>
                <a:spLocks/>
              </p:cNvSpPr>
              <p:nvPr/>
            </p:nvSpPr>
            <p:spPr bwMode="auto">
              <a:xfrm>
                <a:off x="1228" y="1138"/>
                <a:ext cx="8" cy="5"/>
              </a:xfrm>
              <a:custGeom>
                <a:avLst/>
                <a:gdLst/>
                <a:ahLst/>
                <a:cxnLst>
                  <a:cxn ang="0">
                    <a:pos x="0" y="1"/>
                  </a:cxn>
                  <a:cxn ang="0">
                    <a:pos x="10" y="13"/>
                  </a:cxn>
                  <a:cxn ang="0">
                    <a:pos x="0" y="1"/>
                  </a:cxn>
                </a:cxnLst>
                <a:rect l="0" t="0" r="r" b="b"/>
                <a:pathLst>
                  <a:path w="19" h="18">
                    <a:moveTo>
                      <a:pt x="0" y="1"/>
                    </a:moveTo>
                    <a:cubicBezTo>
                      <a:pt x="1" y="10"/>
                      <a:pt x="0" y="18"/>
                      <a:pt x="10" y="13"/>
                    </a:cubicBezTo>
                    <a:cubicBezTo>
                      <a:pt x="19" y="2"/>
                      <a:pt x="12" y="0"/>
                      <a:pt x="0" y="1"/>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095" name="Freeform 535"/>
              <p:cNvSpPr>
                <a:spLocks/>
              </p:cNvSpPr>
              <p:nvPr/>
            </p:nvSpPr>
            <p:spPr bwMode="auto">
              <a:xfrm>
                <a:off x="1221" y="1153"/>
                <a:ext cx="6" cy="3"/>
              </a:xfrm>
              <a:custGeom>
                <a:avLst/>
                <a:gdLst/>
                <a:ahLst/>
                <a:cxnLst>
                  <a:cxn ang="0">
                    <a:pos x="1" y="0"/>
                  </a:cxn>
                  <a:cxn ang="0">
                    <a:pos x="2" y="9"/>
                  </a:cxn>
                  <a:cxn ang="0">
                    <a:pos x="1" y="0"/>
                  </a:cxn>
                </a:cxnLst>
                <a:rect l="0" t="0" r="r" b="b"/>
                <a:pathLst>
                  <a:path w="19" h="14">
                    <a:moveTo>
                      <a:pt x="1" y="0"/>
                    </a:moveTo>
                    <a:cubicBezTo>
                      <a:pt x="1" y="3"/>
                      <a:pt x="0" y="7"/>
                      <a:pt x="2" y="9"/>
                    </a:cubicBezTo>
                    <a:cubicBezTo>
                      <a:pt x="8" y="14"/>
                      <a:pt x="19" y="0"/>
                      <a:pt x="1" y="0"/>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096" name="Freeform 536"/>
              <p:cNvSpPr>
                <a:spLocks/>
              </p:cNvSpPr>
              <p:nvPr/>
            </p:nvSpPr>
            <p:spPr bwMode="auto">
              <a:xfrm>
                <a:off x="1228" y="1143"/>
                <a:ext cx="19" cy="13"/>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097" name="Freeform 537"/>
              <p:cNvSpPr>
                <a:spLocks/>
              </p:cNvSpPr>
              <p:nvPr/>
            </p:nvSpPr>
            <p:spPr bwMode="auto">
              <a:xfrm>
                <a:off x="1215" y="1128"/>
                <a:ext cx="7" cy="5"/>
              </a:xfrm>
              <a:custGeom>
                <a:avLst/>
                <a:gdLst/>
                <a:ahLst/>
                <a:cxnLst>
                  <a:cxn ang="0">
                    <a:pos x="0" y="1"/>
                  </a:cxn>
                  <a:cxn ang="0">
                    <a:pos x="10" y="13"/>
                  </a:cxn>
                  <a:cxn ang="0">
                    <a:pos x="0" y="1"/>
                  </a:cxn>
                </a:cxnLst>
                <a:rect l="0" t="0" r="r" b="b"/>
                <a:pathLst>
                  <a:path w="19" h="18">
                    <a:moveTo>
                      <a:pt x="0" y="1"/>
                    </a:moveTo>
                    <a:cubicBezTo>
                      <a:pt x="1" y="10"/>
                      <a:pt x="0" y="18"/>
                      <a:pt x="10" y="13"/>
                    </a:cubicBezTo>
                    <a:cubicBezTo>
                      <a:pt x="19" y="2"/>
                      <a:pt x="12" y="0"/>
                      <a:pt x="0" y="1"/>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098" name="Freeform 538"/>
              <p:cNvSpPr>
                <a:spLocks/>
              </p:cNvSpPr>
              <p:nvPr/>
            </p:nvSpPr>
            <p:spPr bwMode="auto">
              <a:xfrm>
                <a:off x="1207" y="1143"/>
                <a:ext cx="7" cy="3"/>
              </a:xfrm>
              <a:custGeom>
                <a:avLst/>
                <a:gdLst/>
                <a:ahLst/>
                <a:cxnLst>
                  <a:cxn ang="0">
                    <a:pos x="1" y="0"/>
                  </a:cxn>
                  <a:cxn ang="0">
                    <a:pos x="2" y="9"/>
                  </a:cxn>
                  <a:cxn ang="0">
                    <a:pos x="1" y="0"/>
                  </a:cxn>
                </a:cxnLst>
                <a:rect l="0" t="0" r="r" b="b"/>
                <a:pathLst>
                  <a:path w="19" h="14">
                    <a:moveTo>
                      <a:pt x="1" y="0"/>
                    </a:moveTo>
                    <a:cubicBezTo>
                      <a:pt x="1" y="3"/>
                      <a:pt x="0" y="7"/>
                      <a:pt x="2" y="9"/>
                    </a:cubicBezTo>
                    <a:cubicBezTo>
                      <a:pt x="8" y="14"/>
                      <a:pt x="19" y="0"/>
                      <a:pt x="1" y="0"/>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099" name="Freeform 539"/>
              <p:cNvSpPr>
                <a:spLocks/>
              </p:cNvSpPr>
              <p:nvPr/>
            </p:nvSpPr>
            <p:spPr bwMode="auto">
              <a:xfrm>
                <a:off x="1286" y="1175"/>
                <a:ext cx="8" cy="5"/>
              </a:xfrm>
              <a:custGeom>
                <a:avLst/>
                <a:gdLst/>
                <a:ahLst/>
                <a:cxnLst>
                  <a:cxn ang="0">
                    <a:pos x="0" y="1"/>
                  </a:cxn>
                  <a:cxn ang="0">
                    <a:pos x="10" y="13"/>
                  </a:cxn>
                  <a:cxn ang="0">
                    <a:pos x="0" y="1"/>
                  </a:cxn>
                </a:cxnLst>
                <a:rect l="0" t="0" r="r" b="b"/>
                <a:pathLst>
                  <a:path w="19" h="18">
                    <a:moveTo>
                      <a:pt x="0" y="1"/>
                    </a:moveTo>
                    <a:cubicBezTo>
                      <a:pt x="1" y="10"/>
                      <a:pt x="0" y="18"/>
                      <a:pt x="10" y="13"/>
                    </a:cubicBezTo>
                    <a:cubicBezTo>
                      <a:pt x="19" y="2"/>
                      <a:pt x="12" y="0"/>
                      <a:pt x="0" y="1"/>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100" name="Freeform 540"/>
              <p:cNvSpPr>
                <a:spLocks/>
              </p:cNvSpPr>
              <p:nvPr/>
            </p:nvSpPr>
            <p:spPr bwMode="auto">
              <a:xfrm>
                <a:off x="1260" y="1156"/>
                <a:ext cx="7" cy="4"/>
              </a:xfrm>
              <a:custGeom>
                <a:avLst/>
                <a:gdLst/>
                <a:ahLst/>
                <a:cxnLst>
                  <a:cxn ang="0">
                    <a:pos x="1" y="0"/>
                  </a:cxn>
                  <a:cxn ang="0">
                    <a:pos x="2" y="9"/>
                  </a:cxn>
                  <a:cxn ang="0">
                    <a:pos x="1" y="0"/>
                  </a:cxn>
                </a:cxnLst>
                <a:rect l="0" t="0" r="r" b="b"/>
                <a:pathLst>
                  <a:path w="19" h="14">
                    <a:moveTo>
                      <a:pt x="1" y="0"/>
                    </a:moveTo>
                    <a:cubicBezTo>
                      <a:pt x="1" y="3"/>
                      <a:pt x="0" y="7"/>
                      <a:pt x="2" y="9"/>
                    </a:cubicBezTo>
                    <a:cubicBezTo>
                      <a:pt x="8" y="14"/>
                      <a:pt x="19" y="0"/>
                      <a:pt x="1" y="0"/>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101" name="Freeform 541"/>
              <p:cNvSpPr>
                <a:spLocks/>
              </p:cNvSpPr>
              <p:nvPr/>
            </p:nvSpPr>
            <p:spPr bwMode="auto">
              <a:xfrm>
                <a:off x="1322" y="1200"/>
                <a:ext cx="6" cy="5"/>
              </a:xfrm>
              <a:custGeom>
                <a:avLst/>
                <a:gdLst/>
                <a:ahLst/>
                <a:cxnLst>
                  <a:cxn ang="0">
                    <a:pos x="0" y="1"/>
                  </a:cxn>
                  <a:cxn ang="0">
                    <a:pos x="10" y="13"/>
                  </a:cxn>
                  <a:cxn ang="0">
                    <a:pos x="0" y="1"/>
                  </a:cxn>
                </a:cxnLst>
                <a:rect l="0" t="0" r="r" b="b"/>
                <a:pathLst>
                  <a:path w="19" h="18">
                    <a:moveTo>
                      <a:pt x="0" y="1"/>
                    </a:moveTo>
                    <a:cubicBezTo>
                      <a:pt x="1" y="10"/>
                      <a:pt x="0" y="18"/>
                      <a:pt x="10" y="13"/>
                    </a:cubicBezTo>
                    <a:cubicBezTo>
                      <a:pt x="19" y="2"/>
                      <a:pt x="12" y="0"/>
                      <a:pt x="0" y="1"/>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102" name="Freeform 542"/>
              <p:cNvSpPr>
                <a:spLocks/>
              </p:cNvSpPr>
              <p:nvPr/>
            </p:nvSpPr>
            <p:spPr bwMode="auto">
              <a:xfrm>
                <a:off x="1313" y="1215"/>
                <a:ext cx="8" cy="4"/>
              </a:xfrm>
              <a:custGeom>
                <a:avLst/>
                <a:gdLst/>
                <a:ahLst/>
                <a:cxnLst>
                  <a:cxn ang="0">
                    <a:pos x="1" y="0"/>
                  </a:cxn>
                  <a:cxn ang="0">
                    <a:pos x="2" y="9"/>
                  </a:cxn>
                  <a:cxn ang="0">
                    <a:pos x="1" y="0"/>
                  </a:cxn>
                </a:cxnLst>
                <a:rect l="0" t="0" r="r" b="b"/>
                <a:pathLst>
                  <a:path w="19" h="14">
                    <a:moveTo>
                      <a:pt x="1" y="0"/>
                    </a:moveTo>
                    <a:cubicBezTo>
                      <a:pt x="1" y="3"/>
                      <a:pt x="0" y="7"/>
                      <a:pt x="2" y="9"/>
                    </a:cubicBezTo>
                    <a:cubicBezTo>
                      <a:pt x="8" y="14"/>
                      <a:pt x="19" y="0"/>
                      <a:pt x="1" y="0"/>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103" name="Freeform 543"/>
              <p:cNvSpPr>
                <a:spLocks/>
              </p:cNvSpPr>
              <p:nvPr/>
            </p:nvSpPr>
            <p:spPr bwMode="auto">
              <a:xfrm>
                <a:off x="1300" y="1190"/>
                <a:ext cx="7" cy="6"/>
              </a:xfrm>
              <a:custGeom>
                <a:avLst/>
                <a:gdLst/>
                <a:ahLst/>
                <a:cxnLst>
                  <a:cxn ang="0">
                    <a:pos x="0" y="1"/>
                  </a:cxn>
                  <a:cxn ang="0">
                    <a:pos x="10" y="13"/>
                  </a:cxn>
                  <a:cxn ang="0">
                    <a:pos x="0" y="1"/>
                  </a:cxn>
                </a:cxnLst>
                <a:rect l="0" t="0" r="r" b="b"/>
                <a:pathLst>
                  <a:path w="19" h="18">
                    <a:moveTo>
                      <a:pt x="0" y="1"/>
                    </a:moveTo>
                    <a:cubicBezTo>
                      <a:pt x="1" y="10"/>
                      <a:pt x="0" y="18"/>
                      <a:pt x="10" y="13"/>
                    </a:cubicBezTo>
                    <a:cubicBezTo>
                      <a:pt x="19" y="2"/>
                      <a:pt x="12" y="0"/>
                      <a:pt x="0" y="1"/>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104" name="Freeform 544"/>
              <p:cNvSpPr>
                <a:spLocks/>
              </p:cNvSpPr>
              <p:nvPr/>
            </p:nvSpPr>
            <p:spPr bwMode="auto">
              <a:xfrm>
                <a:off x="1331" y="1193"/>
                <a:ext cx="7" cy="5"/>
              </a:xfrm>
              <a:custGeom>
                <a:avLst/>
                <a:gdLst/>
                <a:ahLst/>
                <a:cxnLst>
                  <a:cxn ang="0">
                    <a:pos x="1" y="0"/>
                  </a:cxn>
                  <a:cxn ang="0">
                    <a:pos x="2" y="9"/>
                  </a:cxn>
                  <a:cxn ang="0">
                    <a:pos x="1" y="0"/>
                  </a:cxn>
                </a:cxnLst>
                <a:rect l="0" t="0" r="r" b="b"/>
                <a:pathLst>
                  <a:path w="19" h="14">
                    <a:moveTo>
                      <a:pt x="1" y="0"/>
                    </a:moveTo>
                    <a:cubicBezTo>
                      <a:pt x="1" y="3"/>
                      <a:pt x="0" y="7"/>
                      <a:pt x="2" y="9"/>
                    </a:cubicBezTo>
                    <a:cubicBezTo>
                      <a:pt x="8" y="14"/>
                      <a:pt x="19" y="0"/>
                      <a:pt x="1" y="0"/>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105" name="Freeform 545"/>
              <p:cNvSpPr>
                <a:spLocks/>
              </p:cNvSpPr>
              <p:nvPr/>
            </p:nvSpPr>
            <p:spPr bwMode="auto">
              <a:xfrm>
                <a:off x="1296" y="1181"/>
                <a:ext cx="6" cy="6"/>
              </a:xfrm>
              <a:custGeom>
                <a:avLst/>
                <a:gdLst/>
                <a:ahLst/>
                <a:cxnLst>
                  <a:cxn ang="0">
                    <a:pos x="0" y="1"/>
                  </a:cxn>
                  <a:cxn ang="0">
                    <a:pos x="10" y="13"/>
                  </a:cxn>
                  <a:cxn ang="0">
                    <a:pos x="0" y="1"/>
                  </a:cxn>
                </a:cxnLst>
                <a:rect l="0" t="0" r="r" b="b"/>
                <a:pathLst>
                  <a:path w="19" h="18">
                    <a:moveTo>
                      <a:pt x="0" y="1"/>
                    </a:moveTo>
                    <a:cubicBezTo>
                      <a:pt x="1" y="10"/>
                      <a:pt x="0" y="18"/>
                      <a:pt x="10" y="13"/>
                    </a:cubicBezTo>
                    <a:cubicBezTo>
                      <a:pt x="19" y="2"/>
                      <a:pt x="12" y="0"/>
                      <a:pt x="0" y="1"/>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106" name="Freeform 546"/>
              <p:cNvSpPr>
                <a:spLocks/>
              </p:cNvSpPr>
              <p:nvPr/>
            </p:nvSpPr>
            <p:spPr bwMode="auto">
              <a:xfrm>
                <a:off x="1083" y="1119"/>
                <a:ext cx="6" cy="3"/>
              </a:xfrm>
              <a:custGeom>
                <a:avLst/>
                <a:gdLst/>
                <a:ahLst/>
                <a:cxnLst>
                  <a:cxn ang="0">
                    <a:pos x="1" y="0"/>
                  </a:cxn>
                  <a:cxn ang="0">
                    <a:pos x="2" y="9"/>
                  </a:cxn>
                  <a:cxn ang="0">
                    <a:pos x="1" y="0"/>
                  </a:cxn>
                </a:cxnLst>
                <a:rect l="0" t="0" r="r" b="b"/>
                <a:pathLst>
                  <a:path w="19" h="14">
                    <a:moveTo>
                      <a:pt x="1" y="0"/>
                    </a:moveTo>
                    <a:cubicBezTo>
                      <a:pt x="1" y="3"/>
                      <a:pt x="0" y="7"/>
                      <a:pt x="2" y="9"/>
                    </a:cubicBezTo>
                    <a:cubicBezTo>
                      <a:pt x="8" y="14"/>
                      <a:pt x="19" y="0"/>
                      <a:pt x="1" y="0"/>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107" name="Freeform 547"/>
              <p:cNvSpPr>
                <a:spLocks/>
              </p:cNvSpPr>
              <p:nvPr/>
            </p:nvSpPr>
            <p:spPr bwMode="auto">
              <a:xfrm>
                <a:off x="1313" y="1207"/>
                <a:ext cx="18" cy="12"/>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108" name="Freeform 548" descr="Brown marble"/>
              <p:cNvSpPr>
                <a:spLocks/>
              </p:cNvSpPr>
              <p:nvPr/>
            </p:nvSpPr>
            <p:spPr bwMode="auto">
              <a:xfrm>
                <a:off x="1296" y="1181"/>
                <a:ext cx="17" cy="12"/>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109" name="Freeform 549"/>
              <p:cNvSpPr>
                <a:spLocks/>
              </p:cNvSpPr>
              <p:nvPr/>
            </p:nvSpPr>
            <p:spPr bwMode="auto">
              <a:xfrm>
                <a:off x="1317" y="1191"/>
                <a:ext cx="7" cy="5"/>
              </a:xfrm>
              <a:custGeom>
                <a:avLst/>
                <a:gdLst/>
                <a:ahLst/>
                <a:cxnLst>
                  <a:cxn ang="0">
                    <a:pos x="0" y="1"/>
                  </a:cxn>
                  <a:cxn ang="0">
                    <a:pos x="10" y="13"/>
                  </a:cxn>
                  <a:cxn ang="0">
                    <a:pos x="0" y="1"/>
                  </a:cxn>
                </a:cxnLst>
                <a:rect l="0" t="0" r="r" b="b"/>
                <a:pathLst>
                  <a:path w="19" h="18">
                    <a:moveTo>
                      <a:pt x="0" y="1"/>
                    </a:moveTo>
                    <a:cubicBezTo>
                      <a:pt x="1" y="10"/>
                      <a:pt x="0" y="18"/>
                      <a:pt x="10" y="13"/>
                    </a:cubicBezTo>
                    <a:cubicBezTo>
                      <a:pt x="19" y="2"/>
                      <a:pt x="12" y="0"/>
                      <a:pt x="0" y="1"/>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110" name="Freeform 550"/>
              <p:cNvSpPr>
                <a:spLocks/>
              </p:cNvSpPr>
              <p:nvPr/>
            </p:nvSpPr>
            <p:spPr bwMode="auto">
              <a:xfrm>
                <a:off x="1310" y="1206"/>
                <a:ext cx="6" cy="4"/>
              </a:xfrm>
              <a:custGeom>
                <a:avLst/>
                <a:gdLst/>
                <a:ahLst/>
                <a:cxnLst>
                  <a:cxn ang="0">
                    <a:pos x="1" y="0"/>
                  </a:cxn>
                  <a:cxn ang="0">
                    <a:pos x="2" y="9"/>
                  </a:cxn>
                  <a:cxn ang="0">
                    <a:pos x="1" y="0"/>
                  </a:cxn>
                </a:cxnLst>
                <a:rect l="0" t="0" r="r" b="b"/>
                <a:pathLst>
                  <a:path w="19" h="14">
                    <a:moveTo>
                      <a:pt x="1" y="0"/>
                    </a:moveTo>
                    <a:cubicBezTo>
                      <a:pt x="1" y="3"/>
                      <a:pt x="0" y="7"/>
                      <a:pt x="2" y="9"/>
                    </a:cubicBezTo>
                    <a:cubicBezTo>
                      <a:pt x="8" y="14"/>
                      <a:pt x="19" y="0"/>
                      <a:pt x="1" y="0"/>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111" name="Line 551"/>
              <p:cNvSpPr>
                <a:spLocks noChangeShapeType="1"/>
              </p:cNvSpPr>
              <p:nvPr/>
            </p:nvSpPr>
            <p:spPr bwMode="auto">
              <a:xfrm>
                <a:off x="1313" y="1269"/>
                <a:ext cx="285" cy="0"/>
              </a:xfrm>
              <a:prstGeom prst="line">
                <a:avLst/>
              </a:prstGeom>
              <a:noFill/>
              <a:ln w="3175">
                <a:solidFill>
                  <a:schemeClr val="tx1"/>
                </a:solidFill>
                <a:round/>
                <a:headEnd type="stealth" w="sm" len="sm"/>
                <a:tailEnd type="stealth" w="sm" len="sm"/>
              </a:ln>
              <a:effectLst/>
            </p:spPr>
            <p:txBody>
              <a:bodyPr wrap="none" anchor="ctr"/>
              <a:lstStyle/>
              <a:p>
                <a:pPr defTabSz="911089"/>
                <a:endParaRPr lang="en-US">
                  <a:solidFill>
                    <a:prstClr val="black"/>
                  </a:solidFill>
                </a:endParaRPr>
              </a:p>
            </p:txBody>
          </p:sp>
          <p:sp>
            <p:nvSpPr>
              <p:cNvPr id="67112" name="Freeform 552"/>
              <p:cNvSpPr>
                <a:spLocks/>
              </p:cNvSpPr>
              <p:nvPr/>
            </p:nvSpPr>
            <p:spPr bwMode="auto">
              <a:xfrm>
                <a:off x="959" y="994"/>
                <a:ext cx="17" cy="12"/>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113" name="Freeform 553" descr="Brown marble"/>
              <p:cNvSpPr>
                <a:spLocks/>
              </p:cNvSpPr>
              <p:nvPr/>
            </p:nvSpPr>
            <p:spPr bwMode="auto">
              <a:xfrm flipV="1">
                <a:off x="1012" y="957"/>
                <a:ext cx="17" cy="12"/>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114" name="Freeform 554"/>
              <p:cNvSpPr>
                <a:spLocks/>
              </p:cNvSpPr>
              <p:nvPr/>
            </p:nvSpPr>
            <p:spPr bwMode="auto">
              <a:xfrm>
                <a:off x="980" y="979"/>
                <a:ext cx="7" cy="5"/>
              </a:xfrm>
              <a:custGeom>
                <a:avLst/>
                <a:gdLst/>
                <a:ahLst/>
                <a:cxnLst>
                  <a:cxn ang="0">
                    <a:pos x="0" y="1"/>
                  </a:cxn>
                  <a:cxn ang="0">
                    <a:pos x="10" y="13"/>
                  </a:cxn>
                  <a:cxn ang="0">
                    <a:pos x="0" y="1"/>
                  </a:cxn>
                </a:cxnLst>
                <a:rect l="0" t="0" r="r" b="b"/>
                <a:pathLst>
                  <a:path w="19" h="18">
                    <a:moveTo>
                      <a:pt x="0" y="1"/>
                    </a:moveTo>
                    <a:cubicBezTo>
                      <a:pt x="1" y="10"/>
                      <a:pt x="0" y="18"/>
                      <a:pt x="10" y="13"/>
                    </a:cubicBezTo>
                    <a:cubicBezTo>
                      <a:pt x="19" y="2"/>
                      <a:pt x="12" y="0"/>
                      <a:pt x="0" y="1"/>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115" name="Freeform 555"/>
              <p:cNvSpPr>
                <a:spLocks/>
              </p:cNvSpPr>
              <p:nvPr/>
            </p:nvSpPr>
            <p:spPr bwMode="auto">
              <a:xfrm>
                <a:off x="1153" y="969"/>
                <a:ext cx="8" cy="3"/>
              </a:xfrm>
              <a:custGeom>
                <a:avLst/>
                <a:gdLst/>
                <a:ahLst/>
                <a:cxnLst>
                  <a:cxn ang="0">
                    <a:pos x="1" y="0"/>
                  </a:cxn>
                  <a:cxn ang="0">
                    <a:pos x="2" y="9"/>
                  </a:cxn>
                  <a:cxn ang="0">
                    <a:pos x="1" y="0"/>
                  </a:cxn>
                </a:cxnLst>
                <a:rect l="0" t="0" r="r" b="b"/>
                <a:pathLst>
                  <a:path w="19" h="14">
                    <a:moveTo>
                      <a:pt x="1" y="0"/>
                    </a:moveTo>
                    <a:cubicBezTo>
                      <a:pt x="1" y="3"/>
                      <a:pt x="0" y="7"/>
                      <a:pt x="2" y="9"/>
                    </a:cubicBezTo>
                    <a:cubicBezTo>
                      <a:pt x="8" y="14"/>
                      <a:pt x="19" y="0"/>
                      <a:pt x="1" y="0"/>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116" name="Freeform 556"/>
              <p:cNvSpPr>
                <a:spLocks/>
              </p:cNvSpPr>
              <p:nvPr/>
            </p:nvSpPr>
            <p:spPr bwMode="auto">
              <a:xfrm>
                <a:off x="905" y="1294"/>
                <a:ext cx="18" cy="12"/>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117" name="Freeform 557"/>
              <p:cNvSpPr>
                <a:spLocks/>
              </p:cNvSpPr>
              <p:nvPr/>
            </p:nvSpPr>
            <p:spPr bwMode="auto">
              <a:xfrm>
                <a:off x="1047" y="1107"/>
                <a:ext cx="7" cy="4"/>
              </a:xfrm>
              <a:custGeom>
                <a:avLst/>
                <a:gdLst/>
                <a:ahLst/>
                <a:cxnLst>
                  <a:cxn ang="0">
                    <a:pos x="0" y="1"/>
                  </a:cxn>
                  <a:cxn ang="0">
                    <a:pos x="10" y="13"/>
                  </a:cxn>
                  <a:cxn ang="0">
                    <a:pos x="0" y="1"/>
                  </a:cxn>
                </a:cxnLst>
                <a:rect l="0" t="0" r="r" b="b"/>
                <a:pathLst>
                  <a:path w="19" h="18">
                    <a:moveTo>
                      <a:pt x="0" y="1"/>
                    </a:moveTo>
                    <a:cubicBezTo>
                      <a:pt x="1" y="10"/>
                      <a:pt x="0" y="18"/>
                      <a:pt x="10" y="13"/>
                    </a:cubicBezTo>
                    <a:cubicBezTo>
                      <a:pt x="19" y="2"/>
                      <a:pt x="12" y="0"/>
                      <a:pt x="0" y="1"/>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118" name="Freeform 558"/>
              <p:cNvSpPr>
                <a:spLocks/>
              </p:cNvSpPr>
              <p:nvPr/>
            </p:nvSpPr>
            <p:spPr bwMode="auto">
              <a:xfrm>
                <a:off x="976" y="1232"/>
                <a:ext cx="7" cy="3"/>
              </a:xfrm>
              <a:custGeom>
                <a:avLst/>
                <a:gdLst/>
                <a:ahLst/>
                <a:cxnLst>
                  <a:cxn ang="0">
                    <a:pos x="1" y="0"/>
                  </a:cxn>
                  <a:cxn ang="0">
                    <a:pos x="2" y="9"/>
                  </a:cxn>
                  <a:cxn ang="0">
                    <a:pos x="1" y="0"/>
                  </a:cxn>
                </a:cxnLst>
                <a:rect l="0" t="0" r="r" b="b"/>
                <a:pathLst>
                  <a:path w="19" h="14">
                    <a:moveTo>
                      <a:pt x="1" y="0"/>
                    </a:moveTo>
                    <a:cubicBezTo>
                      <a:pt x="1" y="3"/>
                      <a:pt x="0" y="7"/>
                      <a:pt x="2" y="9"/>
                    </a:cubicBezTo>
                    <a:cubicBezTo>
                      <a:pt x="8" y="14"/>
                      <a:pt x="19" y="0"/>
                      <a:pt x="1" y="0"/>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119" name="Freeform 559"/>
              <p:cNvSpPr>
                <a:spLocks/>
              </p:cNvSpPr>
              <p:nvPr/>
            </p:nvSpPr>
            <p:spPr bwMode="auto">
              <a:xfrm>
                <a:off x="963" y="1244"/>
                <a:ext cx="17" cy="13"/>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120" name="Freeform 560"/>
              <p:cNvSpPr>
                <a:spLocks/>
              </p:cNvSpPr>
              <p:nvPr/>
            </p:nvSpPr>
            <p:spPr bwMode="auto">
              <a:xfrm>
                <a:off x="966" y="1228"/>
                <a:ext cx="8" cy="5"/>
              </a:xfrm>
              <a:custGeom>
                <a:avLst/>
                <a:gdLst/>
                <a:ahLst/>
                <a:cxnLst>
                  <a:cxn ang="0">
                    <a:pos x="0" y="1"/>
                  </a:cxn>
                  <a:cxn ang="0">
                    <a:pos x="10" y="13"/>
                  </a:cxn>
                  <a:cxn ang="0">
                    <a:pos x="0" y="1"/>
                  </a:cxn>
                </a:cxnLst>
                <a:rect l="0" t="0" r="r" b="b"/>
                <a:pathLst>
                  <a:path w="19" h="18">
                    <a:moveTo>
                      <a:pt x="0" y="1"/>
                    </a:moveTo>
                    <a:cubicBezTo>
                      <a:pt x="1" y="10"/>
                      <a:pt x="0" y="18"/>
                      <a:pt x="10" y="13"/>
                    </a:cubicBezTo>
                    <a:cubicBezTo>
                      <a:pt x="19" y="2"/>
                      <a:pt x="12" y="0"/>
                      <a:pt x="0" y="1"/>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121" name="Freeform 561"/>
              <p:cNvSpPr>
                <a:spLocks/>
              </p:cNvSpPr>
              <p:nvPr/>
            </p:nvSpPr>
            <p:spPr bwMode="auto">
              <a:xfrm>
                <a:off x="959" y="1243"/>
                <a:ext cx="6" cy="5"/>
              </a:xfrm>
              <a:custGeom>
                <a:avLst/>
                <a:gdLst/>
                <a:ahLst/>
                <a:cxnLst>
                  <a:cxn ang="0">
                    <a:pos x="1" y="0"/>
                  </a:cxn>
                  <a:cxn ang="0">
                    <a:pos x="2" y="9"/>
                  </a:cxn>
                  <a:cxn ang="0">
                    <a:pos x="1" y="0"/>
                  </a:cxn>
                </a:cxnLst>
                <a:rect l="0" t="0" r="r" b="b"/>
                <a:pathLst>
                  <a:path w="19" h="14">
                    <a:moveTo>
                      <a:pt x="1" y="0"/>
                    </a:moveTo>
                    <a:cubicBezTo>
                      <a:pt x="1" y="3"/>
                      <a:pt x="0" y="7"/>
                      <a:pt x="2" y="9"/>
                    </a:cubicBezTo>
                    <a:cubicBezTo>
                      <a:pt x="8" y="14"/>
                      <a:pt x="19" y="0"/>
                      <a:pt x="1" y="0"/>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grpSp>
            <p:nvGrpSpPr>
              <p:cNvPr id="67141" name="Group 562"/>
              <p:cNvGrpSpPr>
                <a:grpSpLocks/>
              </p:cNvGrpSpPr>
              <p:nvPr/>
            </p:nvGrpSpPr>
            <p:grpSpPr bwMode="auto">
              <a:xfrm rot="19842111" flipH="1">
                <a:off x="1153" y="969"/>
                <a:ext cx="72" cy="12"/>
                <a:chOff x="2546" y="3504"/>
                <a:chExt cx="334" cy="106"/>
              </a:xfrm>
            </p:grpSpPr>
            <p:sp>
              <p:nvSpPr>
                <p:cNvPr id="67123" name="Freeform 563"/>
                <p:cNvSpPr>
                  <a:spLocks/>
                </p:cNvSpPr>
                <p:nvPr/>
              </p:nvSpPr>
              <p:spPr bwMode="auto">
                <a:xfrm flipH="1">
                  <a:off x="2546" y="3504"/>
                  <a:ext cx="334" cy="106"/>
                </a:xfrm>
                <a:custGeom>
                  <a:avLst/>
                  <a:gdLst/>
                  <a:ahLst/>
                  <a:cxnLst>
                    <a:cxn ang="0">
                      <a:pos x="8" y="57"/>
                    </a:cxn>
                    <a:cxn ang="0">
                      <a:pos x="23" y="35"/>
                    </a:cxn>
                    <a:cxn ang="0">
                      <a:pos x="35" y="45"/>
                    </a:cxn>
                    <a:cxn ang="0">
                      <a:pos x="60" y="57"/>
                    </a:cxn>
                    <a:cxn ang="0">
                      <a:pos x="87" y="60"/>
                    </a:cxn>
                    <a:cxn ang="0">
                      <a:pos x="162" y="50"/>
                    </a:cxn>
                    <a:cxn ang="0">
                      <a:pos x="185" y="41"/>
                    </a:cxn>
                    <a:cxn ang="0">
                      <a:pos x="167" y="30"/>
                    </a:cxn>
                    <a:cxn ang="0">
                      <a:pos x="222" y="5"/>
                    </a:cxn>
                    <a:cxn ang="0">
                      <a:pos x="245" y="27"/>
                    </a:cxn>
                    <a:cxn ang="0">
                      <a:pos x="278" y="6"/>
                    </a:cxn>
                    <a:cxn ang="0">
                      <a:pos x="320" y="3"/>
                    </a:cxn>
                    <a:cxn ang="0">
                      <a:pos x="341" y="27"/>
                    </a:cxn>
                    <a:cxn ang="0">
                      <a:pos x="371" y="36"/>
                    </a:cxn>
                    <a:cxn ang="0">
                      <a:pos x="398" y="42"/>
                    </a:cxn>
                    <a:cxn ang="0">
                      <a:pos x="420" y="48"/>
                    </a:cxn>
                    <a:cxn ang="0">
                      <a:pos x="449" y="54"/>
                    </a:cxn>
                    <a:cxn ang="0">
                      <a:pos x="467" y="59"/>
                    </a:cxn>
                    <a:cxn ang="0">
                      <a:pos x="452" y="72"/>
                    </a:cxn>
                    <a:cxn ang="0">
                      <a:pos x="438" y="80"/>
                    </a:cxn>
                    <a:cxn ang="0">
                      <a:pos x="467" y="78"/>
                    </a:cxn>
                    <a:cxn ang="0">
                      <a:pos x="462" y="93"/>
                    </a:cxn>
                    <a:cxn ang="0">
                      <a:pos x="423" y="99"/>
                    </a:cxn>
                    <a:cxn ang="0">
                      <a:pos x="402" y="105"/>
                    </a:cxn>
                    <a:cxn ang="0">
                      <a:pos x="362" y="137"/>
                    </a:cxn>
                    <a:cxn ang="0">
                      <a:pos x="357" y="111"/>
                    </a:cxn>
                    <a:cxn ang="0">
                      <a:pos x="291" y="119"/>
                    </a:cxn>
                    <a:cxn ang="0">
                      <a:pos x="219" y="120"/>
                    </a:cxn>
                    <a:cxn ang="0">
                      <a:pos x="200" y="140"/>
                    </a:cxn>
                    <a:cxn ang="0">
                      <a:pos x="156" y="135"/>
                    </a:cxn>
                    <a:cxn ang="0">
                      <a:pos x="161" y="113"/>
                    </a:cxn>
                    <a:cxn ang="0">
                      <a:pos x="128" y="104"/>
                    </a:cxn>
                    <a:cxn ang="0">
                      <a:pos x="105" y="98"/>
                    </a:cxn>
                    <a:cxn ang="0">
                      <a:pos x="75" y="92"/>
                    </a:cxn>
                    <a:cxn ang="0">
                      <a:pos x="44" y="87"/>
                    </a:cxn>
                    <a:cxn ang="0">
                      <a:pos x="21" y="99"/>
                    </a:cxn>
                    <a:cxn ang="0">
                      <a:pos x="3" y="101"/>
                    </a:cxn>
                    <a:cxn ang="0">
                      <a:pos x="12" y="74"/>
                    </a:cxn>
                    <a:cxn ang="0">
                      <a:pos x="8" y="57"/>
                    </a:cxn>
                  </a:cxnLst>
                  <a:rect l="0" t="0" r="r" b="b"/>
                  <a:pathLst>
                    <a:path w="473" h="142">
                      <a:moveTo>
                        <a:pt x="8" y="57"/>
                      </a:moveTo>
                      <a:cubicBezTo>
                        <a:pt x="9" y="41"/>
                        <a:pt x="5" y="29"/>
                        <a:pt x="23" y="35"/>
                      </a:cubicBezTo>
                      <a:cubicBezTo>
                        <a:pt x="31" y="45"/>
                        <a:pt x="26" y="43"/>
                        <a:pt x="35" y="45"/>
                      </a:cubicBezTo>
                      <a:cubicBezTo>
                        <a:pt x="41" y="48"/>
                        <a:pt x="53" y="56"/>
                        <a:pt x="60" y="57"/>
                      </a:cubicBezTo>
                      <a:cubicBezTo>
                        <a:pt x="67" y="61"/>
                        <a:pt x="79" y="59"/>
                        <a:pt x="87" y="60"/>
                      </a:cubicBezTo>
                      <a:cubicBezTo>
                        <a:pt x="116" y="59"/>
                        <a:pt x="134" y="54"/>
                        <a:pt x="162" y="50"/>
                      </a:cubicBezTo>
                      <a:cubicBezTo>
                        <a:pt x="170" y="47"/>
                        <a:pt x="177" y="42"/>
                        <a:pt x="185" y="41"/>
                      </a:cubicBezTo>
                      <a:cubicBezTo>
                        <a:pt x="193" y="37"/>
                        <a:pt x="159" y="31"/>
                        <a:pt x="167" y="30"/>
                      </a:cubicBezTo>
                      <a:cubicBezTo>
                        <a:pt x="173" y="28"/>
                        <a:pt x="211" y="6"/>
                        <a:pt x="222" y="5"/>
                      </a:cubicBezTo>
                      <a:cubicBezTo>
                        <a:pt x="235" y="4"/>
                        <a:pt x="236" y="27"/>
                        <a:pt x="245" y="27"/>
                      </a:cubicBezTo>
                      <a:cubicBezTo>
                        <a:pt x="255" y="25"/>
                        <a:pt x="265" y="10"/>
                        <a:pt x="278" y="6"/>
                      </a:cubicBezTo>
                      <a:cubicBezTo>
                        <a:pt x="291" y="2"/>
                        <a:pt x="310" y="0"/>
                        <a:pt x="320" y="3"/>
                      </a:cubicBezTo>
                      <a:cubicBezTo>
                        <a:pt x="330" y="6"/>
                        <a:pt x="333" y="21"/>
                        <a:pt x="341" y="27"/>
                      </a:cubicBezTo>
                      <a:cubicBezTo>
                        <a:pt x="353" y="30"/>
                        <a:pt x="358" y="35"/>
                        <a:pt x="371" y="36"/>
                      </a:cubicBezTo>
                      <a:cubicBezTo>
                        <a:pt x="380" y="39"/>
                        <a:pt x="389" y="41"/>
                        <a:pt x="398" y="42"/>
                      </a:cubicBezTo>
                      <a:cubicBezTo>
                        <a:pt x="405" y="44"/>
                        <a:pt x="413" y="47"/>
                        <a:pt x="420" y="48"/>
                      </a:cubicBezTo>
                      <a:cubicBezTo>
                        <a:pt x="429" y="52"/>
                        <a:pt x="439" y="53"/>
                        <a:pt x="449" y="54"/>
                      </a:cubicBezTo>
                      <a:cubicBezTo>
                        <a:pt x="455" y="57"/>
                        <a:pt x="461" y="57"/>
                        <a:pt x="467" y="59"/>
                      </a:cubicBezTo>
                      <a:cubicBezTo>
                        <a:pt x="469" y="69"/>
                        <a:pt x="461" y="71"/>
                        <a:pt x="452" y="72"/>
                      </a:cubicBezTo>
                      <a:cubicBezTo>
                        <a:pt x="447" y="74"/>
                        <a:pt x="443" y="77"/>
                        <a:pt x="438" y="80"/>
                      </a:cubicBezTo>
                      <a:cubicBezTo>
                        <a:pt x="446" y="90"/>
                        <a:pt x="458" y="83"/>
                        <a:pt x="467" y="78"/>
                      </a:cubicBezTo>
                      <a:cubicBezTo>
                        <a:pt x="469" y="86"/>
                        <a:pt x="473" y="91"/>
                        <a:pt x="462" y="93"/>
                      </a:cubicBezTo>
                      <a:cubicBezTo>
                        <a:pt x="450" y="99"/>
                        <a:pt x="437" y="98"/>
                        <a:pt x="423" y="99"/>
                      </a:cubicBezTo>
                      <a:cubicBezTo>
                        <a:pt x="416" y="102"/>
                        <a:pt x="409" y="104"/>
                        <a:pt x="402" y="105"/>
                      </a:cubicBezTo>
                      <a:cubicBezTo>
                        <a:pt x="395" y="107"/>
                        <a:pt x="369" y="136"/>
                        <a:pt x="362" y="137"/>
                      </a:cubicBezTo>
                      <a:cubicBezTo>
                        <a:pt x="355" y="138"/>
                        <a:pt x="369" y="114"/>
                        <a:pt x="357" y="111"/>
                      </a:cubicBezTo>
                      <a:cubicBezTo>
                        <a:pt x="335" y="115"/>
                        <a:pt x="313" y="116"/>
                        <a:pt x="291" y="119"/>
                      </a:cubicBezTo>
                      <a:cubicBezTo>
                        <a:pt x="269" y="123"/>
                        <a:pt x="234" y="118"/>
                        <a:pt x="219" y="120"/>
                      </a:cubicBezTo>
                      <a:cubicBezTo>
                        <a:pt x="204" y="123"/>
                        <a:pt x="210" y="138"/>
                        <a:pt x="200" y="140"/>
                      </a:cubicBezTo>
                      <a:cubicBezTo>
                        <a:pt x="190" y="142"/>
                        <a:pt x="163" y="140"/>
                        <a:pt x="156" y="135"/>
                      </a:cubicBezTo>
                      <a:cubicBezTo>
                        <a:pt x="149" y="130"/>
                        <a:pt x="166" y="118"/>
                        <a:pt x="161" y="113"/>
                      </a:cubicBezTo>
                      <a:cubicBezTo>
                        <a:pt x="147" y="108"/>
                        <a:pt x="142" y="105"/>
                        <a:pt x="128" y="104"/>
                      </a:cubicBezTo>
                      <a:cubicBezTo>
                        <a:pt x="121" y="102"/>
                        <a:pt x="113" y="99"/>
                        <a:pt x="105" y="98"/>
                      </a:cubicBezTo>
                      <a:cubicBezTo>
                        <a:pt x="96" y="93"/>
                        <a:pt x="85" y="93"/>
                        <a:pt x="75" y="92"/>
                      </a:cubicBezTo>
                      <a:cubicBezTo>
                        <a:pt x="61" y="87"/>
                        <a:pt x="59" y="86"/>
                        <a:pt x="44" y="87"/>
                      </a:cubicBezTo>
                      <a:cubicBezTo>
                        <a:pt x="39" y="91"/>
                        <a:pt x="28" y="98"/>
                        <a:pt x="21" y="99"/>
                      </a:cubicBezTo>
                      <a:cubicBezTo>
                        <a:pt x="14" y="102"/>
                        <a:pt x="11" y="102"/>
                        <a:pt x="3" y="101"/>
                      </a:cubicBezTo>
                      <a:cubicBezTo>
                        <a:pt x="0" y="87"/>
                        <a:pt x="2" y="82"/>
                        <a:pt x="12" y="74"/>
                      </a:cubicBezTo>
                      <a:cubicBezTo>
                        <a:pt x="15" y="67"/>
                        <a:pt x="12" y="62"/>
                        <a:pt x="8" y="57"/>
                      </a:cubicBezTo>
                      <a:close/>
                    </a:path>
                  </a:pathLst>
                </a:custGeom>
                <a:gradFill rotWithShape="0">
                  <a:gsLst>
                    <a:gs pos="0">
                      <a:srgbClr val="003300"/>
                    </a:gs>
                    <a:gs pos="100000">
                      <a:srgbClr val="003300">
                        <a:gamma/>
                        <a:tint val="60784"/>
                        <a:invGamma/>
                      </a:srgb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124" name="Freeform 564"/>
                <p:cNvSpPr>
                  <a:spLocks/>
                </p:cNvSpPr>
                <p:nvPr/>
              </p:nvSpPr>
              <p:spPr bwMode="auto">
                <a:xfrm>
                  <a:off x="2858" y="3567"/>
                  <a:ext cx="22" cy="15"/>
                </a:xfrm>
                <a:custGeom>
                  <a:avLst/>
                  <a:gdLst/>
                  <a:ahLst/>
                  <a:cxnLst>
                    <a:cxn ang="0">
                      <a:pos x="20" y="0"/>
                    </a:cxn>
                    <a:cxn ang="0">
                      <a:pos x="4" y="6"/>
                    </a:cxn>
                    <a:cxn ang="0">
                      <a:pos x="9" y="11"/>
                    </a:cxn>
                    <a:cxn ang="0">
                      <a:pos x="18" y="15"/>
                    </a:cxn>
                    <a:cxn ang="0">
                      <a:pos x="20" y="0"/>
                    </a:cxn>
                  </a:cxnLst>
                  <a:rect l="0" t="0" r="r" b="b"/>
                  <a:pathLst>
                    <a:path w="22" h="15">
                      <a:moveTo>
                        <a:pt x="20" y="0"/>
                      </a:moveTo>
                      <a:cubicBezTo>
                        <a:pt x="13" y="2"/>
                        <a:pt x="9" y="4"/>
                        <a:pt x="4" y="6"/>
                      </a:cubicBezTo>
                      <a:cubicBezTo>
                        <a:pt x="0" y="11"/>
                        <a:pt x="5" y="11"/>
                        <a:pt x="9" y="11"/>
                      </a:cubicBezTo>
                      <a:cubicBezTo>
                        <a:pt x="12" y="13"/>
                        <a:pt x="15" y="14"/>
                        <a:pt x="18" y="15"/>
                      </a:cubicBezTo>
                      <a:cubicBezTo>
                        <a:pt x="20" y="13"/>
                        <a:pt x="22" y="1"/>
                        <a:pt x="20" y="0"/>
                      </a:cubicBezTo>
                      <a:close/>
                    </a:path>
                  </a:pathLst>
                </a:custGeom>
                <a:solidFill>
                  <a:srgbClr val="FFFFFF"/>
                </a:solidFill>
                <a:ln w="9525">
                  <a:noFill/>
                  <a:round/>
                  <a:headEnd/>
                  <a:tailEnd/>
                </a:ln>
                <a:effectLst/>
              </p:spPr>
              <p:txBody>
                <a:bodyPr wrap="none" anchor="ctr"/>
                <a:lstStyle/>
                <a:p>
                  <a:pPr defTabSz="911089"/>
                  <a:endParaRPr lang="en-US">
                    <a:solidFill>
                      <a:prstClr val="black"/>
                    </a:solidFill>
                  </a:endParaRPr>
                </a:p>
              </p:txBody>
            </p:sp>
            <p:sp>
              <p:nvSpPr>
                <p:cNvPr id="67125" name="Freeform 565"/>
                <p:cNvSpPr>
                  <a:spLocks/>
                </p:cNvSpPr>
                <p:nvPr/>
              </p:nvSpPr>
              <p:spPr bwMode="auto">
                <a:xfrm>
                  <a:off x="2571" y="3548"/>
                  <a:ext cx="18" cy="12"/>
                </a:xfrm>
                <a:custGeom>
                  <a:avLst/>
                  <a:gdLst/>
                  <a:ahLst/>
                  <a:cxnLst>
                    <a:cxn ang="0">
                      <a:pos x="12" y="0"/>
                    </a:cxn>
                    <a:cxn ang="0">
                      <a:pos x="12" y="0"/>
                    </a:cxn>
                  </a:cxnLst>
                  <a:rect l="0" t="0" r="r" b="b"/>
                  <a:pathLst>
                    <a:path w="18" h="12">
                      <a:moveTo>
                        <a:pt x="12" y="0"/>
                      </a:moveTo>
                      <a:cubicBezTo>
                        <a:pt x="18" y="12"/>
                        <a:pt x="0" y="3"/>
                        <a:pt x="12" y="0"/>
                      </a:cubicBezTo>
                      <a:close/>
                    </a:path>
                  </a:pathLst>
                </a:custGeom>
                <a:solidFill>
                  <a:srgbClr val="FFFFFF"/>
                </a:solidFill>
                <a:ln w="3175" cmpd="sng">
                  <a:solidFill>
                    <a:schemeClr val="tx1"/>
                  </a:solidFill>
                  <a:round/>
                  <a:headEnd/>
                  <a:tailEnd/>
                </a:ln>
                <a:effectLst/>
              </p:spPr>
              <p:txBody>
                <a:bodyPr wrap="none" anchor="ctr"/>
                <a:lstStyle/>
                <a:p>
                  <a:pPr defTabSz="911089"/>
                  <a:endParaRPr lang="en-US">
                    <a:solidFill>
                      <a:prstClr val="black"/>
                    </a:solidFill>
                  </a:endParaRPr>
                </a:p>
              </p:txBody>
            </p:sp>
          </p:grpSp>
          <p:sp>
            <p:nvSpPr>
              <p:cNvPr id="67126" name="Freeform 566"/>
              <p:cNvSpPr>
                <a:spLocks/>
              </p:cNvSpPr>
              <p:nvPr/>
            </p:nvSpPr>
            <p:spPr bwMode="auto">
              <a:xfrm>
                <a:off x="1633" y="793"/>
                <a:ext cx="35" cy="14"/>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127" name="Freeform 567"/>
              <p:cNvSpPr>
                <a:spLocks/>
              </p:cNvSpPr>
              <p:nvPr/>
            </p:nvSpPr>
            <p:spPr bwMode="auto">
              <a:xfrm>
                <a:off x="1668" y="794"/>
                <a:ext cx="36" cy="14"/>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128" name="Freeform 568"/>
              <p:cNvSpPr>
                <a:spLocks/>
              </p:cNvSpPr>
              <p:nvPr/>
            </p:nvSpPr>
            <p:spPr bwMode="auto">
              <a:xfrm>
                <a:off x="1562" y="782"/>
                <a:ext cx="34" cy="13"/>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129" name="Freeform 569"/>
              <p:cNvSpPr>
                <a:spLocks/>
              </p:cNvSpPr>
              <p:nvPr/>
            </p:nvSpPr>
            <p:spPr bwMode="auto">
              <a:xfrm>
                <a:off x="1668" y="770"/>
                <a:ext cx="36" cy="13"/>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130" name="Freeform 570"/>
              <p:cNvSpPr>
                <a:spLocks/>
              </p:cNvSpPr>
              <p:nvPr/>
            </p:nvSpPr>
            <p:spPr bwMode="auto">
              <a:xfrm>
                <a:off x="1615" y="770"/>
                <a:ext cx="36" cy="13"/>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131" name="Freeform 571"/>
              <p:cNvSpPr>
                <a:spLocks/>
              </p:cNvSpPr>
              <p:nvPr/>
            </p:nvSpPr>
            <p:spPr bwMode="auto">
              <a:xfrm>
                <a:off x="1509" y="770"/>
                <a:ext cx="17" cy="12"/>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132" name="Freeform 572"/>
              <p:cNvSpPr>
                <a:spLocks/>
              </p:cNvSpPr>
              <p:nvPr/>
            </p:nvSpPr>
            <p:spPr bwMode="auto">
              <a:xfrm>
                <a:off x="1545" y="770"/>
                <a:ext cx="17" cy="12"/>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133" name="Freeform 573"/>
              <p:cNvSpPr>
                <a:spLocks/>
              </p:cNvSpPr>
              <p:nvPr/>
            </p:nvSpPr>
            <p:spPr bwMode="auto">
              <a:xfrm>
                <a:off x="1526" y="770"/>
                <a:ext cx="17" cy="12"/>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134" name="Freeform 574"/>
              <p:cNvSpPr>
                <a:spLocks/>
              </p:cNvSpPr>
              <p:nvPr/>
            </p:nvSpPr>
            <p:spPr bwMode="auto">
              <a:xfrm>
                <a:off x="1580" y="757"/>
                <a:ext cx="18" cy="13"/>
              </a:xfrm>
              <a:custGeom>
                <a:avLst/>
                <a:gdLst/>
                <a:ahLst/>
                <a:cxnLst>
                  <a:cxn ang="0">
                    <a:pos x="275" y="288"/>
                  </a:cxn>
                  <a:cxn ang="0">
                    <a:pos x="307" y="70"/>
                  </a:cxn>
                  <a:cxn ang="0">
                    <a:pos x="377" y="23"/>
                  </a:cxn>
                  <a:cxn ang="0">
                    <a:pos x="400" y="8"/>
                  </a:cxn>
                  <a:cxn ang="0">
                    <a:pos x="423" y="0"/>
                  </a:cxn>
                  <a:cxn ang="0">
                    <a:pos x="369" y="15"/>
                  </a:cxn>
                  <a:cxn ang="0">
                    <a:pos x="353" y="62"/>
                  </a:cxn>
                  <a:cxn ang="0">
                    <a:pos x="338" y="86"/>
                  </a:cxn>
                  <a:cxn ang="0">
                    <a:pos x="283" y="304"/>
                  </a:cxn>
                  <a:cxn ang="0">
                    <a:pos x="244" y="234"/>
                  </a:cxn>
                  <a:cxn ang="0">
                    <a:pos x="135" y="109"/>
                  </a:cxn>
                  <a:cxn ang="0">
                    <a:pos x="88" y="86"/>
                  </a:cxn>
                  <a:cxn ang="0">
                    <a:pos x="57" y="78"/>
                  </a:cxn>
                  <a:cxn ang="0">
                    <a:pos x="112" y="86"/>
                  </a:cxn>
                  <a:cxn ang="0">
                    <a:pos x="190" y="156"/>
                  </a:cxn>
                  <a:cxn ang="0">
                    <a:pos x="229" y="195"/>
                  </a:cxn>
                  <a:cxn ang="0">
                    <a:pos x="260" y="241"/>
                  </a:cxn>
                  <a:cxn ang="0">
                    <a:pos x="291" y="319"/>
                  </a:cxn>
                  <a:cxn ang="0">
                    <a:pos x="330" y="273"/>
                  </a:cxn>
                  <a:cxn ang="0">
                    <a:pos x="361" y="226"/>
                  </a:cxn>
                  <a:cxn ang="0">
                    <a:pos x="384" y="218"/>
                  </a:cxn>
                  <a:cxn ang="0">
                    <a:pos x="595" y="226"/>
                  </a:cxn>
                  <a:cxn ang="0">
                    <a:pos x="540" y="234"/>
                  </a:cxn>
                  <a:cxn ang="0">
                    <a:pos x="392" y="257"/>
                  </a:cxn>
                  <a:cxn ang="0">
                    <a:pos x="283" y="335"/>
                  </a:cxn>
                  <a:cxn ang="0">
                    <a:pos x="213" y="304"/>
                  </a:cxn>
                  <a:cxn ang="0">
                    <a:pos x="112" y="226"/>
                  </a:cxn>
                  <a:cxn ang="0">
                    <a:pos x="3" y="210"/>
                  </a:cxn>
                  <a:cxn ang="0">
                    <a:pos x="112" y="218"/>
                  </a:cxn>
                  <a:cxn ang="0">
                    <a:pos x="291" y="343"/>
                  </a:cxn>
                </a:cxnLst>
                <a:rect l="0" t="0" r="r" b="b"/>
                <a:pathLst>
                  <a:path w="613" h="353">
                    <a:moveTo>
                      <a:pt x="275" y="288"/>
                    </a:moveTo>
                    <a:cubicBezTo>
                      <a:pt x="277" y="249"/>
                      <a:pt x="263" y="123"/>
                      <a:pt x="307" y="70"/>
                    </a:cubicBezTo>
                    <a:cubicBezTo>
                      <a:pt x="325" y="49"/>
                      <a:pt x="353" y="35"/>
                      <a:pt x="377" y="23"/>
                    </a:cubicBezTo>
                    <a:cubicBezTo>
                      <a:pt x="385" y="19"/>
                      <a:pt x="392" y="12"/>
                      <a:pt x="400" y="8"/>
                    </a:cubicBezTo>
                    <a:cubicBezTo>
                      <a:pt x="407" y="4"/>
                      <a:pt x="431" y="0"/>
                      <a:pt x="423" y="0"/>
                    </a:cubicBezTo>
                    <a:cubicBezTo>
                      <a:pt x="417" y="0"/>
                      <a:pt x="378" y="12"/>
                      <a:pt x="369" y="15"/>
                    </a:cubicBezTo>
                    <a:cubicBezTo>
                      <a:pt x="364" y="31"/>
                      <a:pt x="362" y="48"/>
                      <a:pt x="353" y="62"/>
                    </a:cubicBezTo>
                    <a:cubicBezTo>
                      <a:pt x="348" y="70"/>
                      <a:pt x="342" y="77"/>
                      <a:pt x="338" y="86"/>
                    </a:cubicBezTo>
                    <a:cubicBezTo>
                      <a:pt x="308" y="154"/>
                      <a:pt x="294" y="231"/>
                      <a:pt x="283" y="304"/>
                    </a:cubicBezTo>
                    <a:cubicBezTo>
                      <a:pt x="275" y="279"/>
                      <a:pt x="244" y="234"/>
                      <a:pt x="244" y="234"/>
                    </a:cubicBezTo>
                    <a:cubicBezTo>
                      <a:pt x="226" y="181"/>
                      <a:pt x="185" y="135"/>
                      <a:pt x="135" y="109"/>
                    </a:cubicBezTo>
                    <a:cubicBezTo>
                      <a:pt x="120" y="101"/>
                      <a:pt x="104" y="93"/>
                      <a:pt x="88" y="86"/>
                    </a:cubicBezTo>
                    <a:cubicBezTo>
                      <a:pt x="78" y="82"/>
                      <a:pt x="46" y="78"/>
                      <a:pt x="57" y="78"/>
                    </a:cubicBezTo>
                    <a:cubicBezTo>
                      <a:pt x="76" y="78"/>
                      <a:pt x="94" y="83"/>
                      <a:pt x="112" y="86"/>
                    </a:cubicBezTo>
                    <a:cubicBezTo>
                      <a:pt x="149" y="97"/>
                      <a:pt x="158" y="134"/>
                      <a:pt x="190" y="156"/>
                    </a:cubicBezTo>
                    <a:cubicBezTo>
                      <a:pt x="244" y="239"/>
                      <a:pt x="162" y="119"/>
                      <a:pt x="229" y="195"/>
                    </a:cubicBezTo>
                    <a:cubicBezTo>
                      <a:pt x="241" y="209"/>
                      <a:pt x="260" y="241"/>
                      <a:pt x="260" y="241"/>
                    </a:cubicBezTo>
                    <a:cubicBezTo>
                      <a:pt x="269" y="268"/>
                      <a:pt x="282" y="292"/>
                      <a:pt x="291" y="319"/>
                    </a:cubicBezTo>
                    <a:cubicBezTo>
                      <a:pt x="343" y="244"/>
                      <a:pt x="265" y="353"/>
                      <a:pt x="330" y="273"/>
                    </a:cubicBezTo>
                    <a:cubicBezTo>
                      <a:pt x="335" y="267"/>
                      <a:pt x="354" y="231"/>
                      <a:pt x="361" y="226"/>
                    </a:cubicBezTo>
                    <a:cubicBezTo>
                      <a:pt x="367" y="221"/>
                      <a:pt x="376" y="221"/>
                      <a:pt x="384" y="218"/>
                    </a:cubicBezTo>
                    <a:cubicBezTo>
                      <a:pt x="454" y="221"/>
                      <a:pt x="525" y="219"/>
                      <a:pt x="595" y="226"/>
                    </a:cubicBezTo>
                    <a:cubicBezTo>
                      <a:pt x="613" y="228"/>
                      <a:pt x="558" y="232"/>
                      <a:pt x="540" y="234"/>
                    </a:cubicBezTo>
                    <a:cubicBezTo>
                      <a:pt x="490" y="240"/>
                      <a:pt x="441" y="244"/>
                      <a:pt x="392" y="257"/>
                    </a:cubicBezTo>
                    <a:cubicBezTo>
                      <a:pt x="341" y="270"/>
                      <a:pt x="327" y="320"/>
                      <a:pt x="283" y="335"/>
                    </a:cubicBezTo>
                    <a:cubicBezTo>
                      <a:pt x="259" y="318"/>
                      <a:pt x="238" y="317"/>
                      <a:pt x="213" y="304"/>
                    </a:cubicBezTo>
                    <a:cubicBezTo>
                      <a:pt x="176" y="285"/>
                      <a:pt x="148" y="247"/>
                      <a:pt x="112" y="226"/>
                    </a:cubicBezTo>
                    <a:cubicBezTo>
                      <a:pt x="93" y="215"/>
                      <a:pt x="0" y="210"/>
                      <a:pt x="3" y="210"/>
                    </a:cubicBezTo>
                    <a:cubicBezTo>
                      <a:pt x="39" y="210"/>
                      <a:pt x="76" y="215"/>
                      <a:pt x="112" y="218"/>
                    </a:cubicBezTo>
                    <a:cubicBezTo>
                      <a:pt x="208" y="243"/>
                      <a:pt x="228" y="280"/>
                      <a:pt x="291" y="343"/>
                    </a:cubicBezTo>
                  </a:path>
                </a:pathLst>
              </a:custGeom>
              <a:solidFill>
                <a:srgbClr val="003300"/>
              </a:solidFill>
              <a:ln w="3175" cmpd="sng">
                <a:solidFill>
                  <a:schemeClr val="tx1"/>
                </a:solidFill>
                <a:round/>
                <a:headEnd/>
                <a:tailEnd/>
              </a:ln>
              <a:effectLst/>
            </p:spPr>
            <p:txBody>
              <a:bodyPr wrap="none" anchor="ctr"/>
              <a:lstStyle/>
              <a:p>
                <a:pPr defTabSz="911089"/>
                <a:endParaRPr lang="en-US">
                  <a:solidFill>
                    <a:prstClr val="black"/>
                  </a:solidFill>
                </a:endParaRPr>
              </a:p>
            </p:txBody>
          </p:sp>
          <p:grpSp>
            <p:nvGrpSpPr>
              <p:cNvPr id="67144" name="Group 575"/>
              <p:cNvGrpSpPr>
                <a:grpSpLocks/>
              </p:cNvGrpSpPr>
              <p:nvPr/>
            </p:nvGrpSpPr>
            <p:grpSpPr bwMode="auto">
              <a:xfrm>
                <a:off x="1692" y="757"/>
                <a:ext cx="30" cy="43"/>
                <a:chOff x="5104" y="2450"/>
                <a:chExt cx="258" cy="451"/>
              </a:xfrm>
            </p:grpSpPr>
            <p:sp>
              <p:nvSpPr>
                <p:cNvPr id="67136" name="Freeform 576"/>
                <p:cNvSpPr>
                  <a:spLocks/>
                </p:cNvSpPr>
                <p:nvPr/>
              </p:nvSpPr>
              <p:spPr bwMode="auto">
                <a:xfrm>
                  <a:off x="5104" y="2541"/>
                  <a:ext cx="258" cy="360"/>
                </a:xfrm>
                <a:custGeom>
                  <a:avLst/>
                  <a:gdLst/>
                  <a:ahLst/>
                  <a:cxnLst>
                    <a:cxn ang="0">
                      <a:pos x="140" y="358"/>
                    </a:cxn>
                    <a:cxn ang="0">
                      <a:pos x="133" y="265"/>
                    </a:cxn>
                    <a:cxn ang="0">
                      <a:pos x="62" y="241"/>
                    </a:cxn>
                    <a:cxn ang="0">
                      <a:pos x="16" y="233"/>
                    </a:cxn>
                    <a:cxn ang="0">
                      <a:pos x="70" y="241"/>
                    </a:cxn>
                    <a:cxn ang="0">
                      <a:pos x="140" y="280"/>
                    </a:cxn>
                    <a:cxn ang="0">
                      <a:pos x="133" y="140"/>
                    </a:cxn>
                    <a:cxn ang="0">
                      <a:pos x="55" y="92"/>
                    </a:cxn>
                    <a:cxn ang="0">
                      <a:pos x="133" y="140"/>
                    </a:cxn>
                    <a:cxn ang="0">
                      <a:pos x="148" y="0"/>
                    </a:cxn>
                    <a:cxn ang="0">
                      <a:pos x="157" y="83"/>
                    </a:cxn>
                    <a:cxn ang="0">
                      <a:pos x="218" y="62"/>
                    </a:cxn>
                    <a:cxn ang="0">
                      <a:pos x="249" y="54"/>
                    </a:cxn>
                    <a:cxn ang="0">
                      <a:pos x="203" y="70"/>
                    </a:cxn>
                    <a:cxn ang="0">
                      <a:pos x="157" y="95"/>
                    </a:cxn>
                    <a:cxn ang="0">
                      <a:pos x="140" y="212"/>
                    </a:cxn>
                    <a:cxn ang="0">
                      <a:pos x="140" y="233"/>
                    </a:cxn>
                    <a:cxn ang="0">
                      <a:pos x="164" y="226"/>
                    </a:cxn>
                    <a:cxn ang="0">
                      <a:pos x="200" y="194"/>
                    </a:cxn>
                    <a:cxn ang="0">
                      <a:pos x="235" y="186"/>
                    </a:cxn>
                    <a:cxn ang="0">
                      <a:pos x="156" y="218"/>
                    </a:cxn>
                    <a:cxn ang="0">
                      <a:pos x="140" y="265"/>
                    </a:cxn>
                    <a:cxn ang="0">
                      <a:pos x="140" y="358"/>
                    </a:cxn>
                  </a:cxnLst>
                  <a:rect l="0" t="0" r="r" b="b"/>
                  <a:pathLst>
                    <a:path w="258" h="360">
                      <a:moveTo>
                        <a:pt x="140" y="358"/>
                      </a:moveTo>
                      <a:cubicBezTo>
                        <a:pt x="138" y="327"/>
                        <a:pt x="147" y="293"/>
                        <a:pt x="133" y="265"/>
                      </a:cubicBezTo>
                      <a:cubicBezTo>
                        <a:pt x="133" y="265"/>
                        <a:pt x="74" y="245"/>
                        <a:pt x="62" y="241"/>
                      </a:cubicBezTo>
                      <a:cubicBezTo>
                        <a:pt x="47" y="236"/>
                        <a:pt x="0" y="233"/>
                        <a:pt x="16" y="233"/>
                      </a:cubicBezTo>
                      <a:cubicBezTo>
                        <a:pt x="34" y="233"/>
                        <a:pt x="52" y="238"/>
                        <a:pt x="70" y="241"/>
                      </a:cubicBezTo>
                      <a:cubicBezTo>
                        <a:pt x="95" y="249"/>
                        <a:pt x="140" y="280"/>
                        <a:pt x="140" y="280"/>
                      </a:cubicBezTo>
                      <a:cubicBezTo>
                        <a:pt x="138" y="233"/>
                        <a:pt x="142" y="186"/>
                        <a:pt x="133" y="140"/>
                      </a:cubicBezTo>
                      <a:cubicBezTo>
                        <a:pt x="131" y="131"/>
                        <a:pt x="47" y="87"/>
                        <a:pt x="55" y="92"/>
                      </a:cubicBezTo>
                      <a:cubicBezTo>
                        <a:pt x="63" y="97"/>
                        <a:pt x="125" y="135"/>
                        <a:pt x="133" y="140"/>
                      </a:cubicBezTo>
                      <a:cubicBezTo>
                        <a:pt x="161" y="95"/>
                        <a:pt x="158" y="50"/>
                        <a:pt x="148" y="0"/>
                      </a:cubicBezTo>
                      <a:cubicBezTo>
                        <a:pt x="143" y="20"/>
                        <a:pt x="160" y="55"/>
                        <a:pt x="157" y="83"/>
                      </a:cubicBezTo>
                      <a:cubicBezTo>
                        <a:pt x="160" y="85"/>
                        <a:pt x="205" y="66"/>
                        <a:pt x="218" y="62"/>
                      </a:cubicBezTo>
                      <a:cubicBezTo>
                        <a:pt x="228" y="59"/>
                        <a:pt x="258" y="49"/>
                        <a:pt x="249" y="54"/>
                      </a:cubicBezTo>
                      <a:cubicBezTo>
                        <a:pt x="235" y="62"/>
                        <a:pt x="217" y="61"/>
                        <a:pt x="203" y="70"/>
                      </a:cubicBezTo>
                      <a:cubicBezTo>
                        <a:pt x="195" y="75"/>
                        <a:pt x="165" y="90"/>
                        <a:pt x="157" y="95"/>
                      </a:cubicBezTo>
                      <a:cubicBezTo>
                        <a:pt x="128" y="142"/>
                        <a:pt x="139" y="144"/>
                        <a:pt x="140" y="212"/>
                      </a:cubicBezTo>
                      <a:cubicBezTo>
                        <a:pt x="139" y="220"/>
                        <a:pt x="134" y="227"/>
                        <a:pt x="140" y="233"/>
                      </a:cubicBezTo>
                      <a:cubicBezTo>
                        <a:pt x="146" y="239"/>
                        <a:pt x="156" y="228"/>
                        <a:pt x="164" y="226"/>
                      </a:cubicBezTo>
                      <a:cubicBezTo>
                        <a:pt x="174" y="221"/>
                        <a:pt x="191" y="202"/>
                        <a:pt x="200" y="194"/>
                      </a:cubicBezTo>
                      <a:cubicBezTo>
                        <a:pt x="212" y="187"/>
                        <a:pt x="242" y="182"/>
                        <a:pt x="235" y="186"/>
                      </a:cubicBezTo>
                      <a:cubicBezTo>
                        <a:pt x="227" y="191"/>
                        <a:pt x="161" y="210"/>
                        <a:pt x="156" y="218"/>
                      </a:cubicBezTo>
                      <a:cubicBezTo>
                        <a:pt x="147" y="232"/>
                        <a:pt x="140" y="265"/>
                        <a:pt x="140" y="265"/>
                      </a:cubicBezTo>
                      <a:cubicBezTo>
                        <a:pt x="133" y="360"/>
                        <a:pt x="131" y="329"/>
                        <a:pt x="140" y="358"/>
                      </a:cubicBezTo>
                      <a:close/>
                    </a:path>
                  </a:pathLst>
                </a:custGeom>
                <a:solidFill>
                  <a:srgbClr val="0066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137" name="Freeform 577"/>
                <p:cNvSpPr>
                  <a:spLocks/>
                </p:cNvSpPr>
                <p:nvPr/>
              </p:nvSpPr>
              <p:spPr bwMode="auto">
                <a:xfrm>
                  <a:off x="5241" y="2450"/>
                  <a:ext cx="14" cy="97"/>
                </a:xfrm>
                <a:custGeom>
                  <a:avLst/>
                  <a:gdLst/>
                  <a:ahLst/>
                  <a:cxnLst>
                    <a:cxn ang="0">
                      <a:pos x="7" y="94"/>
                    </a:cxn>
                    <a:cxn ang="0">
                      <a:pos x="14" y="48"/>
                    </a:cxn>
                    <a:cxn ang="0">
                      <a:pos x="7" y="8"/>
                    </a:cxn>
                    <a:cxn ang="0">
                      <a:pos x="0" y="39"/>
                    </a:cxn>
                    <a:cxn ang="0">
                      <a:pos x="7" y="94"/>
                    </a:cxn>
                  </a:cxnLst>
                  <a:rect l="0" t="0" r="r" b="b"/>
                  <a:pathLst>
                    <a:path w="14" h="97">
                      <a:moveTo>
                        <a:pt x="7" y="94"/>
                      </a:moveTo>
                      <a:cubicBezTo>
                        <a:pt x="12" y="97"/>
                        <a:pt x="14" y="62"/>
                        <a:pt x="14" y="48"/>
                      </a:cubicBezTo>
                      <a:cubicBezTo>
                        <a:pt x="14" y="34"/>
                        <a:pt x="9" y="9"/>
                        <a:pt x="7" y="8"/>
                      </a:cubicBezTo>
                      <a:cubicBezTo>
                        <a:pt x="2" y="0"/>
                        <a:pt x="0" y="30"/>
                        <a:pt x="0" y="39"/>
                      </a:cubicBezTo>
                      <a:cubicBezTo>
                        <a:pt x="0" y="61"/>
                        <a:pt x="2" y="73"/>
                        <a:pt x="7" y="94"/>
                      </a:cubicBezTo>
                      <a:close/>
                    </a:path>
                  </a:pathLst>
                </a:custGeom>
                <a:solidFill>
                  <a:srgbClr val="663300"/>
                </a:solidFill>
                <a:ln w="3175" cmpd="sng">
                  <a:solidFill>
                    <a:schemeClr val="tx1"/>
                  </a:solidFill>
                  <a:round/>
                  <a:headEnd/>
                  <a:tailEnd/>
                </a:ln>
                <a:effectLst/>
              </p:spPr>
              <p:txBody>
                <a:bodyPr wrap="none" anchor="ctr"/>
                <a:lstStyle/>
                <a:p>
                  <a:pPr defTabSz="911089"/>
                  <a:endParaRPr lang="en-US">
                    <a:solidFill>
                      <a:prstClr val="black"/>
                    </a:solidFill>
                  </a:endParaRPr>
                </a:p>
              </p:txBody>
            </p:sp>
          </p:grpSp>
          <p:grpSp>
            <p:nvGrpSpPr>
              <p:cNvPr id="67147" name="Group 578"/>
              <p:cNvGrpSpPr>
                <a:grpSpLocks/>
              </p:cNvGrpSpPr>
              <p:nvPr/>
            </p:nvGrpSpPr>
            <p:grpSpPr bwMode="auto">
              <a:xfrm>
                <a:off x="1692" y="757"/>
                <a:ext cx="30" cy="43"/>
                <a:chOff x="5104" y="2450"/>
                <a:chExt cx="258" cy="451"/>
              </a:xfrm>
            </p:grpSpPr>
            <p:sp>
              <p:nvSpPr>
                <p:cNvPr id="67139" name="Freeform 579"/>
                <p:cNvSpPr>
                  <a:spLocks/>
                </p:cNvSpPr>
                <p:nvPr/>
              </p:nvSpPr>
              <p:spPr bwMode="auto">
                <a:xfrm>
                  <a:off x="5104" y="2541"/>
                  <a:ext cx="258" cy="360"/>
                </a:xfrm>
                <a:custGeom>
                  <a:avLst/>
                  <a:gdLst/>
                  <a:ahLst/>
                  <a:cxnLst>
                    <a:cxn ang="0">
                      <a:pos x="140" y="358"/>
                    </a:cxn>
                    <a:cxn ang="0">
                      <a:pos x="133" y="265"/>
                    </a:cxn>
                    <a:cxn ang="0">
                      <a:pos x="62" y="241"/>
                    </a:cxn>
                    <a:cxn ang="0">
                      <a:pos x="16" y="233"/>
                    </a:cxn>
                    <a:cxn ang="0">
                      <a:pos x="70" y="241"/>
                    </a:cxn>
                    <a:cxn ang="0">
                      <a:pos x="140" y="280"/>
                    </a:cxn>
                    <a:cxn ang="0">
                      <a:pos x="133" y="140"/>
                    </a:cxn>
                    <a:cxn ang="0">
                      <a:pos x="55" y="92"/>
                    </a:cxn>
                    <a:cxn ang="0">
                      <a:pos x="133" y="140"/>
                    </a:cxn>
                    <a:cxn ang="0">
                      <a:pos x="148" y="0"/>
                    </a:cxn>
                    <a:cxn ang="0">
                      <a:pos x="157" y="83"/>
                    </a:cxn>
                    <a:cxn ang="0">
                      <a:pos x="218" y="62"/>
                    </a:cxn>
                    <a:cxn ang="0">
                      <a:pos x="249" y="54"/>
                    </a:cxn>
                    <a:cxn ang="0">
                      <a:pos x="203" y="70"/>
                    </a:cxn>
                    <a:cxn ang="0">
                      <a:pos x="157" y="95"/>
                    </a:cxn>
                    <a:cxn ang="0">
                      <a:pos x="140" y="212"/>
                    </a:cxn>
                    <a:cxn ang="0">
                      <a:pos x="140" y="233"/>
                    </a:cxn>
                    <a:cxn ang="0">
                      <a:pos x="164" y="226"/>
                    </a:cxn>
                    <a:cxn ang="0">
                      <a:pos x="200" y="194"/>
                    </a:cxn>
                    <a:cxn ang="0">
                      <a:pos x="235" y="186"/>
                    </a:cxn>
                    <a:cxn ang="0">
                      <a:pos x="156" y="218"/>
                    </a:cxn>
                    <a:cxn ang="0">
                      <a:pos x="140" y="265"/>
                    </a:cxn>
                    <a:cxn ang="0">
                      <a:pos x="140" y="358"/>
                    </a:cxn>
                  </a:cxnLst>
                  <a:rect l="0" t="0" r="r" b="b"/>
                  <a:pathLst>
                    <a:path w="258" h="360">
                      <a:moveTo>
                        <a:pt x="140" y="358"/>
                      </a:moveTo>
                      <a:cubicBezTo>
                        <a:pt x="138" y="327"/>
                        <a:pt x="147" y="293"/>
                        <a:pt x="133" y="265"/>
                      </a:cubicBezTo>
                      <a:cubicBezTo>
                        <a:pt x="133" y="265"/>
                        <a:pt x="74" y="245"/>
                        <a:pt x="62" y="241"/>
                      </a:cubicBezTo>
                      <a:cubicBezTo>
                        <a:pt x="47" y="236"/>
                        <a:pt x="0" y="233"/>
                        <a:pt x="16" y="233"/>
                      </a:cubicBezTo>
                      <a:cubicBezTo>
                        <a:pt x="34" y="233"/>
                        <a:pt x="52" y="238"/>
                        <a:pt x="70" y="241"/>
                      </a:cubicBezTo>
                      <a:cubicBezTo>
                        <a:pt x="95" y="249"/>
                        <a:pt x="140" y="280"/>
                        <a:pt x="140" y="280"/>
                      </a:cubicBezTo>
                      <a:cubicBezTo>
                        <a:pt x="138" y="233"/>
                        <a:pt x="142" y="186"/>
                        <a:pt x="133" y="140"/>
                      </a:cubicBezTo>
                      <a:cubicBezTo>
                        <a:pt x="131" y="131"/>
                        <a:pt x="47" y="87"/>
                        <a:pt x="55" y="92"/>
                      </a:cubicBezTo>
                      <a:cubicBezTo>
                        <a:pt x="63" y="97"/>
                        <a:pt x="125" y="135"/>
                        <a:pt x="133" y="140"/>
                      </a:cubicBezTo>
                      <a:cubicBezTo>
                        <a:pt x="161" y="95"/>
                        <a:pt x="158" y="50"/>
                        <a:pt x="148" y="0"/>
                      </a:cubicBezTo>
                      <a:cubicBezTo>
                        <a:pt x="143" y="20"/>
                        <a:pt x="160" y="55"/>
                        <a:pt x="157" y="83"/>
                      </a:cubicBezTo>
                      <a:cubicBezTo>
                        <a:pt x="160" y="85"/>
                        <a:pt x="205" y="66"/>
                        <a:pt x="218" y="62"/>
                      </a:cubicBezTo>
                      <a:cubicBezTo>
                        <a:pt x="228" y="59"/>
                        <a:pt x="258" y="49"/>
                        <a:pt x="249" y="54"/>
                      </a:cubicBezTo>
                      <a:cubicBezTo>
                        <a:pt x="235" y="62"/>
                        <a:pt x="217" y="61"/>
                        <a:pt x="203" y="70"/>
                      </a:cubicBezTo>
                      <a:cubicBezTo>
                        <a:pt x="195" y="75"/>
                        <a:pt x="165" y="90"/>
                        <a:pt x="157" y="95"/>
                      </a:cubicBezTo>
                      <a:cubicBezTo>
                        <a:pt x="128" y="142"/>
                        <a:pt x="139" y="144"/>
                        <a:pt x="140" y="212"/>
                      </a:cubicBezTo>
                      <a:cubicBezTo>
                        <a:pt x="139" y="220"/>
                        <a:pt x="134" y="227"/>
                        <a:pt x="140" y="233"/>
                      </a:cubicBezTo>
                      <a:cubicBezTo>
                        <a:pt x="146" y="239"/>
                        <a:pt x="156" y="228"/>
                        <a:pt x="164" y="226"/>
                      </a:cubicBezTo>
                      <a:cubicBezTo>
                        <a:pt x="174" y="221"/>
                        <a:pt x="191" y="202"/>
                        <a:pt x="200" y="194"/>
                      </a:cubicBezTo>
                      <a:cubicBezTo>
                        <a:pt x="212" y="187"/>
                        <a:pt x="242" y="182"/>
                        <a:pt x="235" y="186"/>
                      </a:cubicBezTo>
                      <a:cubicBezTo>
                        <a:pt x="227" y="191"/>
                        <a:pt x="161" y="210"/>
                        <a:pt x="156" y="218"/>
                      </a:cubicBezTo>
                      <a:cubicBezTo>
                        <a:pt x="147" y="232"/>
                        <a:pt x="140" y="265"/>
                        <a:pt x="140" y="265"/>
                      </a:cubicBezTo>
                      <a:cubicBezTo>
                        <a:pt x="133" y="360"/>
                        <a:pt x="131" y="329"/>
                        <a:pt x="140" y="358"/>
                      </a:cubicBezTo>
                      <a:close/>
                    </a:path>
                  </a:pathLst>
                </a:custGeom>
                <a:solidFill>
                  <a:srgbClr val="0066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140" name="Freeform 580"/>
                <p:cNvSpPr>
                  <a:spLocks/>
                </p:cNvSpPr>
                <p:nvPr/>
              </p:nvSpPr>
              <p:spPr bwMode="auto">
                <a:xfrm>
                  <a:off x="5241" y="2450"/>
                  <a:ext cx="14" cy="97"/>
                </a:xfrm>
                <a:custGeom>
                  <a:avLst/>
                  <a:gdLst/>
                  <a:ahLst/>
                  <a:cxnLst>
                    <a:cxn ang="0">
                      <a:pos x="7" y="94"/>
                    </a:cxn>
                    <a:cxn ang="0">
                      <a:pos x="14" y="48"/>
                    </a:cxn>
                    <a:cxn ang="0">
                      <a:pos x="7" y="8"/>
                    </a:cxn>
                    <a:cxn ang="0">
                      <a:pos x="0" y="39"/>
                    </a:cxn>
                    <a:cxn ang="0">
                      <a:pos x="7" y="94"/>
                    </a:cxn>
                  </a:cxnLst>
                  <a:rect l="0" t="0" r="r" b="b"/>
                  <a:pathLst>
                    <a:path w="14" h="97">
                      <a:moveTo>
                        <a:pt x="7" y="94"/>
                      </a:moveTo>
                      <a:cubicBezTo>
                        <a:pt x="12" y="97"/>
                        <a:pt x="14" y="62"/>
                        <a:pt x="14" y="48"/>
                      </a:cubicBezTo>
                      <a:cubicBezTo>
                        <a:pt x="14" y="34"/>
                        <a:pt x="9" y="9"/>
                        <a:pt x="7" y="8"/>
                      </a:cubicBezTo>
                      <a:cubicBezTo>
                        <a:pt x="2" y="0"/>
                        <a:pt x="0" y="30"/>
                        <a:pt x="0" y="39"/>
                      </a:cubicBezTo>
                      <a:cubicBezTo>
                        <a:pt x="0" y="61"/>
                        <a:pt x="2" y="73"/>
                        <a:pt x="7" y="94"/>
                      </a:cubicBezTo>
                      <a:close/>
                    </a:path>
                  </a:pathLst>
                </a:custGeom>
                <a:solidFill>
                  <a:srgbClr val="663300"/>
                </a:solidFill>
                <a:ln w="3175" cmpd="sng">
                  <a:solidFill>
                    <a:schemeClr val="tx1"/>
                  </a:solidFill>
                  <a:round/>
                  <a:headEnd/>
                  <a:tailEnd/>
                </a:ln>
                <a:effectLst/>
              </p:spPr>
              <p:txBody>
                <a:bodyPr wrap="none" anchor="ctr"/>
                <a:lstStyle/>
                <a:p>
                  <a:pPr defTabSz="911089"/>
                  <a:endParaRPr lang="en-US">
                    <a:solidFill>
                      <a:prstClr val="black"/>
                    </a:solidFill>
                  </a:endParaRPr>
                </a:p>
              </p:txBody>
            </p:sp>
          </p:grpSp>
          <p:grpSp>
            <p:nvGrpSpPr>
              <p:cNvPr id="67150" name="Group 581"/>
              <p:cNvGrpSpPr>
                <a:grpSpLocks/>
              </p:cNvGrpSpPr>
              <p:nvPr/>
            </p:nvGrpSpPr>
            <p:grpSpPr bwMode="auto">
              <a:xfrm>
                <a:off x="1668" y="757"/>
                <a:ext cx="18" cy="25"/>
                <a:chOff x="5104" y="2450"/>
                <a:chExt cx="258" cy="451"/>
              </a:xfrm>
            </p:grpSpPr>
            <p:sp>
              <p:nvSpPr>
                <p:cNvPr id="67142" name="Freeform 582"/>
                <p:cNvSpPr>
                  <a:spLocks/>
                </p:cNvSpPr>
                <p:nvPr/>
              </p:nvSpPr>
              <p:spPr bwMode="auto">
                <a:xfrm>
                  <a:off x="5104" y="2541"/>
                  <a:ext cx="258" cy="360"/>
                </a:xfrm>
                <a:custGeom>
                  <a:avLst/>
                  <a:gdLst/>
                  <a:ahLst/>
                  <a:cxnLst>
                    <a:cxn ang="0">
                      <a:pos x="140" y="358"/>
                    </a:cxn>
                    <a:cxn ang="0">
                      <a:pos x="133" y="265"/>
                    </a:cxn>
                    <a:cxn ang="0">
                      <a:pos x="62" y="241"/>
                    </a:cxn>
                    <a:cxn ang="0">
                      <a:pos x="16" y="233"/>
                    </a:cxn>
                    <a:cxn ang="0">
                      <a:pos x="70" y="241"/>
                    </a:cxn>
                    <a:cxn ang="0">
                      <a:pos x="140" y="280"/>
                    </a:cxn>
                    <a:cxn ang="0">
                      <a:pos x="133" y="140"/>
                    </a:cxn>
                    <a:cxn ang="0">
                      <a:pos x="55" y="92"/>
                    </a:cxn>
                    <a:cxn ang="0">
                      <a:pos x="133" y="140"/>
                    </a:cxn>
                    <a:cxn ang="0">
                      <a:pos x="148" y="0"/>
                    </a:cxn>
                    <a:cxn ang="0">
                      <a:pos x="157" y="83"/>
                    </a:cxn>
                    <a:cxn ang="0">
                      <a:pos x="218" y="62"/>
                    </a:cxn>
                    <a:cxn ang="0">
                      <a:pos x="249" y="54"/>
                    </a:cxn>
                    <a:cxn ang="0">
                      <a:pos x="203" y="70"/>
                    </a:cxn>
                    <a:cxn ang="0">
                      <a:pos x="157" y="95"/>
                    </a:cxn>
                    <a:cxn ang="0">
                      <a:pos x="140" y="212"/>
                    </a:cxn>
                    <a:cxn ang="0">
                      <a:pos x="140" y="233"/>
                    </a:cxn>
                    <a:cxn ang="0">
                      <a:pos x="164" y="226"/>
                    </a:cxn>
                    <a:cxn ang="0">
                      <a:pos x="200" y="194"/>
                    </a:cxn>
                    <a:cxn ang="0">
                      <a:pos x="235" y="186"/>
                    </a:cxn>
                    <a:cxn ang="0">
                      <a:pos x="156" y="218"/>
                    </a:cxn>
                    <a:cxn ang="0">
                      <a:pos x="140" y="265"/>
                    </a:cxn>
                    <a:cxn ang="0">
                      <a:pos x="140" y="358"/>
                    </a:cxn>
                  </a:cxnLst>
                  <a:rect l="0" t="0" r="r" b="b"/>
                  <a:pathLst>
                    <a:path w="258" h="360">
                      <a:moveTo>
                        <a:pt x="140" y="358"/>
                      </a:moveTo>
                      <a:cubicBezTo>
                        <a:pt x="138" y="327"/>
                        <a:pt x="147" y="293"/>
                        <a:pt x="133" y="265"/>
                      </a:cubicBezTo>
                      <a:cubicBezTo>
                        <a:pt x="133" y="265"/>
                        <a:pt x="74" y="245"/>
                        <a:pt x="62" y="241"/>
                      </a:cubicBezTo>
                      <a:cubicBezTo>
                        <a:pt x="47" y="236"/>
                        <a:pt x="0" y="233"/>
                        <a:pt x="16" y="233"/>
                      </a:cubicBezTo>
                      <a:cubicBezTo>
                        <a:pt x="34" y="233"/>
                        <a:pt x="52" y="238"/>
                        <a:pt x="70" y="241"/>
                      </a:cubicBezTo>
                      <a:cubicBezTo>
                        <a:pt x="95" y="249"/>
                        <a:pt x="140" y="280"/>
                        <a:pt x="140" y="280"/>
                      </a:cubicBezTo>
                      <a:cubicBezTo>
                        <a:pt x="138" y="233"/>
                        <a:pt x="142" y="186"/>
                        <a:pt x="133" y="140"/>
                      </a:cubicBezTo>
                      <a:cubicBezTo>
                        <a:pt x="131" y="131"/>
                        <a:pt x="47" y="87"/>
                        <a:pt x="55" y="92"/>
                      </a:cubicBezTo>
                      <a:cubicBezTo>
                        <a:pt x="63" y="97"/>
                        <a:pt x="125" y="135"/>
                        <a:pt x="133" y="140"/>
                      </a:cubicBezTo>
                      <a:cubicBezTo>
                        <a:pt x="161" y="95"/>
                        <a:pt x="158" y="50"/>
                        <a:pt x="148" y="0"/>
                      </a:cubicBezTo>
                      <a:cubicBezTo>
                        <a:pt x="143" y="20"/>
                        <a:pt x="160" y="55"/>
                        <a:pt x="157" y="83"/>
                      </a:cubicBezTo>
                      <a:cubicBezTo>
                        <a:pt x="160" y="85"/>
                        <a:pt x="205" y="66"/>
                        <a:pt x="218" y="62"/>
                      </a:cubicBezTo>
                      <a:cubicBezTo>
                        <a:pt x="228" y="59"/>
                        <a:pt x="258" y="49"/>
                        <a:pt x="249" y="54"/>
                      </a:cubicBezTo>
                      <a:cubicBezTo>
                        <a:pt x="235" y="62"/>
                        <a:pt x="217" y="61"/>
                        <a:pt x="203" y="70"/>
                      </a:cubicBezTo>
                      <a:cubicBezTo>
                        <a:pt x="195" y="75"/>
                        <a:pt x="165" y="90"/>
                        <a:pt x="157" y="95"/>
                      </a:cubicBezTo>
                      <a:cubicBezTo>
                        <a:pt x="128" y="142"/>
                        <a:pt x="139" y="144"/>
                        <a:pt x="140" y="212"/>
                      </a:cubicBezTo>
                      <a:cubicBezTo>
                        <a:pt x="139" y="220"/>
                        <a:pt x="134" y="227"/>
                        <a:pt x="140" y="233"/>
                      </a:cubicBezTo>
                      <a:cubicBezTo>
                        <a:pt x="146" y="239"/>
                        <a:pt x="156" y="228"/>
                        <a:pt x="164" y="226"/>
                      </a:cubicBezTo>
                      <a:cubicBezTo>
                        <a:pt x="174" y="221"/>
                        <a:pt x="191" y="202"/>
                        <a:pt x="200" y="194"/>
                      </a:cubicBezTo>
                      <a:cubicBezTo>
                        <a:pt x="212" y="187"/>
                        <a:pt x="242" y="182"/>
                        <a:pt x="235" y="186"/>
                      </a:cubicBezTo>
                      <a:cubicBezTo>
                        <a:pt x="227" y="191"/>
                        <a:pt x="161" y="210"/>
                        <a:pt x="156" y="218"/>
                      </a:cubicBezTo>
                      <a:cubicBezTo>
                        <a:pt x="147" y="232"/>
                        <a:pt x="140" y="265"/>
                        <a:pt x="140" y="265"/>
                      </a:cubicBezTo>
                      <a:cubicBezTo>
                        <a:pt x="133" y="360"/>
                        <a:pt x="131" y="329"/>
                        <a:pt x="140" y="358"/>
                      </a:cubicBezTo>
                      <a:close/>
                    </a:path>
                  </a:pathLst>
                </a:custGeom>
                <a:solidFill>
                  <a:srgbClr val="006600"/>
                </a:soli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143" name="Freeform 583"/>
                <p:cNvSpPr>
                  <a:spLocks/>
                </p:cNvSpPr>
                <p:nvPr/>
              </p:nvSpPr>
              <p:spPr bwMode="auto">
                <a:xfrm>
                  <a:off x="5241" y="2450"/>
                  <a:ext cx="14" cy="97"/>
                </a:xfrm>
                <a:custGeom>
                  <a:avLst/>
                  <a:gdLst/>
                  <a:ahLst/>
                  <a:cxnLst>
                    <a:cxn ang="0">
                      <a:pos x="7" y="94"/>
                    </a:cxn>
                    <a:cxn ang="0">
                      <a:pos x="14" y="48"/>
                    </a:cxn>
                    <a:cxn ang="0">
                      <a:pos x="7" y="8"/>
                    </a:cxn>
                    <a:cxn ang="0">
                      <a:pos x="0" y="39"/>
                    </a:cxn>
                    <a:cxn ang="0">
                      <a:pos x="7" y="94"/>
                    </a:cxn>
                  </a:cxnLst>
                  <a:rect l="0" t="0" r="r" b="b"/>
                  <a:pathLst>
                    <a:path w="14" h="97">
                      <a:moveTo>
                        <a:pt x="7" y="94"/>
                      </a:moveTo>
                      <a:cubicBezTo>
                        <a:pt x="12" y="97"/>
                        <a:pt x="14" y="62"/>
                        <a:pt x="14" y="48"/>
                      </a:cubicBezTo>
                      <a:cubicBezTo>
                        <a:pt x="14" y="34"/>
                        <a:pt x="9" y="9"/>
                        <a:pt x="7" y="8"/>
                      </a:cubicBezTo>
                      <a:cubicBezTo>
                        <a:pt x="2" y="0"/>
                        <a:pt x="0" y="30"/>
                        <a:pt x="0" y="39"/>
                      </a:cubicBezTo>
                      <a:cubicBezTo>
                        <a:pt x="0" y="61"/>
                        <a:pt x="2" y="73"/>
                        <a:pt x="7" y="94"/>
                      </a:cubicBezTo>
                      <a:close/>
                    </a:path>
                  </a:pathLst>
                </a:custGeom>
                <a:solidFill>
                  <a:srgbClr val="663300"/>
                </a:solidFill>
                <a:ln w="3175" cmpd="sng">
                  <a:solidFill>
                    <a:schemeClr val="tx1"/>
                  </a:solidFill>
                  <a:round/>
                  <a:headEnd/>
                  <a:tailEnd/>
                </a:ln>
                <a:effectLst/>
              </p:spPr>
              <p:txBody>
                <a:bodyPr wrap="none" anchor="ctr"/>
                <a:lstStyle/>
                <a:p>
                  <a:pPr defTabSz="911089"/>
                  <a:endParaRPr lang="en-US">
                    <a:solidFill>
                      <a:prstClr val="black"/>
                    </a:solidFill>
                  </a:endParaRPr>
                </a:p>
              </p:txBody>
            </p:sp>
          </p:grpSp>
          <p:grpSp>
            <p:nvGrpSpPr>
              <p:cNvPr id="67153" name="Group 584"/>
              <p:cNvGrpSpPr>
                <a:grpSpLocks/>
              </p:cNvGrpSpPr>
              <p:nvPr/>
            </p:nvGrpSpPr>
            <p:grpSpPr bwMode="auto">
              <a:xfrm>
                <a:off x="284" y="900"/>
                <a:ext cx="70" cy="94"/>
                <a:chOff x="445" y="1374"/>
                <a:chExt cx="840" cy="1340"/>
              </a:xfrm>
            </p:grpSpPr>
            <p:sp>
              <p:nvSpPr>
                <p:cNvPr id="67145" name="Freeform 585"/>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146" name="Freeform 586"/>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67156" name="Group 587"/>
              <p:cNvGrpSpPr>
                <a:grpSpLocks/>
              </p:cNvGrpSpPr>
              <p:nvPr/>
            </p:nvGrpSpPr>
            <p:grpSpPr bwMode="auto">
              <a:xfrm>
                <a:off x="354" y="913"/>
                <a:ext cx="72" cy="93"/>
                <a:chOff x="445" y="1374"/>
                <a:chExt cx="840" cy="1340"/>
              </a:xfrm>
            </p:grpSpPr>
            <p:sp>
              <p:nvSpPr>
                <p:cNvPr id="67148" name="Freeform 588"/>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149" name="Freeform 589"/>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67159" name="Group 590"/>
              <p:cNvGrpSpPr>
                <a:grpSpLocks/>
              </p:cNvGrpSpPr>
              <p:nvPr/>
            </p:nvGrpSpPr>
            <p:grpSpPr bwMode="auto">
              <a:xfrm>
                <a:off x="320" y="919"/>
                <a:ext cx="106" cy="163"/>
                <a:chOff x="445" y="1374"/>
                <a:chExt cx="840" cy="1340"/>
              </a:xfrm>
            </p:grpSpPr>
            <p:sp>
              <p:nvSpPr>
                <p:cNvPr id="67151" name="Freeform 591"/>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152" name="Freeform 592"/>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67162" name="Group 593"/>
              <p:cNvGrpSpPr>
                <a:grpSpLocks/>
              </p:cNvGrpSpPr>
              <p:nvPr/>
            </p:nvGrpSpPr>
            <p:grpSpPr bwMode="auto">
              <a:xfrm>
                <a:off x="196" y="845"/>
                <a:ext cx="70" cy="94"/>
                <a:chOff x="445" y="1374"/>
                <a:chExt cx="840" cy="1340"/>
              </a:xfrm>
            </p:grpSpPr>
            <p:sp>
              <p:nvSpPr>
                <p:cNvPr id="67154" name="Freeform 594"/>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155" name="Freeform 595"/>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67165" name="Group 596"/>
              <p:cNvGrpSpPr>
                <a:grpSpLocks/>
              </p:cNvGrpSpPr>
              <p:nvPr/>
            </p:nvGrpSpPr>
            <p:grpSpPr bwMode="auto">
              <a:xfrm>
                <a:off x="249" y="807"/>
                <a:ext cx="71" cy="75"/>
                <a:chOff x="445" y="1374"/>
                <a:chExt cx="840" cy="1340"/>
              </a:xfrm>
            </p:grpSpPr>
            <p:sp>
              <p:nvSpPr>
                <p:cNvPr id="67157" name="Freeform 597"/>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158" name="Freeform 598"/>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67168" name="Group 599"/>
              <p:cNvGrpSpPr>
                <a:grpSpLocks/>
              </p:cNvGrpSpPr>
              <p:nvPr/>
            </p:nvGrpSpPr>
            <p:grpSpPr bwMode="auto">
              <a:xfrm>
                <a:off x="230" y="732"/>
                <a:ext cx="19" cy="19"/>
                <a:chOff x="445" y="1374"/>
                <a:chExt cx="840" cy="1340"/>
              </a:xfrm>
            </p:grpSpPr>
            <p:sp>
              <p:nvSpPr>
                <p:cNvPr id="67160" name="Freeform 600"/>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161" name="Freeform 601"/>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67171" name="Group 602"/>
              <p:cNvGrpSpPr>
                <a:grpSpLocks/>
              </p:cNvGrpSpPr>
              <p:nvPr/>
            </p:nvGrpSpPr>
            <p:grpSpPr bwMode="auto">
              <a:xfrm>
                <a:off x="266" y="720"/>
                <a:ext cx="18" cy="19"/>
                <a:chOff x="445" y="1374"/>
                <a:chExt cx="840" cy="1340"/>
              </a:xfrm>
            </p:grpSpPr>
            <p:sp>
              <p:nvSpPr>
                <p:cNvPr id="67163" name="Freeform 603"/>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164" name="Freeform 604"/>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67174" name="Group 605"/>
              <p:cNvGrpSpPr>
                <a:grpSpLocks/>
              </p:cNvGrpSpPr>
              <p:nvPr/>
            </p:nvGrpSpPr>
            <p:grpSpPr bwMode="auto">
              <a:xfrm>
                <a:off x="266" y="757"/>
                <a:ext cx="18" cy="19"/>
                <a:chOff x="445" y="1374"/>
                <a:chExt cx="840" cy="1340"/>
              </a:xfrm>
            </p:grpSpPr>
            <p:sp>
              <p:nvSpPr>
                <p:cNvPr id="67166" name="Freeform 606"/>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167" name="Freeform 607"/>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67177" name="Group 608"/>
              <p:cNvGrpSpPr>
                <a:grpSpLocks/>
              </p:cNvGrpSpPr>
              <p:nvPr/>
            </p:nvGrpSpPr>
            <p:grpSpPr bwMode="auto">
              <a:xfrm>
                <a:off x="213" y="750"/>
                <a:ext cx="17" cy="20"/>
                <a:chOff x="445" y="1374"/>
                <a:chExt cx="840" cy="1340"/>
              </a:xfrm>
            </p:grpSpPr>
            <p:sp>
              <p:nvSpPr>
                <p:cNvPr id="67169" name="Freeform 609"/>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170" name="Freeform 610"/>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67180" name="Group 611"/>
              <p:cNvGrpSpPr>
                <a:grpSpLocks/>
              </p:cNvGrpSpPr>
              <p:nvPr/>
            </p:nvGrpSpPr>
            <p:grpSpPr bwMode="auto">
              <a:xfrm>
                <a:off x="284" y="732"/>
                <a:ext cx="18" cy="19"/>
                <a:chOff x="445" y="1374"/>
                <a:chExt cx="840" cy="1340"/>
              </a:xfrm>
            </p:grpSpPr>
            <p:sp>
              <p:nvSpPr>
                <p:cNvPr id="67172" name="Freeform 612"/>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173" name="Freeform 613"/>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67183" name="Group 614"/>
              <p:cNvGrpSpPr>
                <a:grpSpLocks/>
              </p:cNvGrpSpPr>
              <p:nvPr/>
            </p:nvGrpSpPr>
            <p:grpSpPr bwMode="auto">
              <a:xfrm>
                <a:off x="213" y="770"/>
                <a:ext cx="17" cy="37"/>
                <a:chOff x="445" y="1374"/>
                <a:chExt cx="840" cy="1340"/>
              </a:xfrm>
            </p:grpSpPr>
            <p:sp>
              <p:nvSpPr>
                <p:cNvPr id="67175" name="Freeform 615"/>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176" name="Freeform 616"/>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67186" name="Group 617"/>
              <p:cNvGrpSpPr>
                <a:grpSpLocks/>
              </p:cNvGrpSpPr>
              <p:nvPr/>
            </p:nvGrpSpPr>
            <p:grpSpPr bwMode="auto">
              <a:xfrm>
                <a:off x="249" y="770"/>
                <a:ext cx="17" cy="19"/>
                <a:chOff x="445" y="1374"/>
                <a:chExt cx="840" cy="1340"/>
              </a:xfrm>
            </p:grpSpPr>
            <p:sp>
              <p:nvSpPr>
                <p:cNvPr id="67178" name="Freeform 618"/>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179" name="Freeform 619"/>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67242" name="Group 620"/>
              <p:cNvGrpSpPr>
                <a:grpSpLocks/>
              </p:cNvGrpSpPr>
              <p:nvPr/>
            </p:nvGrpSpPr>
            <p:grpSpPr bwMode="auto">
              <a:xfrm>
                <a:off x="230" y="745"/>
                <a:ext cx="19" cy="19"/>
                <a:chOff x="445" y="1374"/>
                <a:chExt cx="840" cy="1340"/>
              </a:xfrm>
            </p:grpSpPr>
            <p:sp>
              <p:nvSpPr>
                <p:cNvPr id="67181" name="Freeform 621"/>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182" name="Freeform 622"/>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67243" name="Group 623"/>
              <p:cNvGrpSpPr>
                <a:grpSpLocks/>
              </p:cNvGrpSpPr>
              <p:nvPr/>
            </p:nvGrpSpPr>
            <p:grpSpPr bwMode="auto">
              <a:xfrm>
                <a:off x="266" y="782"/>
                <a:ext cx="18" cy="19"/>
                <a:chOff x="445" y="1374"/>
                <a:chExt cx="840" cy="1340"/>
              </a:xfrm>
            </p:grpSpPr>
            <p:sp>
              <p:nvSpPr>
                <p:cNvPr id="67184" name="Freeform 624"/>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185" name="Freeform 625"/>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grpSp>
            <p:nvGrpSpPr>
              <p:cNvPr id="67244" name="Group 626"/>
              <p:cNvGrpSpPr>
                <a:grpSpLocks/>
              </p:cNvGrpSpPr>
              <p:nvPr/>
            </p:nvGrpSpPr>
            <p:grpSpPr bwMode="auto">
              <a:xfrm>
                <a:off x="160" y="794"/>
                <a:ext cx="36" cy="70"/>
                <a:chOff x="445" y="1374"/>
                <a:chExt cx="840" cy="1340"/>
              </a:xfrm>
            </p:grpSpPr>
            <p:sp>
              <p:nvSpPr>
                <p:cNvPr id="67187" name="Freeform 627"/>
                <p:cNvSpPr>
                  <a:spLocks/>
                </p:cNvSpPr>
                <p:nvPr/>
              </p:nvSpPr>
              <p:spPr bwMode="auto">
                <a:xfrm>
                  <a:off x="756" y="2206"/>
                  <a:ext cx="393" cy="508"/>
                </a:xfrm>
                <a:custGeom>
                  <a:avLst/>
                  <a:gdLst/>
                  <a:ahLst/>
                  <a:cxnLst>
                    <a:cxn ang="0">
                      <a:pos x="62" y="475"/>
                    </a:cxn>
                    <a:cxn ang="0">
                      <a:pos x="125" y="405"/>
                    </a:cxn>
                    <a:cxn ang="0">
                      <a:pos x="93" y="140"/>
                    </a:cxn>
                    <a:cxn ang="0">
                      <a:pos x="62" y="101"/>
                    </a:cxn>
                    <a:cxn ang="0">
                      <a:pos x="23" y="31"/>
                    </a:cxn>
                    <a:cxn ang="0">
                      <a:pos x="8" y="7"/>
                    </a:cxn>
                    <a:cxn ang="0">
                      <a:pos x="54" y="15"/>
                    </a:cxn>
                    <a:cxn ang="0">
                      <a:pos x="117" y="93"/>
                    </a:cxn>
                    <a:cxn ang="0">
                      <a:pos x="210" y="132"/>
                    </a:cxn>
                    <a:cxn ang="0">
                      <a:pos x="241" y="101"/>
                    </a:cxn>
                    <a:cxn ang="0">
                      <a:pos x="288" y="70"/>
                    </a:cxn>
                    <a:cxn ang="0">
                      <a:pos x="343" y="15"/>
                    </a:cxn>
                    <a:cxn ang="0">
                      <a:pos x="374" y="23"/>
                    </a:cxn>
                    <a:cxn ang="0">
                      <a:pos x="319" y="85"/>
                    </a:cxn>
                    <a:cxn ang="0">
                      <a:pos x="257" y="140"/>
                    </a:cxn>
                    <a:cxn ang="0">
                      <a:pos x="249" y="194"/>
                    </a:cxn>
                    <a:cxn ang="0">
                      <a:pos x="241" y="350"/>
                    </a:cxn>
                    <a:cxn ang="0">
                      <a:pos x="273" y="467"/>
                    </a:cxn>
                    <a:cxn ang="0">
                      <a:pos x="187" y="498"/>
                    </a:cxn>
                    <a:cxn ang="0">
                      <a:pos x="62" y="475"/>
                    </a:cxn>
                  </a:cxnLst>
                  <a:rect l="0" t="0" r="r" b="b"/>
                  <a:pathLst>
                    <a:path w="393" h="508">
                      <a:moveTo>
                        <a:pt x="62" y="475"/>
                      </a:moveTo>
                      <a:cubicBezTo>
                        <a:pt x="116" y="421"/>
                        <a:pt x="96" y="446"/>
                        <a:pt x="125" y="405"/>
                      </a:cubicBezTo>
                      <a:cubicBezTo>
                        <a:pt x="151" y="317"/>
                        <a:pt x="180" y="194"/>
                        <a:pt x="93" y="140"/>
                      </a:cubicBezTo>
                      <a:cubicBezTo>
                        <a:pt x="79" y="92"/>
                        <a:pt x="98" y="137"/>
                        <a:pt x="62" y="101"/>
                      </a:cubicBezTo>
                      <a:cubicBezTo>
                        <a:pt x="44" y="83"/>
                        <a:pt x="37" y="52"/>
                        <a:pt x="23" y="31"/>
                      </a:cubicBezTo>
                      <a:cubicBezTo>
                        <a:pt x="18" y="23"/>
                        <a:pt x="0" y="11"/>
                        <a:pt x="8" y="7"/>
                      </a:cubicBezTo>
                      <a:cubicBezTo>
                        <a:pt x="22" y="0"/>
                        <a:pt x="39" y="12"/>
                        <a:pt x="54" y="15"/>
                      </a:cubicBezTo>
                      <a:cubicBezTo>
                        <a:pt x="67" y="53"/>
                        <a:pt x="79" y="80"/>
                        <a:pt x="117" y="93"/>
                      </a:cubicBezTo>
                      <a:cubicBezTo>
                        <a:pt x="159" y="157"/>
                        <a:pt x="129" y="142"/>
                        <a:pt x="210" y="132"/>
                      </a:cubicBezTo>
                      <a:cubicBezTo>
                        <a:pt x="223" y="93"/>
                        <a:pt x="208" y="120"/>
                        <a:pt x="241" y="101"/>
                      </a:cubicBezTo>
                      <a:cubicBezTo>
                        <a:pt x="257" y="92"/>
                        <a:pt x="288" y="70"/>
                        <a:pt x="288" y="70"/>
                      </a:cubicBezTo>
                      <a:cubicBezTo>
                        <a:pt x="307" y="42"/>
                        <a:pt x="324" y="43"/>
                        <a:pt x="343" y="15"/>
                      </a:cubicBezTo>
                      <a:cubicBezTo>
                        <a:pt x="353" y="18"/>
                        <a:pt x="369" y="13"/>
                        <a:pt x="374" y="23"/>
                      </a:cubicBezTo>
                      <a:cubicBezTo>
                        <a:pt x="393" y="62"/>
                        <a:pt x="341" y="78"/>
                        <a:pt x="319" y="85"/>
                      </a:cubicBezTo>
                      <a:cubicBezTo>
                        <a:pt x="302" y="113"/>
                        <a:pt x="283" y="122"/>
                        <a:pt x="257" y="140"/>
                      </a:cubicBezTo>
                      <a:cubicBezTo>
                        <a:pt x="246" y="171"/>
                        <a:pt x="276" y="176"/>
                        <a:pt x="249" y="194"/>
                      </a:cubicBezTo>
                      <a:cubicBezTo>
                        <a:pt x="218" y="242"/>
                        <a:pt x="210" y="272"/>
                        <a:pt x="241" y="350"/>
                      </a:cubicBezTo>
                      <a:cubicBezTo>
                        <a:pt x="262" y="382"/>
                        <a:pt x="252" y="437"/>
                        <a:pt x="273" y="467"/>
                      </a:cubicBezTo>
                      <a:cubicBezTo>
                        <a:pt x="245" y="486"/>
                        <a:pt x="218" y="487"/>
                        <a:pt x="187" y="498"/>
                      </a:cubicBezTo>
                      <a:cubicBezTo>
                        <a:pt x="77" y="489"/>
                        <a:pt x="115" y="508"/>
                        <a:pt x="62" y="475"/>
                      </a:cubicBezTo>
                      <a:close/>
                    </a:path>
                  </a:pathLst>
                </a:custGeom>
                <a:gradFill rotWithShape="0">
                  <a:gsLst>
                    <a:gs pos="0">
                      <a:srgbClr val="996600"/>
                    </a:gs>
                    <a:gs pos="50000">
                      <a:srgbClr val="663300"/>
                    </a:gs>
                    <a:gs pos="100000">
                      <a:srgbClr val="996600"/>
                    </a:gs>
                  </a:gsLst>
                  <a:lin ang="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188" name="Freeform 628"/>
                <p:cNvSpPr>
                  <a:spLocks/>
                </p:cNvSpPr>
                <p:nvPr/>
              </p:nvSpPr>
              <p:spPr bwMode="auto">
                <a:xfrm>
                  <a:off x="445" y="1374"/>
                  <a:ext cx="840" cy="886"/>
                </a:xfrm>
                <a:custGeom>
                  <a:avLst/>
                  <a:gdLst/>
                  <a:ahLst/>
                  <a:cxnLst>
                    <a:cxn ang="0">
                      <a:pos x="244" y="808"/>
                    </a:cxn>
                    <a:cxn ang="0">
                      <a:pos x="285" y="839"/>
                    </a:cxn>
                    <a:cxn ang="0">
                      <a:pos x="291" y="863"/>
                    </a:cxn>
                    <a:cxn ang="0">
                      <a:pos x="312" y="870"/>
                    </a:cxn>
                    <a:cxn ang="0">
                      <a:pos x="603" y="878"/>
                    </a:cxn>
                    <a:cxn ang="0">
                      <a:pos x="712" y="863"/>
                    </a:cxn>
                    <a:cxn ang="0">
                      <a:pos x="766" y="816"/>
                    </a:cxn>
                    <a:cxn ang="0">
                      <a:pos x="793" y="738"/>
                    </a:cxn>
                    <a:cxn ang="0">
                      <a:pos x="807" y="683"/>
                    </a:cxn>
                    <a:cxn ang="0">
                      <a:pos x="840" y="637"/>
                    </a:cxn>
                    <a:cxn ang="0">
                      <a:pos x="794" y="333"/>
                    </a:cxn>
                    <a:cxn ang="0">
                      <a:pos x="716" y="200"/>
                    </a:cxn>
                    <a:cxn ang="0">
                      <a:pos x="515" y="60"/>
                    </a:cxn>
                    <a:cxn ang="0">
                      <a:pos x="420" y="13"/>
                    </a:cxn>
                    <a:cxn ang="0">
                      <a:pos x="344" y="18"/>
                    </a:cxn>
                    <a:cxn ang="0">
                      <a:pos x="305" y="5"/>
                    </a:cxn>
                    <a:cxn ang="0">
                      <a:pos x="75" y="130"/>
                    </a:cxn>
                    <a:cxn ang="0">
                      <a:pos x="41" y="216"/>
                    </a:cxn>
                    <a:cxn ang="0">
                      <a:pos x="0" y="535"/>
                    </a:cxn>
                    <a:cxn ang="0">
                      <a:pos x="93" y="699"/>
                    </a:cxn>
                    <a:cxn ang="0">
                      <a:pos x="156" y="792"/>
                    </a:cxn>
                    <a:cxn ang="0">
                      <a:pos x="244" y="808"/>
                    </a:cxn>
                  </a:cxnLst>
                  <a:rect l="0" t="0" r="r" b="b"/>
                  <a:pathLst>
                    <a:path w="840" h="886">
                      <a:moveTo>
                        <a:pt x="244" y="808"/>
                      </a:moveTo>
                      <a:cubicBezTo>
                        <a:pt x="258" y="818"/>
                        <a:pt x="279" y="821"/>
                        <a:pt x="285" y="839"/>
                      </a:cubicBezTo>
                      <a:cubicBezTo>
                        <a:pt x="287" y="847"/>
                        <a:pt x="286" y="857"/>
                        <a:pt x="291" y="863"/>
                      </a:cubicBezTo>
                      <a:cubicBezTo>
                        <a:pt x="297" y="869"/>
                        <a:pt x="305" y="870"/>
                        <a:pt x="312" y="870"/>
                      </a:cubicBezTo>
                      <a:cubicBezTo>
                        <a:pt x="409" y="875"/>
                        <a:pt x="506" y="875"/>
                        <a:pt x="603" y="878"/>
                      </a:cubicBezTo>
                      <a:cubicBezTo>
                        <a:pt x="639" y="875"/>
                        <a:pt x="681" y="886"/>
                        <a:pt x="712" y="863"/>
                      </a:cubicBezTo>
                      <a:cubicBezTo>
                        <a:pt x="731" y="849"/>
                        <a:pt x="766" y="816"/>
                        <a:pt x="766" y="816"/>
                      </a:cubicBezTo>
                      <a:cubicBezTo>
                        <a:pt x="773" y="789"/>
                        <a:pt x="786" y="765"/>
                        <a:pt x="793" y="738"/>
                      </a:cubicBezTo>
                      <a:cubicBezTo>
                        <a:pt x="799" y="720"/>
                        <a:pt x="799" y="700"/>
                        <a:pt x="807" y="683"/>
                      </a:cubicBezTo>
                      <a:cubicBezTo>
                        <a:pt x="815" y="665"/>
                        <a:pt x="831" y="654"/>
                        <a:pt x="840" y="637"/>
                      </a:cubicBezTo>
                      <a:cubicBezTo>
                        <a:pt x="838" y="520"/>
                        <a:pt x="794" y="450"/>
                        <a:pt x="794" y="333"/>
                      </a:cubicBezTo>
                      <a:cubicBezTo>
                        <a:pt x="794" y="286"/>
                        <a:pt x="685" y="209"/>
                        <a:pt x="716" y="200"/>
                      </a:cubicBezTo>
                      <a:cubicBezTo>
                        <a:pt x="663" y="162"/>
                        <a:pt x="589" y="98"/>
                        <a:pt x="515" y="60"/>
                      </a:cubicBezTo>
                      <a:cubicBezTo>
                        <a:pt x="492" y="40"/>
                        <a:pt x="451" y="13"/>
                        <a:pt x="420" y="13"/>
                      </a:cubicBezTo>
                      <a:cubicBezTo>
                        <a:pt x="395" y="15"/>
                        <a:pt x="369" y="20"/>
                        <a:pt x="344" y="18"/>
                      </a:cubicBezTo>
                      <a:cubicBezTo>
                        <a:pt x="330" y="17"/>
                        <a:pt x="318" y="6"/>
                        <a:pt x="305" y="5"/>
                      </a:cubicBezTo>
                      <a:cubicBezTo>
                        <a:pt x="231" y="0"/>
                        <a:pt x="131" y="85"/>
                        <a:pt x="75" y="130"/>
                      </a:cubicBezTo>
                      <a:cubicBezTo>
                        <a:pt x="41" y="188"/>
                        <a:pt x="50" y="158"/>
                        <a:pt x="41" y="216"/>
                      </a:cubicBezTo>
                      <a:cubicBezTo>
                        <a:pt x="36" y="327"/>
                        <a:pt x="24" y="428"/>
                        <a:pt x="0" y="535"/>
                      </a:cubicBezTo>
                      <a:cubicBezTo>
                        <a:pt x="3" y="595"/>
                        <a:pt x="67" y="647"/>
                        <a:pt x="93" y="699"/>
                      </a:cubicBezTo>
                      <a:cubicBezTo>
                        <a:pt x="117" y="747"/>
                        <a:pt x="115" y="786"/>
                        <a:pt x="156" y="792"/>
                      </a:cubicBezTo>
                      <a:cubicBezTo>
                        <a:pt x="184" y="803"/>
                        <a:pt x="213" y="808"/>
                        <a:pt x="244" y="808"/>
                      </a:cubicBezTo>
                      <a:close/>
                    </a:path>
                  </a:pathLst>
                </a:custGeom>
                <a:gradFill rotWithShape="0">
                  <a:gsLst>
                    <a:gs pos="0">
                      <a:srgbClr val="006600"/>
                    </a:gs>
                    <a:gs pos="100000">
                      <a:srgbClr val="006600">
                        <a:gamma/>
                        <a:shade val="0"/>
                        <a:invGamma/>
                      </a:srgb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grpSp>
          <p:sp>
            <p:nvSpPr>
              <p:cNvPr id="67189" name="Freeform 629"/>
              <p:cNvSpPr>
                <a:spLocks/>
              </p:cNvSpPr>
              <p:nvPr/>
            </p:nvSpPr>
            <p:spPr bwMode="auto">
              <a:xfrm rot="8515633">
                <a:off x="279" y="957"/>
                <a:ext cx="5"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190" name="Freeform 630"/>
              <p:cNvSpPr>
                <a:spLocks/>
              </p:cNvSpPr>
              <p:nvPr/>
            </p:nvSpPr>
            <p:spPr bwMode="auto">
              <a:xfrm rot="8515633">
                <a:off x="266" y="957"/>
                <a:ext cx="5"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191" name="Freeform 631"/>
              <p:cNvSpPr>
                <a:spLocks/>
              </p:cNvSpPr>
              <p:nvPr/>
            </p:nvSpPr>
            <p:spPr bwMode="auto">
              <a:xfrm>
                <a:off x="266" y="932"/>
                <a:ext cx="18" cy="12"/>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192" name="Freeform 632"/>
              <p:cNvSpPr>
                <a:spLocks/>
              </p:cNvSpPr>
              <p:nvPr/>
            </p:nvSpPr>
            <p:spPr bwMode="auto">
              <a:xfrm>
                <a:off x="266" y="969"/>
                <a:ext cx="18" cy="12"/>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193" name="Freeform 633"/>
              <p:cNvSpPr>
                <a:spLocks/>
              </p:cNvSpPr>
              <p:nvPr/>
            </p:nvSpPr>
            <p:spPr bwMode="auto">
              <a:xfrm>
                <a:off x="249" y="957"/>
                <a:ext cx="17" cy="12"/>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194" name="Freeform 634"/>
              <p:cNvSpPr>
                <a:spLocks/>
              </p:cNvSpPr>
              <p:nvPr/>
            </p:nvSpPr>
            <p:spPr bwMode="auto">
              <a:xfrm>
                <a:off x="1043" y="864"/>
                <a:ext cx="4"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195" name="Freeform 635"/>
              <p:cNvSpPr>
                <a:spLocks/>
              </p:cNvSpPr>
              <p:nvPr/>
            </p:nvSpPr>
            <p:spPr bwMode="auto">
              <a:xfrm>
                <a:off x="1047" y="857"/>
                <a:ext cx="4"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196" name="Freeform 636"/>
              <p:cNvSpPr>
                <a:spLocks/>
              </p:cNvSpPr>
              <p:nvPr/>
            </p:nvSpPr>
            <p:spPr bwMode="auto">
              <a:xfrm>
                <a:off x="1025" y="870"/>
                <a:ext cx="4"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197" name="Freeform 637"/>
              <p:cNvSpPr>
                <a:spLocks/>
              </p:cNvSpPr>
              <p:nvPr/>
            </p:nvSpPr>
            <p:spPr bwMode="auto">
              <a:xfrm>
                <a:off x="1029" y="857"/>
                <a:ext cx="5"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198" name="Freeform 638"/>
              <p:cNvSpPr>
                <a:spLocks/>
              </p:cNvSpPr>
              <p:nvPr/>
            </p:nvSpPr>
            <p:spPr bwMode="auto">
              <a:xfrm>
                <a:off x="1047" y="827"/>
                <a:ext cx="4"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199" name="Freeform 639"/>
              <p:cNvSpPr>
                <a:spLocks/>
              </p:cNvSpPr>
              <p:nvPr/>
            </p:nvSpPr>
            <p:spPr bwMode="auto">
              <a:xfrm>
                <a:off x="1047" y="807"/>
                <a:ext cx="4"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200" name="Freeform 640"/>
              <p:cNvSpPr>
                <a:spLocks/>
              </p:cNvSpPr>
              <p:nvPr/>
            </p:nvSpPr>
            <p:spPr bwMode="auto">
              <a:xfrm>
                <a:off x="230" y="827"/>
                <a:ext cx="5"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201" name="Freeform 641"/>
              <p:cNvSpPr>
                <a:spLocks/>
              </p:cNvSpPr>
              <p:nvPr/>
            </p:nvSpPr>
            <p:spPr bwMode="auto">
              <a:xfrm>
                <a:off x="230" y="832"/>
                <a:ext cx="5" cy="5"/>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202" name="Freeform 642"/>
              <p:cNvSpPr>
                <a:spLocks/>
              </p:cNvSpPr>
              <p:nvPr/>
            </p:nvSpPr>
            <p:spPr bwMode="auto">
              <a:xfrm>
                <a:off x="244" y="819"/>
                <a:ext cx="5" cy="6"/>
              </a:xfrm>
              <a:custGeom>
                <a:avLst/>
                <a:gdLst/>
                <a:ahLst/>
                <a:cxnLst>
                  <a:cxn ang="0">
                    <a:pos x="0" y="5"/>
                  </a:cxn>
                  <a:cxn ang="0">
                    <a:pos x="11" y="12"/>
                  </a:cxn>
                  <a:cxn ang="0">
                    <a:pos x="0" y="5"/>
                  </a:cxn>
                </a:cxnLst>
                <a:rect l="0" t="0" r="r" b="b"/>
                <a:pathLst>
                  <a:path w="12" h="21">
                    <a:moveTo>
                      <a:pt x="0" y="5"/>
                    </a:moveTo>
                    <a:cubicBezTo>
                      <a:pt x="2" y="15"/>
                      <a:pt x="2" y="21"/>
                      <a:pt x="11" y="12"/>
                    </a:cubicBezTo>
                    <a:cubicBezTo>
                      <a:pt x="8" y="0"/>
                      <a:pt x="12" y="2"/>
                      <a:pt x="0" y="5"/>
                    </a:cubicBezTo>
                    <a:close/>
                  </a:path>
                </a:pathLst>
              </a:custGeom>
              <a:gradFill rotWithShape="0">
                <a:gsLst>
                  <a:gs pos="0">
                    <a:schemeClr val="bg2"/>
                  </a:gs>
                  <a:gs pos="100000">
                    <a:srgbClr val="0099FF"/>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203" name="Freeform 643"/>
              <p:cNvSpPr>
                <a:spLocks/>
              </p:cNvSpPr>
              <p:nvPr/>
            </p:nvSpPr>
            <p:spPr bwMode="auto">
              <a:xfrm>
                <a:off x="1385" y="907"/>
                <a:ext cx="17" cy="12"/>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204" name="Freeform 644"/>
              <p:cNvSpPr>
                <a:spLocks/>
              </p:cNvSpPr>
              <p:nvPr/>
            </p:nvSpPr>
            <p:spPr bwMode="auto">
              <a:xfrm>
                <a:off x="1047" y="857"/>
                <a:ext cx="18" cy="13"/>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3175" cmpd="sng">
                <a:solidFill>
                  <a:schemeClr val="tx1"/>
                </a:solidFill>
                <a:round/>
                <a:headEnd/>
                <a:tailEnd/>
              </a:ln>
              <a:effectLst/>
            </p:spPr>
            <p:txBody>
              <a:bodyPr wrap="none" anchor="ctr"/>
              <a:lstStyle/>
              <a:p>
                <a:pPr defTabSz="911089"/>
                <a:endParaRPr lang="en-US">
                  <a:solidFill>
                    <a:prstClr val="black"/>
                  </a:solidFill>
                </a:endParaRPr>
              </a:p>
            </p:txBody>
          </p:sp>
          <p:sp>
            <p:nvSpPr>
              <p:cNvPr id="67205" name="Freeform 645"/>
              <p:cNvSpPr>
                <a:spLocks/>
              </p:cNvSpPr>
              <p:nvPr/>
            </p:nvSpPr>
            <p:spPr bwMode="auto">
              <a:xfrm>
                <a:off x="1225" y="1456"/>
                <a:ext cx="22" cy="19"/>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206" name="Freeform 646"/>
              <p:cNvSpPr>
                <a:spLocks/>
              </p:cNvSpPr>
              <p:nvPr/>
            </p:nvSpPr>
            <p:spPr bwMode="auto">
              <a:xfrm>
                <a:off x="1242" y="1456"/>
                <a:ext cx="18" cy="12"/>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207" name="Freeform 647"/>
              <p:cNvSpPr>
                <a:spLocks/>
              </p:cNvSpPr>
              <p:nvPr/>
            </p:nvSpPr>
            <p:spPr bwMode="auto">
              <a:xfrm>
                <a:off x="1172" y="1456"/>
                <a:ext cx="17" cy="12"/>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208" name="Freeform 648" descr="Brown marble"/>
              <p:cNvSpPr>
                <a:spLocks/>
              </p:cNvSpPr>
              <p:nvPr/>
            </p:nvSpPr>
            <p:spPr bwMode="auto">
              <a:xfrm>
                <a:off x="1225" y="1493"/>
                <a:ext cx="17" cy="13"/>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209" name="Freeform 649"/>
              <p:cNvSpPr>
                <a:spLocks/>
              </p:cNvSpPr>
              <p:nvPr/>
            </p:nvSpPr>
            <p:spPr bwMode="auto">
              <a:xfrm>
                <a:off x="1189" y="1468"/>
                <a:ext cx="18" cy="13"/>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210" name="Freeform 650" descr="Cork"/>
              <p:cNvSpPr>
                <a:spLocks/>
              </p:cNvSpPr>
              <p:nvPr/>
            </p:nvSpPr>
            <p:spPr bwMode="auto">
              <a:xfrm>
                <a:off x="1172" y="1468"/>
                <a:ext cx="17" cy="13"/>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211" name="Freeform 651"/>
              <p:cNvSpPr>
                <a:spLocks/>
              </p:cNvSpPr>
              <p:nvPr/>
            </p:nvSpPr>
            <p:spPr bwMode="auto">
              <a:xfrm>
                <a:off x="1260" y="1456"/>
                <a:ext cx="36" cy="19"/>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212" name="Freeform 652"/>
              <p:cNvSpPr>
                <a:spLocks/>
              </p:cNvSpPr>
              <p:nvPr/>
            </p:nvSpPr>
            <p:spPr bwMode="auto">
              <a:xfrm>
                <a:off x="1100" y="1468"/>
                <a:ext cx="40" cy="20"/>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213" name="Freeform 653"/>
              <p:cNvSpPr>
                <a:spLocks/>
              </p:cNvSpPr>
              <p:nvPr/>
            </p:nvSpPr>
            <p:spPr bwMode="auto">
              <a:xfrm>
                <a:off x="1189" y="1468"/>
                <a:ext cx="18" cy="13"/>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214" name="Freeform 654"/>
              <p:cNvSpPr>
                <a:spLocks/>
              </p:cNvSpPr>
              <p:nvPr/>
            </p:nvSpPr>
            <p:spPr bwMode="auto">
              <a:xfrm>
                <a:off x="1029" y="1456"/>
                <a:ext cx="18" cy="12"/>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215" name="Freeform 655" descr="Brown marble"/>
              <p:cNvSpPr>
                <a:spLocks/>
              </p:cNvSpPr>
              <p:nvPr/>
            </p:nvSpPr>
            <p:spPr bwMode="auto">
              <a:xfrm>
                <a:off x="1065" y="1456"/>
                <a:ext cx="18" cy="12"/>
              </a:xfrm>
              <a:custGeom>
                <a:avLst/>
                <a:gdLst/>
                <a:ahLst/>
                <a:cxnLst>
                  <a:cxn ang="0">
                    <a:pos x="43" y="100"/>
                  </a:cxn>
                  <a:cxn ang="0">
                    <a:pos x="121" y="53"/>
                  </a:cxn>
                  <a:cxn ang="0">
                    <a:pos x="152" y="154"/>
                  </a:cxn>
                  <a:cxn ang="0">
                    <a:pos x="59" y="209"/>
                  </a:cxn>
                  <a:cxn ang="0">
                    <a:pos x="35" y="201"/>
                  </a:cxn>
                  <a:cxn ang="0">
                    <a:pos x="43" y="131"/>
                  </a:cxn>
                  <a:cxn ang="0">
                    <a:pos x="43" y="100"/>
                  </a:cxn>
                </a:cxnLst>
                <a:rect l="0" t="0" r="r" b="b"/>
                <a:pathLst>
                  <a:path w="152" h="209">
                    <a:moveTo>
                      <a:pt x="43" y="100"/>
                    </a:moveTo>
                    <a:cubicBezTo>
                      <a:pt x="49" y="56"/>
                      <a:pt x="39" y="0"/>
                      <a:pt x="121" y="53"/>
                    </a:cubicBezTo>
                    <a:cubicBezTo>
                      <a:pt x="132" y="60"/>
                      <a:pt x="147" y="140"/>
                      <a:pt x="152" y="154"/>
                    </a:cubicBezTo>
                    <a:cubicBezTo>
                      <a:pt x="120" y="176"/>
                      <a:pt x="95" y="197"/>
                      <a:pt x="59" y="209"/>
                    </a:cubicBezTo>
                    <a:cubicBezTo>
                      <a:pt x="51" y="206"/>
                      <a:pt x="42" y="206"/>
                      <a:pt x="35" y="201"/>
                    </a:cubicBezTo>
                    <a:cubicBezTo>
                      <a:pt x="0" y="173"/>
                      <a:pt x="35" y="157"/>
                      <a:pt x="43" y="131"/>
                    </a:cubicBezTo>
                    <a:cubicBezTo>
                      <a:pt x="46" y="121"/>
                      <a:pt x="43" y="110"/>
                      <a:pt x="43" y="100"/>
                    </a:cubicBezTo>
                    <a:close/>
                  </a:path>
                </a:pathLst>
              </a:custGeom>
              <a:blipFill dpi="0" rotWithShape="0">
                <a:blip r:embed="rId4"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216" name="Freeform 656" descr="Cork"/>
              <p:cNvSpPr>
                <a:spLocks/>
              </p:cNvSpPr>
              <p:nvPr/>
            </p:nvSpPr>
            <p:spPr bwMode="auto">
              <a:xfrm>
                <a:off x="1118" y="1456"/>
                <a:ext cx="35" cy="14"/>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217" name="Freeform 657" descr="Cork"/>
              <p:cNvSpPr>
                <a:spLocks/>
              </p:cNvSpPr>
              <p:nvPr/>
            </p:nvSpPr>
            <p:spPr bwMode="auto">
              <a:xfrm>
                <a:off x="1136" y="1481"/>
                <a:ext cx="36" cy="13"/>
              </a:xfrm>
              <a:custGeom>
                <a:avLst/>
                <a:gdLst/>
                <a:ahLst/>
                <a:cxnLst>
                  <a:cxn ang="0">
                    <a:pos x="73" y="3"/>
                  </a:cxn>
                  <a:cxn ang="0">
                    <a:pos x="27" y="10"/>
                  </a:cxn>
                  <a:cxn ang="0">
                    <a:pos x="11" y="57"/>
                  </a:cxn>
                  <a:cxn ang="0">
                    <a:pos x="3" y="80"/>
                  </a:cxn>
                  <a:cxn ang="0">
                    <a:pos x="11" y="135"/>
                  </a:cxn>
                  <a:cxn ang="0">
                    <a:pos x="58" y="151"/>
                  </a:cxn>
                  <a:cxn ang="0">
                    <a:pos x="81" y="158"/>
                  </a:cxn>
                  <a:cxn ang="0">
                    <a:pos x="143" y="49"/>
                  </a:cxn>
                  <a:cxn ang="0">
                    <a:pos x="73" y="3"/>
                  </a:cxn>
                </a:cxnLst>
                <a:rect l="0" t="0" r="r" b="b"/>
                <a:pathLst>
                  <a:path w="143" h="158">
                    <a:moveTo>
                      <a:pt x="73" y="3"/>
                    </a:moveTo>
                    <a:cubicBezTo>
                      <a:pt x="58" y="5"/>
                      <a:pt x="39" y="0"/>
                      <a:pt x="27" y="10"/>
                    </a:cubicBezTo>
                    <a:cubicBezTo>
                      <a:pt x="15" y="21"/>
                      <a:pt x="16" y="41"/>
                      <a:pt x="11" y="57"/>
                    </a:cubicBezTo>
                    <a:cubicBezTo>
                      <a:pt x="8" y="65"/>
                      <a:pt x="3" y="80"/>
                      <a:pt x="3" y="80"/>
                    </a:cubicBezTo>
                    <a:cubicBezTo>
                      <a:pt x="6" y="98"/>
                      <a:pt x="0" y="120"/>
                      <a:pt x="11" y="135"/>
                    </a:cubicBezTo>
                    <a:cubicBezTo>
                      <a:pt x="21" y="148"/>
                      <a:pt x="42" y="146"/>
                      <a:pt x="58" y="151"/>
                    </a:cubicBezTo>
                    <a:cubicBezTo>
                      <a:pt x="66" y="154"/>
                      <a:pt x="81" y="158"/>
                      <a:pt x="81" y="158"/>
                    </a:cubicBezTo>
                    <a:cubicBezTo>
                      <a:pt x="124" y="115"/>
                      <a:pt x="143" y="116"/>
                      <a:pt x="143" y="49"/>
                    </a:cubicBezTo>
                    <a:lnTo>
                      <a:pt x="73" y="3"/>
                    </a:lnTo>
                    <a:close/>
                  </a:path>
                </a:pathLst>
              </a:custGeom>
              <a:blipFill dpi="0" rotWithShape="0">
                <a:blip r:embed="rId3" cstate="print"/>
                <a:srcRect/>
                <a:tile tx="0" ty="0" sx="100000" sy="100000" flip="none" algn="tl"/>
              </a:blip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218" name="Freeform 658"/>
              <p:cNvSpPr>
                <a:spLocks/>
              </p:cNvSpPr>
              <p:nvPr/>
            </p:nvSpPr>
            <p:spPr bwMode="auto">
              <a:xfrm>
                <a:off x="1189" y="1456"/>
                <a:ext cx="39" cy="19"/>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219" name="Freeform 659"/>
              <p:cNvSpPr>
                <a:spLocks/>
              </p:cNvSpPr>
              <p:nvPr/>
            </p:nvSpPr>
            <p:spPr bwMode="auto">
              <a:xfrm>
                <a:off x="1153" y="1456"/>
                <a:ext cx="19" cy="12"/>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220" name="Freeform 660"/>
              <p:cNvSpPr>
                <a:spLocks/>
              </p:cNvSpPr>
              <p:nvPr/>
            </p:nvSpPr>
            <p:spPr bwMode="auto">
              <a:xfrm>
                <a:off x="1100" y="1456"/>
                <a:ext cx="18" cy="12"/>
              </a:xfrm>
              <a:custGeom>
                <a:avLst/>
                <a:gdLst/>
                <a:ahLst/>
                <a:cxnLst>
                  <a:cxn ang="0">
                    <a:pos x="47" y="0"/>
                  </a:cxn>
                  <a:cxn ang="0">
                    <a:pos x="0" y="78"/>
                  </a:cxn>
                  <a:cxn ang="0">
                    <a:pos x="125" y="133"/>
                  </a:cxn>
                  <a:cxn ang="0">
                    <a:pos x="148" y="55"/>
                  </a:cxn>
                  <a:cxn ang="0">
                    <a:pos x="47" y="0"/>
                  </a:cxn>
                </a:cxnLst>
                <a:rect l="0" t="0" r="r" b="b"/>
                <a:pathLst>
                  <a:path w="148" h="170">
                    <a:moveTo>
                      <a:pt x="47" y="0"/>
                    </a:moveTo>
                    <a:cubicBezTo>
                      <a:pt x="21" y="26"/>
                      <a:pt x="19" y="48"/>
                      <a:pt x="0" y="78"/>
                    </a:cubicBezTo>
                    <a:cubicBezTo>
                      <a:pt x="13" y="170"/>
                      <a:pt x="21" y="142"/>
                      <a:pt x="125" y="133"/>
                    </a:cubicBezTo>
                    <a:cubicBezTo>
                      <a:pt x="143" y="76"/>
                      <a:pt x="136" y="102"/>
                      <a:pt x="148" y="55"/>
                    </a:cubicBezTo>
                    <a:cubicBezTo>
                      <a:pt x="134" y="1"/>
                      <a:pt x="107" y="14"/>
                      <a:pt x="47" y="0"/>
                    </a:cubicBezTo>
                    <a:close/>
                  </a:path>
                </a:pathLst>
              </a:custGeom>
              <a:gradFill rotWithShape="0">
                <a:gsLst>
                  <a:gs pos="0">
                    <a:schemeClr val="bg2"/>
                  </a:gs>
                  <a:gs pos="100000">
                    <a:schemeClr val="bg2">
                      <a:gamma/>
                      <a:shade val="0"/>
                      <a:invGamma/>
                    </a:schemeClr>
                  </a:gs>
                </a:gsLst>
                <a:lin ang="5400000" scaled="1"/>
              </a:gradFill>
              <a:ln w="9525">
                <a:solidFill>
                  <a:schemeClr val="tx1"/>
                </a:solidFill>
                <a:round/>
                <a:headEnd/>
                <a:tailEnd/>
              </a:ln>
              <a:effectLst/>
            </p:spPr>
            <p:txBody>
              <a:bodyPr wrap="none" anchor="ctr"/>
              <a:lstStyle/>
              <a:p>
                <a:pPr defTabSz="911089"/>
                <a:endParaRPr lang="en-US">
                  <a:solidFill>
                    <a:prstClr val="black"/>
                  </a:solidFill>
                </a:endParaRPr>
              </a:p>
            </p:txBody>
          </p:sp>
          <p:sp>
            <p:nvSpPr>
              <p:cNvPr id="67221" name="Line 661"/>
              <p:cNvSpPr>
                <a:spLocks noChangeShapeType="1"/>
              </p:cNvSpPr>
              <p:nvPr/>
            </p:nvSpPr>
            <p:spPr bwMode="auto">
              <a:xfrm rot="-5400000">
                <a:off x="1122" y="1462"/>
                <a:ext cx="62" cy="0"/>
              </a:xfrm>
              <a:prstGeom prst="line">
                <a:avLst/>
              </a:prstGeom>
              <a:noFill/>
              <a:ln w="3175">
                <a:solidFill>
                  <a:schemeClr val="tx1"/>
                </a:solidFill>
                <a:round/>
                <a:headEnd type="stealth" w="sm" len="sm"/>
                <a:tailEnd type="stealth" w="sm" len="sm"/>
              </a:ln>
              <a:effectLst/>
            </p:spPr>
            <p:txBody>
              <a:bodyPr wrap="none" anchor="ctr"/>
              <a:lstStyle/>
              <a:p>
                <a:pPr defTabSz="911089"/>
                <a:endParaRPr lang="en-US">
                  <a:solidFill>
                    <a:prstClr val="black"/>
                  </a:solidFill>
                </a:endParaRPr>
              </a:p>
            </p:txBody>
          </p:sp>
        </p:grpSp>
        <p:sp>
          <p:nvSpPr>
            <p:cNvPr id="67222" name="Line 662"/>
            <p:cNvSpPr>
              <a:spLocks noChangeShapeType="1"/>
            </p:cNvSpPr>
            <p:nvPr/>
          </p:nvSpPr>
          <p:spPr bwMode="auto">
            <a:xfrm>
              <a:off x="568325" y="4583113"/>
              <a:ext cx="39688" cy="1587"/>
            </a:xfrm>
            <a:prstGeom prst="line">
              <a:avLst/>
            </a:prstGeom>
            <a:noFill/>
            <a:ln w="0">
              <a:noFill/>
              <a:round/>
              <a:headEnd/>
              <a:tailEnd/>
            </a:ln>
          </p:spPr>
          <p:txBody>
            <a:bodyPr/>
            <a:lstStyle/>
            <a:p>
              <a:pPr defTabSz="911089"/>
              <a:endParaRPr lang="en-US">
                <a:solidFill>
                  <a:prstClr val="black"/>
                </a:solidFill>
              </a:endParaRPr>
            </a:p>
          </p:txBody>
        </p:sp>
        <p:pic>
          <p:nvPicPr>
            <p:cNvPr id="67223" name="Picture 663" descr="D:\PPFILES\rockfws.bmp"/>
            <p:cNvPicPr>
              <a:picLocks noChangeAspect="1" noChangeArrowheads="1"/>
            </p:cNvPicPr>
            <p:nvPr/>
          </p:nvPicPr>
          <p:blipFill>
            <a:blip r:embed="rId5" cstate="print"/>
            <a:srcRect b="11484"/>
            <a:stretch>
              <a:fillRect/>
            </a:stretch>
          </p:blipFill>
          <p:spPr bwMode="auto">
            <a:xfrm>
              <a:off x="9525" y="4787900"/>
              <a:ext cx="2898775" cy="2060575"/>
            </a:xfrm>
            <a:prstGeom prst="rect">
              <a:avLst/>
            </a:prstGeom>
            <a:noFill/>
          </p:spPr>
        </p:pic>
        <p:sp>
          <p:nvSpPr>
            <p:cNvPr id="67224" name="Rectangle 664" descr="D:\PPFILES\fluvial\a1chan.jpg"/>
            <p:cNvSpPr>
              <a:spLocks noChangeArrowheads="1"/>
            </p:cNvSpPr>
            <p:nvPr/>
          </p:nvSpPr>
          <p:spPr bwMode="auto">
            <a:xfrm>
              <a:off x="3590925" y="2978150"/>
              <a:ext cx="2466975" cy="1438275"/>
            </a:xfrm>
            <a:prstGeom prst="rect">
              <a:avLst/>
            </a:prstGeom>
            <a:blipFill dpi="0" rotWithShape="0">
              <a:blip r:embed="rId6" cstate="print"/>
              <a:srcRect/>
              <a:stretch>
                <a:fillRect/>
              </a:stretch>
            </a:blipFill>
            <a:ln w="0">
              <a:solidFill>
                <a:srgbClr val="FFFFFF"/>
              </a:solidFill>
              <a:miter lim="800000"/>
              <a:headEnd/>
              <a:tailEnd/>
            </a:ln>
          </p:spPr>
          <p:txBody>
            <a:bodyPr/>
            <a:lstStyle/>
            <a:p>
              <a:pPr defTabSz="911089"/>
              <a:endParaRPr lang="en-US">
                <a:solidFill>
                  <a:prstClr val="black"/>
                </a:solidFill>
              </a:endParaRPr>
            </a:p>
          </p:txBody>
        </p:sp>
        <p:sp>
          <p:nvSpPr>
            <p:cNvPr id="67225" name="Freeform 665"/>
            <p:cNvSpPr>
              <a:spLocks/>
            </p:cNvSpPr>
            <p:nvPr/>
          </p:nvSpPr>
          <p:spPr bwMode="auto">
            <a:xfrm>
              <a:off x="3592513" y="3146425"/>
              <a:ext cx="2462212" cy="1185863"/>
            </a:xfrm>
            <a:custGeom>
              <a:avLst/>
              <a:gdLst/>
              <a:ahLst/>
              <a:cxnLst>
                <a:cxn ang="0">
                  <a:pos x="119" y="4827"/>
                </a:cxn>
                <a:cxn ang="0">
                  <a:pos x="262" y="4812"/>
                </a:cxn>
                <a:cxn ang="0">
                  <a:pos x="407" y="4818"/>
                </a:cxn>
                <a:cxn ang="0">
                  <a:pos x="550" y="4823"/>
                </a:cxn>
                <a:cxn ang="0">
                  <a:pos x="694" y="4832"/>
                </a:cxn>
                <a:cxn ang="0">
                  <a:pos x="837" y="4818"/>
                </a:cxn>
                <a:cxn ang="0">
                  <a:pos x="982" y="4816"/>
                </a:cxn>
                <a:cxn ang="0">
                  <a:pos x="1125" y="4787"/>
                </a:cxn>
                <a:cxn ang="0">
                  <a:pos x="1269" y="4763"/>
                </a:cxn>
                <a:cxn ang="0">
                  <a:pos x="1412" y="4579"/>
                </a:cxn>
                <a:cxn ang="0">
                  <a:pos x="1557" y="4596"/>
                </a:cxn>
                <a:cxn ang="0">
                  <a:pos x="1700" y="4376"/>
                </a:cxn>
                <a:cxn ang="0">
                  <a:pos x="1843" y="3688"/>
                </a:cxn>
                <a:cxn ang="0">
                  <a:pos x="1987" y="3168"/>
                </a:cxn>
                <a:cxn ang="0">
                  <a:pos x="2131" y="2009"/>
                </a:cxn>
                <a:cxn ang="0">
                  <a:pos x="2275" y="1101"/>
                </a:cxn>
                <a:cxn ang="0">
                  <a:pos x="2418" y="48"/>
                </a:cxn>
                <a:cxn ang="0">
                  <a:pos x="2562" y="274"/>
                </a:cxn>
                <a:cxn ang="0">
                  <a:pos x="2706" y="1403"/>
                </a:cxn>
                <a:cxn ang="0">
                  <a:pos x="2850" y="2235"/>
                </a:cxn>
                <a:cxn ang="0">
                  <a:pos x="2993" y="2867"/>
                </a:cxn>
                <a:cxn ang="0">
                  <a:pos x="3137" y="2975"/>
                </a:cxn>
                <a:cxn ang="0">
                  <a:pos x="3281" y="3062"/>
                </a:cxn>
                <a:cxn ang="0">
                  <a:pos x="3425" y="3425"/>
                </a:cxn>
                <a:cxn ang="0">
                  <a:pos x="3568" y="3595"/>
                </a:cxn>
                <a:cxn ang="0">
                  <a:pos x="3711" y="3648"/>
                </a:cxn>
                <a:cxn ang="0">
                  <a:pos x="3856" y="3160"/>
                </a:cxn>
                <a:cxn ang="0">
                  <a:pos x="3999" y="3428"/>
                </a:cxn>
                <a:cxn ang="0">
                  <a:pos x="4143" y="3581"/>
                </a:cxn>
                <a:cxn ang="0">
                  <a:pos x="4287" y="3828"/>
                </a:cxn>
                <a:cxn ang="0">
                  <a:pos x="4431" y="3020"/>
                </a:cxn>
                <a:cxn ang="0">
                  <a:pos x="4574" y="3357"/>
                </a:cxn>
                <a:cxn ang="0">
                  <a:pos x="4718" y="3975"/>
                </a:cxn>
                <a:cxn ang="0">
                  <a:pos x="4862" y="3947"/>
                </a:cxn>
                <a:cxn ang="0">
                  <a:pos x="5006" y="4293"/>
                </a:cxn>
                <a:cxn ang="0">
                  <a:pos x="5149" y="4366"/>
                </a:cxn>
                <a:cxn ang="0">
                  <a:pos x="5293" y="4213"/>
                </a:cxn>
                <a:cxn ang="0">
                  <a:pos x="5437" y="4422"/>
                </a:cxn>
                <a:cxn ang="0">
                  <a:pos x="5580" y="4657"/>
                </a:cxn>
                <a:cxn ang="0">
                  <a:pos x="5724" y="4642"/>
                </a:cxn>
                <a:cxn ang="0">
                  <a:pos x="5867" y="4575"/>
                </a:cxn>
                <a:cxn ang="0">
                  <a:pos x="6012" y="4502"/>
                </a:cxn>
                <a:cxn ang="0">
                  <a:pos x="6155" y="4629"/>
                </a:cxn>
                <a:cxn ang="0">
                  <a:pos x="6299" y="4596"/>
                </a:cxn>
                <a:cxn ang="0">
                  <a:pos x="6442" y="4609"/>
                </a:cxn>
                <a:cxn ang="0">
                  <a:pos x="6587" y="4643"/>
                </a:cxn>
                <a:cxn ang="0">
                  <a:pos x="6730" y="4640"/>
                </a:cxn>
                <a:cxn ang="0">
                  <a:pos x="6874" y="4557"/>
                </a:cxn>
                <a:cxn ang="0">
                  <a:pos x="7017" y="4477"/>
                </a:cxn>
                <a:cxn ang="0">
                  <a:pos x="7162" y="4554"/>
                </a:cxn>
                <a:cxn ang="0">
                  <a:pos x="7305" y="4535"/>
                </a:cxn>
                <a:cxn ang="0">
                  <a:pos x="7448" y="4581"/>
                </a:cxn>
                <a:cxn ang="0">
                  <a:pos x="7592" y="4616"/>
                </a:cxn>
                <a:cxn ang="0">
                  <a:pos x="7736" y="4593"/>
                </a:cxn>
                <a:cxn ang="0">
                  <a:pos x="7880" y="4641"/>
                </a:cxn>
                <a:cxn ang="0">
                  <a:pos x="8023" y="4711"/>
                </a:cxn>
                <a:cxn ang="0">
                  <a:pos x="8167" y="4751"/>
                </a:cxn>
                <a:cxn ang="0">
                  <a:pos x="8311" y="4778"/>
                </a:cxn>
                <a:cxn ang="0">
                  <a:pos x="8455" y="4796"/>
                </a:cxn>
                <a:cxn ang="0">
                  <a:pos x="8598" y="4800"/>
                </a:cxn>
                <a:cxn ang="0">
                  <a:pos x="8743" y="4810"/>
                </a:cxn>
              </a:cxnLst>
              <a:rect l="0" t="0" r="r" b="b"/>
              <a:pathLst>
                <a:path w="8743" h="4832">
                  <a:moveTo>
                    <a:pt x="0" y="4818"/>
                  </a:moveTo>
                  <a:lnTo>
                    <a:pt x="23" y="4821"/>
                  </a:lnTo>
                  <a:lnTo>
                    <a:pt x="47" y="4822"/>
                  </a:lnTo>
                  <a:lnTo>
                    <a:pt x="72" y="4823"/>
                  </a:lnTo>
                  <a:lnTo>
                    <a:pt x="95" y="4829"/>
                  </a:lnTo>
                  <a:lnTo>
                    <a:pt x="119" y="4827"/>
                  </a:lnTo>
                  <a:lnTo>
                    <a:pt x="143" y="4827"/>
                  </a:lnTo>
                  <a:lnTo>
                    <a:pt x="166" y="4826"/>
                  </a:lnTo>
                  <a:lnTo>
                    <a:pt x="191" y="4828"/>
                  </a:lnTo>
                  <a:lnTo>
                    <a:pt x="215" y="4824"/>
                  </a:lnTo>
                  <a:lnTo>
                    <a:pt x="239" y="4817"/>
                  </a:lnTo>
                  <a:lnTo>
                    <a:pt x="262" y="4812"/>
                  </a:lnTo>
                  <a:lnTo>
                    <a:pt x="287" y="4811"/>
                  </a:lnTo>
                  <a:lnTo>
                    <a:pt x="311" y="4810"/>
                  </a:lnTo>
                  <a:lnTo>
                    <a:pt x="334" y="4817"/>
                  </a:lnTo>
                  <a:lnTo>
                    <a:pt x="358" y="4818"/>
                  </a:lnTo>
                  <a:lnTo>
                    <a:pt x="383" y="4815"/>
                  </a:lnTo>
                  <a:lnTo>
                    <a:pt x="407" y="4818"/>
                  </a:lnTo>
                  <a:lnTo>
                    <a:pt x="430" y="4819"/>
                  </a:lnTo>
                  <a:lnTo>
                    <a:pt x="454" y="4821"/>
                  </a:lnTo>
                  <a:lnTo>
                    <a:pt x="479" y="4823"/>
                  </a:lnTo>
                  <a:lnTo>
                    <a:pt x="502" y="4821"/>
                  </a:lnTo>
                  <a:lnTo>
                    <a:pt x="526" y="4822"/>
                  </a:lnTo>
                  <a:lnTo>
                    <a:pt x="550" y="4823"/>
                  </a:lnTo>
                  <a:lnTo>
                    <a:pt x="575" y="4827"/>
                  </a:lnTo>
                  <a:lnTo>
                    <a:pt x="598" y="4830"/>
                  </a:lnTo>
                  <a:lnTo>
                    <a:pt x="622" y="4823"/>
                  </a:lnTo>
                  <a:lnTo>
                    <a:pt x="646" y="4824"/>
                  </a:lnTo>
                  <a:lnTo>
                    <a:pt x="670" y="4830"/>
                  </a:lnTo>
                  <a:lnTo>
                    <a:pt x="694" y="4832"/>
                  </a:lnTo>
                  <a:lnTo>
                    <a:pt x="718" y="4831"/>
                  </a:lnTo>
                  <a:lnTo>
                    <a:pt x="741" y="4832"/>
                  </a:lnTo>
                  <a:lnTo>
                    <a:pt x="766" y="4831"/>
                  </a:lnTo>
                  <a:lnTo>
                    <a:pt x="790" y="4828"/>
                  </a:lnTo>
                  <a:lnTo>
                    <a:pt x="814" y="4827"/>
                  </a:lnTo>
                  <a:lnTo>
                    <a:pt x="837" y="4818"/>
                  </a:lnTo>
                  <a:lnTo>
                    <a:pt x="862" y="4812"/>
                  </a:lnTo>
                  <a:lnTo>
                    <a:pt x="886" y="4812"/>
                  </a:lnTo>
                  <a:lnTo>
                    <a:pt x="909" y="4812"/>
                  </a:lnTo>
                  <a:lnTo>
                    <a:pt x="933" y="4810"/>
                  </a:lnTo>
                  <a:lnTo>
                    <a:pt x="958" y="4813"/>
                  </a:lnTo>
                  <a:lnTo>
                    <a:pt x="982" y="4816"/>
                  </a:lnTo>
                  <a:lnTo>
                    <a:pt x="1005" y="4806"/>
                  </a:lnTo>
                  <a:lnTo>
                    <a:pt x="1029" y="4799"/>
                  </a:lnTo>
                  <a:lnTo>
                    <a:pt x="1054" y="4800"/>
                  </a:lnTo>
                  <a:lnTo>
                    <a:pt x="1077" y="4798"/>
                  </a:lnTo>
                  <a:lnTo>
                    <a:pt x="1101" y="4788"/>
                  </a:lnTo>
                  <a:lnTo>
                    <a:pt x="1125" y="4787"/>
                  </a:lnTo>
                  <a:lnTo>
                    <a:pt x="1150" y="4780"/>
                  </a:lnTo>
                  <a:lnTo>
                    <a:pt x="1173" y="4779"/>
                  </a:lnTo>
                  <a:lnTo>
                    <a:pt x="1197" y="4783"/>
                  </a:lnTo>
                  <a:lnTo>
                    <a:pt x="1221" y="4786"/>
                  </a:lnTo>
                  <a:lnTo>
                    <a:pt x="1244" y="4783"/>
                  </a:lnTo>
                  <a:lnTo>
                    <a:pt x="1269" y="4763"/>
                  </a:lnTo>
                  <a:lnTo>
                    <a:pt x="1293" y="4762"/>
                  </a:lnTo>
                  <a:lnTo>
                    <a:pt x="1317" y="4759"/>
                  </a:lnTo>
                  <a:lnTo>
                    <a:pt x="1340" y="4742"/>
                  </a:lnTo>
                  <a:lnTo>
                    <a:pt x="1365" y="4735"/>
                  </a:lnTo>
                  <a:lnTo>
                    <a:pt x="1389" y="4724"/>
                  </a:lnTo>
                  <a:lnTo>
                    <a:pt x="1412" y="4579"/>
                  </a:lnTo>
                  <a:lnTo>
                    <a:pt x="1436" y="4720"/>
                  </a:lnTo>
                  <a:lnTo>
                    <a:pt x="1461" y="4680"/>
                  </a:lnTo>
                  <a:lnTo>
                    <a:pt x="1484" y="4662"/>
                  </a:lnTo>
                  <a:lnTo>
                    <a:pt x="1508" y="4669"/>
                  </a:lnTo>
                  <a:lnTo>
                    <a:pt x="1532" y="4648"/>
                  </a:lnTo>
                  <a:lnTo>
                    <a:pt x="1557" y="4596"/>
                  </a:lnTo>
                  <a:lnTo>
                    <a:pt x="1580" y="4542"/>
                  </a:lnTo>
                  <a:lnTo>
                    <a:pt x="1604" y="4506"/>
                  </a:lnTo>
                  <a:lnTo>
                    <a:pt x="1628" y="4515"/>
                  </a:lnTo>
                  <a:lnTo>
                    <a:pt x="1652" y="4504"/>
                  </a:lnTo>
                  <a:lnTo>
                    <a:pt x="1676" y="4439"/>
                  </a:lnTo>
                  <a:lnTo>
                    <a:pt x="1700" y="4376"/>
                  </a:lnTo>
                  <a:lnTo>
                    <a:pt x="1724" y="4393"/>
                  </a:lnTo>
                  <a:lnTo>
                    <a:pt x="1748" y="4341"/>
                  </a:lnTo>
                  <a:lnTo>
                    <a:pt x="1772" y="4198"/>
                  </a:lnTo>
                  <a:lnTo>
                    <a:pt x="1796" y="4138"/>
                  </a:lnTo>
                  <a:lnTo>
                    <a:pt x="1819" y="3975"/>
                  </a:lnTo>
                  <a:lnTo>
                    <a:pt x="1843" y="3688"/>
                  </a:lnTo>
                  <a:lnTo>
                    <a:pt x="1868" y="3660"/>
                  </a:lnTo>
                  <a:lnTo>
                    <a:pt x="1892" y="3619"/>
                  </a:lnTo>
                  <a:lnTo>
                    <a:pt x="1915" y="3521"/>
                  </a:lnTo>
                  <a:lnTo>
                    <a:pt x="1939" y="3507"/>
                  </a:lnTo>
                  <a:lnTo>
                    <a:pt x="1964" y="3355"/>
                  </a:lnTo>
                  <a:lnTo>
                    <a:pt x="1987" y="3168"/>
                  </a:lnTo>
                  <a:lnTo>
                    <a:pt x="2011" y="2926"/>
                  </a:lnTo>
                  <a:lnTo>
                    <a:pt x="2035" y="2789"/>
                  </a:lnTo>
                  <a:lnTo>
                    <a:pt x="2060" y="2605"/>
                  </a:lnTo>
                  <a:lnTo>
                    <a:pt x="2083" y="2615"/>
                  </a:lnTo>
                  <a:lnTo>
                    <a:pt x="2107" y="2447"/>
                  </a:lnTo>
                  <a:lnTo>
                    <a:pt x="2131" y="2009"/>
                  </a:lnTo>
                  <a:lnTo>
                    <a:pt x="2155" y="1906"/>
                  </a:lnTo>
                  <a:lnTo>
                    <a:pt x="2179" y="1701"/>
                  </a:lnTo>
                  <a:lnTo>
                    <a:pt x="2203" y="1541"/>
                  </a:lnTo>
                  <a:lnTo>
                    <a:pt x="2226" y="1543"/>
                  </a:lnTo>
                  <a:lnTo>
                    <a:pt x="2251" y="1400"/>
                  </a:lnTo>
                  <a:lnTo>
                    <a:pt x="2275" y="1101"/>
                  </a:lnTo>
                  <a:lnTo>
                    <a:pt x="2299" y="869"/>
                  </a:lnTo>
                  <a:lnTo>
                    <a:pt x="2322" y="500"/>
                  </a:lnTo>
                  <a:lnTo>
                    <a:pt x="2347" y="231"/>
                  </a:lnTo>
                  <a:lnTo>
                    <a:pt x="2371" y="59"/>
                  </a:lnTo>
                  <a:lnTo>
                    <a:pt x="2394" y="82"/>
                  </a:lnTo>
                  <a:lnTo>
                    <a:pt x="2418" y="48"/>
                  </a:lnTo>
                  <a:lnTo>
                    <a:pt x="2443" y="102"/>
                  </a:lnTo>
                  <a:lnTo>
                    <a:pt x="2467" y="0"/>
                  </a:lnTo>
                  <a:lnTo>
                    <a:pt x="2490" y="3"/>
                  </a:lnTo>
                  <a:lnTo>
                    <a:pt x="2514" y="69"/>
                  </a:lnTo>
                  <a:lnTo>
                    <a:pt x="2539" y="133"/>
                  </a:lnTo>
                  <a:lnTo>
                    <a:pt x="2562" y="274"/>
                  </a:lnTo>
                  <a:lnTo>
                    <a:pt x="2586" y="525"/>
                  </a:lnTo>
                  <a:lnTo>
                    <a:pt x="2610" y="667"/>
                  </a:lnTo>
                  <a:lnTo>
                    <a:pt x="2635" y="858"/>
                  </a:lnTo>
                  <a:lnTo>
                    <a:pt x="2658" y="1014"/>
                  </a:lnTo>
                  <a:lnTo>
                    <a:pt x="2682" y="1179"/>
                  </a:lnTo>
                  <a:lnTo>
                    <a:pt x="2706" y="1403"/>
                  </a:lnTo>
                  <a:lnTo>
                    <a:pt x="2729" y="1601"/>
                  </a:lnTo>
                  <a:lnTo>
                    <a:pt x="2754" y="1761"/>
                  </a:lnTo>
                  <a:lnTo>
                    <a:pt x="2778" y="1921"/>
                  </a:lnTo>
                  <a:lnTo>
                    <a:pt x="2802" y="2030"/>
                  </a:lnTo>
                  <a:lnTo>
                    <a:pt x="2825" y="2143"/>
                  </a:lnTo>
                  <a:lnTo>
                    <a:pt x="2850" y="2235"/>
                  </a:lnTo>
                  <a:lnTo>
                    <a:pt x="2874" y="2306"/>
                  </a:lnTo>
                  <a:lnTo>
                    <a:pt x="2897" y="2360"/>
                  </a:lnTo>
                  <a:lnTo>
                    <a:pt x="2921" y="2462"/>
                  </a:lnTo>
                  <a:lnTo>
                    <a:pt x="2946" y="2620"/>
                  </a:lnTo>
                  <a:lnTo>
                    <a:pt x="2969" y="2774"/>
                  </a:lnTo>
                  <a:lnTo>
                    <a:pt x="2993" y="2867"/>
                  </a:lnTo>
                  <a:lnTo>
                    <a:pt x="3017" y="2936"/>
                  </a:lnTo>
                  <a:lnTo>
                    <a:pt x="3042" y="3011"/>
                  </a:lnTo>
                  <a:lnTo>
                    <a:pt x="3065" y="3065"/>
                  </a:lnTo>
                  <a:lnTo>
                    <a:pt x="3089" y="3133"/>
                  </a:lnTo>
                  <a:lnTo>
                    <a:pt x="3113" y="3162"/>
                  </a:lnTo>
                  <a:lnTo>
                    <a:pt x="3137" y="2975"/>
                  </a:lnTo>
                  <a:lnTo>
                    <a:pt x="3161" y="2772"/>
                  </a:lnTo>
                  <a:lnTo>
                    <a:pt x="3185" y="2746"/>
                  </a:lnTo>
                  <a:lnTo>
                    <a:pt x="3209" y="2762"/>
                  </a:lnTo>
                  <a:lnTo>
                    <a:pt x="3233" y="2849"/>
                  </a:lnTo>
                  <a:lnTo>
                    <a:pt x="3257" y="2956"/>
                  </a:lnTo>
                  <a:lnTo>
                    <a:pt x="3281" y="3062"/>
                  </a:lnTo>
                  <a:lnTo>
                    <a:pt x="3304" y="3122"/>
                  </a:lnTo>
                  <a:lnTo>
                    <a:pt x="3329" y="3194"/>
                  </a:lnTo>
                  <a:lnTo>
                    <a:pt x="3353" y="3268"/>
                  </a:lnTo>
                  <a:lnTo>
                    <a:pt x="3377" y="3323"/>
                  </a:lnTo>
                  <a:lnTo>
                    <a:pt x="3400" y="3382"/>
                  </a:lnTo>
                  <a:lnTo>
                    <a:pt x="3425" y="3425"/>
                  </a:lnTo>
                  <a:lnTo>
                    <a:pt x="3449" y="3406"/>
                  </a:lnTo>
                  <a:lnTo>
                    <a:pt x="3472" y="3431"/>
                  </a:lnTo>
                  <a:lnTo>
                    <a:pt x="3496" y="3472"/>
                  </a:lnTo>
                  <a:lnTo>
                    <a:pt x="3521" y="3477"/>
                  </a:lnTo>
                  <a:lnTo>
                    <a:pt x="3545" y="3522"/>
                  </a:lnTo>
                  <a:lnTo>
                    <a:pt x="3568" y="3595"/>
                  </a:lnTo>
                  <a:lnTo>
                    <a:pt x="3592" y="3651"/>
                  </a:lnTo>
                  <a:lnTo>
                    <a:pt x="3617" y="3625"/>
                  </a:lnTo>
                  <a:lnTo>
                    <a:pt x="3640" y="3596"/>
                  </a:lnTo>
                  <a:lnTo>
                    <a:pt x="3664" y="3603"/>
                  </a:lnTo>
                  <a:lnTo>
                    <a:pt x="3688" y="3608"/>
                  </a:lnTo>
                  <a:lnTo>
                    <a:pt x="3711" y="3648"/>
                  </a:lnTo>
                  <a:lnTo>
                    <a:pt x="3736" y="3698"/>
                  </a:lnTo>
                  <a:lnTo>
                    <a:pt x="3760" y="3733"/>
                  </a:lnTo>
                  <a:lnTo>
                    <a:pt x="3784" y="3748"/>
                  </a:lnTo>
                  <a:lnTo>
                    <a:pt x="3807" y="3729"/>
                  </a:lnTo>
                  <a:lnTo>
                    <a:pt x="3832" y="3399"/>
                  </a:lnTo>
                  <a:lnTo>
                    <a:pt x="3856" y="3160"/>
                  </a:lnTo>
                  <a:lnTo>
                    <a:pt x="3879" y="3156"/>
                  </a:lnTo>
                  <a:lnTo>
                    <a:pt x="3903" y="3244"/>
                  </a:lnTo>
                  <a:lnTo>
                    <a:pt x="3928" y="3361"/>
                  </a:lnTo>
                  <a:lnTo>
                    <a:pt x="3952" y="3467"/>
                  </a:lnTo>
                  <a:lnTo>
                    <a:pt x="3975" y="3535"/>
                  </a:lnTo>
                  <a:lnTo>
                    <a:pt x="3999" y="3428"/>
                  </a:lnTo>
                  <a:lnTo>
                    <a:pt x="4024" y="3486"/>
                  </a:lnTo>
                  <a:lnTo>
                    <a:pt x="4047" y="3542"/>
                  </a:lnTo>
                  <a:lnTo>
                    <a:pt x="4071" y="3667"/>
                  </a:lnTo>
                  <a:lnTo>
                    <a:pt x="4095" y="3641"/>
                  </a:lnTo>
                  <a:lnTo>
                    <a:pt x="4120" y="3552"/>
                  </a:lnTo>
                  <a:lnTo>
                    <a:pt x="4143" y="3581"/>
                  </a:lnTo>
                  <a:lnTo>
                    <a:pt x="4167" y="3658"/>
                  </a:lnTo>
                  <a:lnTo>
                    <a:pt x="4191" y="3671"/>
                  </a:lnTo>
                  <a:lnTo>
                    <a:pt x="4215" y="3700"/>
                  </a:lnTo>
                  <a:lnTo>
                    <a:pt x="4239" y="3731"/>
                  </a:lnTo>
                  <a:lnTo>
                    <a:pt x="4263" y="3773"/>
                  </a:lnTo>
                  <a:lnTo>
                    <a:pt x="4287" y="3828"/>
                  </a:lnTo>
                  <a:lnTo>
                    <a:pt x="4311" y="3594"/>
                  </a:lnTo>
                  <a:lnTo>
                    <a:pt x="4335" y="3399"/>
                  </a:lnTo>
                  <a:lnTo>
                    <a:pt x="4359" y="3216"/>
                  </a:lnTo>
                  <a:lnTo>
                    <a:pt x="4382" y="3212"/>
                  </a:lnTo>
                  <a:lnTo>
                    <a:pt x="4407" y="3155"/>
                  </a:lnTo>
                  <a:lnTo>
                    <a:pt x="4431" y="3020"/>
                  </a:lnTo>
                  <a:lnTo>
                    <a:pt x="4454" y="3058"/>
                  </a:lnTo>
                  <a:lnTo>
                    <a:pt x="4478" y="3162"/>
                  </a:lnTo>
                  <a:lnTo>
                    <a:pt x="4503" y="3309"/>
                  </a:lnTo>
                  <a:lnTo>
                    <a:pt x="4527" y="3369"/>
                  </a:lnTo>
                  <a:lnTo>
                    <a:pt x="4550" y="3373"/>
                  </a:lnTo>
                  <a:lnTo>
                    <a:pt x="4574" y="3357"/>
                  </a:lnTo>
                  <a:lnTo>
                    <a:pt x="4599" y="3413"/>
                  </a:lnTo>
                  <a:lnTo>
                    <a:pt x="4622" y="3551"/>
                  </a:lnTo>
                  <a:lnTo>
                    <a:pt x="4646" y="3668"/>
                  </a:lnTo>
                  <a:lnTo>
                    <a:pt x="4670" y="3814"/>
                  </a:lnTo>
                  <a:lnTo>
                    <a:pt x="4694" y="3924"/>
                  </a:lnTo>
                  <a:lnTo>
                    <a:pt x="4718" y="3975"/>
                  </a:lnTo>
                  <a:lnTo>
                    <a:pt x="4742" y="4010"/>
                  </a:lnTo>
                  <a:lnTo>
                    <a:pt x="4766" y="3919"/>
                  </a:lnTo>
                  <a:lnTo>
                    <a:pt x="4789" y="3933"/>
                  </a:lnTo>
                  <a:lnTo>
                    <a:pt x="4814" y="3934"/>
                  </a:lnTo>
                  <a:lnTo>
                    <a:pt x="4838" y="3918"/>
                  </a:lnTo>
                  <a:lnTo>
                    <a:pt x="4862" y="3947"/>
                  </a:lnTo>
                  <a:lnTo>
                    <a:pt x="4885" y="4035"/>
                  </a:lnTo>
                  <a:lnTo>
                    <a:pt x="4910" y="4110"/>
                  </a:lnTo>
                  <a:lnTo>
                    <a:pt x="4934" y="4181"/>
                  </a:lnTo>
                  <a:lnTo>
                    <a:pt x="4957" y="4234"/>
                  </a:lnTo>
                  <a:lnTo>
                    <a:pt x="4981" y="4267"/>
                  </a:lnTo>
                  <a:lnTo>
                    <a:pt x="5006" y="4293"/>
                  </a:lnTo>
                  <a:lnTo>
                    <a:pt x="5030" y="4368"/>
                  </a:lnTo>
                  <a:lnTo>
                    <a:pt x="5053" y="4408"/>
                  </a:lnTo>
                  <a:lnTo>
                    <a:pt x="5077" y="4458"/>
                  </a:lnTo>
                  <a:lnTo>
                    <a:pt x="5102" y="4476"/>
                  </a:lnTo>
                  <a:lnTo>
                    <a:pt x="5125" y="4428"/>
                  </a:lnTo>
                  <a:lnTo>
                    <a:pt x="5149" y="4366"/>
                  </a:lnTo>
                  <a:lnTo>
                    <a:pt x="5173" y="4152"/>
                  </a:lnTo>
                  <a:lnTo>
                    <a:pt x="5197" y="3947"/>
                  </a:lnTo>
                  <a:lnTo>
                    <a:pt x="5221" y="4011"/>
                  </a:lnTo>
                  <a:lnTo>
                    <a:pt x="5245" y="4076"/>
                  </a:lnTo>
                  <a:lnTo>
                    <a:pt x="5269" y="4139"/>
                  </a:lnTo>
                  <a:lnTo>
                    <a:pt x="5293" y="4213"/>
                  </a:lnTo>
                  <a:lnTo>
                    <a:pt x="5317" y="4285"/>
                  </a:lnTo>
                  <a:lnTo>
                    <a:pt x="5341" y="4331"/>
                  </a:lnTo>
                  <a:lnTo>
                    <a:pt x="5364" y="4298"/>
                  </a:lnTo>
                  <a:lnTo>
                    <a:pt x="5388" y="4329"/>
                  </a:lnTo>
                  <a:lnTo>
                    <a:pt x="5413" y="4380"/>
                  </a:lnTo>
                  <a:lnTo>
                    <a:pt x="5437" y="4422"/>
                  </a:lnTo>
                  <a:lnTo>
                    <a:pt x="5460" y="4469"/>
                  </a:lnTo>
                  <a:lnTo>
                    <a:pt x="5484" y="4504"/>
                  </a:lnTo>
                  <a:lnTo>
                    <a:pt x="5509" y="4549"/>
                  </a:lnTo>
                  <a:lnTo>
                    <a:pt x="5532" y="4603"/>
                  </a:lnTo>
                  <a:lnTo>
                    <a:pt x="5556" y="4637"/>
                  </a:lnTo>
                  <a:lnTo>
                    <a:pt x="5580" y="4657"/>
                  </a:lnTo>
                  <a:lnTo>
                    <a:pt x="5605" y="4656"/>
                  </a:lnTo>
                  <a:lnTo>
                    <a:pt x="5628" y="4636"/>
                  </a:lnTo>
                  <a:lnTo>
                    <a:pt x="5652" y="4653"/>
                  </a:lnTo>
                  <a:lnTo>
                    <a:pt x="5676" y="4660"/>
                  </a:lnTo>
                  <a:lnTo>
                    <a:pt x="5700" y="4627"/>
                  </a:lnTo>
                  <a:lnTo>
                    <a:pt x="5724" y="4642"/>
                  </a:lnTo>
                  <a:lnTo>
                    <a:pt x="5748" y="4626"/>
                  </a:lnTo>
                  <a:lnTo>
                    <a:pt x="5772" y="4624"/>
                  </a:lnTo>
                  <a:lnTo>
                    <a:pt x="5796" y="4627"/>
                  </a:lnTo>
                  <a:lnTo>
                    <a:pt x="5820" y="4611"/>
                  </a:lnTo>
                  <a:lnTo>
                    <a:pt x="5844" y="4600"/>
                  </a:lnTo>
                  <a:lnTo>
                    <a:pt x="5867" y="4575"/>
                  </a:lnTo>
                  <a:lnTo>
                    <a:pt x="5892" y="4523"/>
                  </a:lnTo>
                  <a:lnTo>
                    <a:pt x="5916" y="4465"/>
                  </a:lnTo>
                  <a:lnTo>
                    <a:pt x="5939" y="4459"/>
                  </a:lnTo>
                  <a:lnTo>
                    <a:pt x="5963" y="4476"/>
                  </a:lnTo>
                  <a:lnTo>
                    <a:pt x="5988" y="4478"/>
                  </a:lnTo>
                  <a:lnTo>
                    <a:pt x="6012" y="4502"/>
                  </a:lnTo>
                  <a:lnTo>
                    <a:pt x="6035" y="4524"/>
                  </a:lnTo>
                  <a:lnTo>
                    <a:pt x="6059" y="4534"/>
                  </a:lnTo>
                  <a:lnTo>
                    <a:pt x="6084" y="4563"/>
                  </a:lnTo>
                  <a:lnTo>
                    <a:pt x="6107" y="4599"/>
                  </a:lnTo>
                  <a:lnTo>
                    <a:pt x="6131" y="4614"/>
                  </a:lnTo>
                  <a:lnTo>
                    <a:pt x="6155" y="4629"/>
                  </a:lnTo>
                  <a:lnTo>
                    <a:pt x="6180" y="4642"/>
                  </a:lnTo>
                  <a:lnTo>
                    <a:pt x="6203" y="4640"/>
                  </a:lnTo>
                  <a:lnTo>
                    <a:pt x="6227" y="4656"/>
                  </a:lnTo>
                  <a:lnTo>
                    <a:pt x="6251" y="4659"/>
                  </a:lnTo>
                  <a:lnTo>
                    <a:pt x="6274" y="4621"/>
                  </a:lnTo>
                  <a:lnTo>
                    <a:pt x="6299" y="4596"/>
                  </a:lnTo>
                  <a:lnTo>
                    <a:pt x="6323" y="4588"/>
                  </a:lnTo>
                  <a:lnTo>
                    <a:pt x="6347" y="4598"/>
                  </a:lnTo>
                  <a:lnTo>
                    <a:pt x="6370" y="4590"/>
                  </a:lnTo>
                  <a:lnTo>
                    <a:pt x="6395" y="4586"/>
                  </a:lnTo>
                  <a:lnTo>
                    <a:pt x="6419" y="4598"/>
                  </a:lnTo>
                  <a:lnTo>
                    <a:pt x="6442" y="4609"/>
                  </a:lnTo>
                  <a:lnTo>
                    <a:pt x="6466" y="4624"/>
                  </a:lnTo>
                  <a:lnTo>
                    <a:pt x="6491" y="4631"/>
                  </a:lnTo>
                  <a:lnTo>
                    <a:pt x="6515" y="4641"/>
                  </a:lnTo>
                  <a:lnTo>
                    <a:pt x="6538" y="4647"/>
                  </a:lnTo>
                  <a:lnTo>
                    <a:pt x="6562" y="4641"/>
                  </a:lnTo>
                  <a:lnTo>
                    <a:pt x="6587" y="4643"/>
                  </a:lnTo>
                  <a:lnTo>
                    <a:pt x="6610" y="4638"/>
                  </a:lnTo>
                  <a:lnTo>
                    <a:pt x="6634" y="4640"/>
                  </a:lnTo>
                  <a:lnTo>
                    <a:pt x="6658" y="4649"/>
                  </a:lnTo>
                  <a:lnTo>
                    <a:pt x="6682" y="4652"/>
                  </a:lnTo>
                  <a:lnTo>
                    <a:pt x="6706" y="4648"/>
                  </a:lnTo>
                  <a:lnTo>
                    <a:pt x="6730" y="4640"/>
                  </a:lnTo>
                  <a:lnTo>
                    <a:pt x="6754" y="4625"/>
                  </a:lnTo>
                  <a:lnTo>
                    <a:pt x="6778" y="4603"/>
                  </a:lnTo>
                  <a:lnTo>
                    <a:pt x="6802" y="4585"/>
                  </a:lnTo>
                  <a:lnTo>
                    <a:pt x="6826" y="4575"/>
                  </a:lnTo>
                  <a:lnTo>
                    <a:pt x="6849" y="4574"/>
                  </a:lnTo>
                  <a:lnTo>
                    <a:pt x="6874" y="4557"/>
                  </a:lnTo>
                  <a:lnTo>
                    <a:pt x="6898" y="4555"/>
                  </a:lnTo>
                  <a:lnTo>
                    <a:pt x="6922" y="4540"/>
                  </a:lnTo>
                  <a:lnTo>
                    <a:pt x="6945" y="4522"/>
                  </a:lnTo>
                  <a:lnTo>
                    <a:pt x="6970" y="4509"/>
                  </a:lnTo>
                  <a:lnTo>
                    <a:pt x="6994" y="4478"/>
                  </a:lnTo>
                  <a:lnTo>
                    <a:pt x="7017" y="4477"/>
                  </a:lnTo>
                  <a:lnTo>
                    <a:pt x="7041" y="4499"/>
                  </a:lnTo>
                  <a:lnTo>
                    <a:pt x="7066" y="4506"/>
                  </a:lnTo>
                  <a:lnTo>
                    <a:pt x="7090" y="4514"/>
                  </a:lnTo>
                  <a:lnTo>
                    <a:pt x="7113" y="4530"/>
                  </a:lnTo>
                  <a:lnTo>
                    <a:pt x="7137" y="4545"/>
                  </a:lnTo>
                  <a:lnTo>
                    <a:pt x="7162" y="4554"/>
                  </a:lnTo>
                  <a:lnTo>
                    <a:pt x="7185" y="4565"/>
                  </a:lnTo>
                  <a:lnTo>
                    <a:pt x="7209" y="4570"/>
                  </a:lnTo>
                  <a:lnTo>
                    <a:pt x="7233" y="4576"/>
                  </a:lnTo>
                  <a:lnTo>
                    <a:pt x="7258" y="4578"/>
                  </a:lnTo>
                  <a:lnTo>
                    <a:pt x="7281" y="4561"/>
                  </a:lnTo>
                  <a:lnTo>
                    <a:pt x="7305" y="4535"/>
                  </a:lnTo>
                  <a:lnTo>
                    <a:pt x="7329" y="4530"/>
                  </a:lnTo>
                  <a:lnTo>
                    <a:pt x="7352" y="4531"/>
                  </a:lnTo>
                  <a:lnTo>
                    <a:pt x="7377" y="4541"/>
                  </a:lnTo>
                  <a:lnTo>
                    <a:pt x="7401" y="4553"/>
                  </a:lnTo>
                  <a:lnTo>
                    <a:pt x="7424" y="4565"/>
                  </a:lnTo>
                  <a:lnTo>
                    <a:pt x="7448" y="4581"/>
                  </a:lnTo>
                  <a:lnTo>
                    <a:pt x="7473" y="4598"/>
                  </a:lnTo>
                  <a:lnTo>
                    <a:pt x="7497" y="4625"/>
                  </a:lnTo>
                  <a:lnTo>
                    <a:pt x="7520" y="4619"/>
                  </a:lnTo>
                  <a:lnTo>
                    <a:pt x="7544" y="4613"/>
                  </a:lnTo>
                  <a:lnTo>
                    <a:pt x="7569" y="4615"/>
                  </a:lnTo>
                  <a:lnTo>
                    <a:pt x="7592" y="4616"/>
                  </a:lnTo>
                  <a:lnTo>
                    <a:pt x="7616" y="4615"/>
                  </a:lnTo>
                  <a:lnTo>
                    <a:pt x="7640" y="4609"/>
                  </a:lnTo>
                  <a:lnTo>
                    <a:pt x="7665" y="4613"/>
                  </a:lnTo>
                  <a:lnTo>
                    <a:pt x="7688" y="4610"/>
                  </a:lnTo>
                  <a:lnTo>
                    <a:pt x="7712" y="4590"/>
                  </a:lnTo>
                  <a:lnTo>
                    <a:pt x="7736" y="4593"/>
                  </a:lnTo>
                  <a:lnTo>
                    <a:pt x="7760" y="4596"/>
                  </a:lnTo>
                  <a:lnTo>
                    <a:pt x="7784" y="4600"/>
                  </a:lnTo>
                  <a:lnTo>
                    <a:pt x="7808" y="4618"/>
                  </a:lnTo>
                  <a:lnTo>
                    <a:pt x="7832" y="4630"/>
                  </a:lnTo>
                  <a:lnTo>
                    <a:pt x="7856" y="4635"/>
                  </a:lnTo>
                  <a:lnTo>
                    <a:pt x="7880" y="4641"/>
                  </a:lnTo>
                  <a:lnTo>
                    <a:pt x="7904" y="4653"/>
                  </a:lnTo>
                  <a:lnTo>
                    <a:pt x="7927" y="4664"/>
                  </a:lnTo>
                  <a:lnTo>
                    <a:pt x="7952" y="4679"/>
                  </a:lnTo>
                  <a:lnTo>
                    <a:pt x="7976" y="4690"/>
                  </a:lnTo>
                  <a:lnTo>
                    <a:pt x="8000" y="4696"/>
                  </a:lnTo>
                  <a:lnTo>
                    <a:pt x="8023" y="4711"/>
                  </a:lnTo>
                  <a:lnTo>
                    <a:pt x="8048" y="4717"/>
                  </a:lnTo>
                  <a:lnTo>
                    <a:pt x="8072" y="4720"/>
                  </a:lnTo>
                  <a:lnTo>
                    <a:pt x="8095" y="4726"/>
                  </a:lnTo>
                  <a:lnTo>
                    <a:pt x="8119" y="4731"/>
                  </a:lnTo>
                  <a:lnTo>
                    <a:pt x="8144" y="4741"/>
                  </a:lnTo>
                  <a:lnTo>
                    <a:pt x="8167" y="4751"/>
                  </a:lnTo>
                  <a:lnTo>
                    <a:pt x="8191" y="4754"/>
                  </a:lnTo>
                  <a:lnTo>
                    <a:pt x="8215" y="4759"/>
                  </a:lnTo>
                  <a:lnTo>
                    <a:pt x="8239" y="4764"/>
                  </a:lnTo>
                  <a:lnTo>
                    <a:pt x="8263" y="4768"/>
                  </a:lnTo>
                  <a:lnTo>
                    <a:pt x="8287" y="4773"/>
                  </a:lnTo>
                  <a:lnTo>
                    <a:pt x="8311" y="4778"/>
                  </a:lnTo>
                  <a:lnTo>
                    <a:pt x="8334" y="4780"/>
                  </a:lnTo>
                  <a:lnTo>
                    <a:pt x="8359" y="4785"/>
                  </a:lnTo>
                  <a:lnTo>
                    <a:pt x="8383" y="4789"/>
                  </a:lnTo>
                  <a:lnTo>
                    <a:pt x="8407" y="4794"/>
                  </a:lnTo>
                  <a:lnTo>
                    <a:pt x="8430" y="4794"/>
                  </a:lnTo>
                  <a:lnTo>
                    <a:pt x="8455" y="4796"/>
                  </a:lnTo>
                  <a:lnTo>
                    <a:pt x="8479" y="4794"/>
                  </a:lnTo>
                  <a:lnTo>
                    <a:pt x="8502" y="4795"/>
                  </a:lnTo>
                  <a:lnTo>
                    <a:pt x="8526" y="4796"/>
                  </a:lnTo>
                  <a:lnTo>
                    <a:pt x="8551" y="4796"/>
                  </a:lnTo>
                  <a:lnTo>
                    <a:pt x="8575" y="4799"/>
                  </a:lnTo>
                  <a:lnTo>
                    <a:pt x="8598" y="4800"/>
                  </a:lnTo>
                  <a:lnTo>
                    <a:pt x="8622" y="4802"/>
                  </a:lnTo>
                  <a:lnTo>
                    <a:pt x="8647" y="4802"/>
                  </a:lnTo>
                  <a:lnTo>
                    <a:pt x="8670" y="4802"/>
                  </a:lnTo>
                  <a:lnTo>
                    <a:pt x="8694" y="4808"/>
                  </a:lnTo>
                  <a:lnTo>
                    <a:pt x="8718" y="4808"/>
                  </a:lnTo>
                  <a:lnTo>
                    <a:pt x="8743" y="4810"/>
                  </a:lnTo>
                </a:path>
              </a:pathLst>
            </a:custGeom>
            <a:noFill/>
            <a:ln w="19050" cmpd="sng">
              <a:solidFill>
                <a:srgbClr val="FF0000"/>
              </a:solidFill>
              <a:prstDash val="solid"/>
              <a:round/>
              <a:headEnd/>
              <a:tailEnd/>
            </a:ln>
          </p:spPr>
          <p:txBody>
            <a:bodyPr/>
            <a:lstStyle/>
            <a:p>
              <a:pPr defTabSz="911089"/>
              <a:endParaRPr lang="en-US">
                <a:solidFill>
                  <a:prstClr val="black"/>
                </a:solidFill>
              </a:endParaRPr>
            </a:p>
          </p:txBody>
        </p:sp>
        <p:sp>
          <p:nvSpPr>
            <p:cNvPr id="67226" name="Rectangle 666"/>
            <p:cNvSpPr>
              <a:spLocks noChangeArrowheads="1"/>
            </p:cNvSpPr>
            <p:nvPr/>
          </p:nvSpPr>
          <p:spPr bwMode="auto">
            <a:xfrm>
              <a:off x="4537075" y="4632325"/>
              <a:ext cx="491865" cy="196065"/>
            </a:xfrm>
            <a:prstGeom prst="rect">
              <a:avLst/>
            </a:prstGeom>
            <a:noFill/>
            <a:ln w="9525">
              <a:noFill/>
              <a:miter lim="800000"/>
              <a:headEnd/>
              <a:tailEnd/>
            </a:ln>
            <a:effectLst>
              <a:outerShdw dist="17961" dir="18900000" algn="ctr" rotWithShape="0">
                <a:schemeClr val="tx1"/>
              </a:outerShdw>
            </a:effectLst>
          </p:spPr>
          <p:txBody>
            <a:bodyPr wrap="none" lIns="0" tIns="0" rIns="0" bIns="0">
              <a:spAutoFit/>
            </a:bodyPr>
            <a:lstStyle/>
            <a:p>
              <a:pPr defTabSz="911089"/>
              <a:r>
                <a:rPr lang="en-US" sz="1200" b="1" dirty="0">
                  <a:solidFill>
                    <a:srgbClr val="7DF22E"/>
                  </a:solidFill>
                  <a:latin typeface="Arial" pitchFamily="34" charset="0"/>
                </a:rPr>
                <a:t>Month</a:t>
              </a:r>
              <a:endParaRPr lang="en-US" sz="1200" dirty="0">
                <a:solidFill>
                  <a:srgbClr val="7DF22E"/>
                </a:solidFill>
                <a:latin typeface="Times New Roman" pitchFamily="18" charset="0"/>
              </a:endParaRPr>
            </a:p>
          </p:txBody>
        </p:sp>
        <p:sp>
          <p:nvSpPr>
            <p:cNvPr id="67227" name="Line 667"/>
            <p:cNvSpPr>
              <a:spLocks noChangeShapeType="1"/>
            </p:cNvSpPr>
            <p:nvPr/>
          </p:nvSpPr>
          <p:spPr bwMode="auto">
            <a:xfrm>
              <a:off x="3590925" y="4210050"/>
              <a:ext cx="47625" cy="1588"/>
            </a:xfrm>
            <a:prstGeom prst="line">
              <a:avLst/>
            </a:prstGeom>
            <a:noFill/>
            <a:ln w="0">
              <a:solidFill>
                <a:srgbClr val="FFFFFF"/>
              </a:solidFill>
              <a:round/>
              <a:headEnd/>
              <a:tailEnd/>
            </a:ln>
          </p:spPr>
          <p:txBody>
            <a:bodyPr/>
            <a:lstStyle/>
            <a:p>
              <a:pPr defTabSz="911089"/>
              <a:endParaRPr lang="en-US">
                <a:solidFill>
                  <a:prstClr val="black"/>
                </a:solidFill>
              </a:endParaRPr>
            </a:p>
          </p:txBody>
        </p:sp>
        <p:sp>
          <p:nvSpPr>
            <p:cNvPr id="67228" name="Line 668"/>
            <p:cNvSpPr>
              <a:spLocks noChangeShapeType="1"/>
            </p:cNvSpPr>
            <p:nvPr/>
          </p:nvSpPr>
          <p:spPr bwMode="auto">
            <a:xfrm>
              <a:off x="3590925" y="4005263"/>
              <a:ext cx="47625" cy="1587"/>
            </a:xfrm>
            <a:prstGeom prst="line">
              <a:avLst/>
            </a:prstGeom>
            <a:noFill/>
            <a:ln w="0">
              <a:solidFill>
                <a:srgbClr val="FFFFFF"/>
              </a:solidFill>
              <a:round/>
              <a:headEnd/>
              <a:tailEnd/>
            </a:ln>
          </p:spPr>
          <p:txBody>
            <a:bodyPr/>
            <a:lstStyle/>
            <a:p>
              <a:pPr defTabSz="911089"/>
              <a:endParaRPr lang="en-US">
                <a:solidFill>
                  <a:prstClr val="black"/>
                </a:solidFill>
              </a:endParaRPr>
            </a:p>
          </p:txBody>
        </p:sp>
        <p:sp>
          <p:nvSpPr>
            <p:cNvPr id="67229" name="Line 669"/>
            <p:cNvSpPr>
              <a:spLocks noChangeShapeType="1"/>
            </p:cNvSpPr>
            <p:nvPr/>
          </p:nvSpPr>
          <p:spPr bwMode="auto">
            <a:xfrm>
              <a:off x="3590925" y="3800475"/>
              <a:ext cx="47625" cy="1588"/>
            </a:xfrm>
            <a:prstGeom prst="line">
              <a:avLst/>
            </a:prstGeom>
            <a:noFill/>
            <a:ln w="0">
              <a:solidFill>
                <a:srgbClr val="FFFFFF"/>
              </a:solidFill>
              <a:round/>
              <a:headEnd/>
              <a:tailEnd/>
            </a:ln>
          </p:spPr>
          <p:txBody>
            <a:bodyPr/>
            <a:lstStyle/>
            <a:p>
              <a:pPr defTabSz="911089"/>
              <a:endParaRPr lang="en-US">
                <a:solidFill>
                  <a:prstClr val="black"/>
                </a:solidFill>
              </a:endParaRPr>
            </a:p>
          </p:txBody>
        </p:sp>
        <p:sp>
          <p:nvSpPr>
            <p:cNvPr id="67230" name="Line 670"/>
            <p:cNvSpPr>
              <a:spLocks noChangeShapeType="1"/>
            </p:cNvSpPr>
            <p:nvPr/>
          </p:nvSpPr>
          <p:spPr bwMode="auto">
            <a:xfrm>
              <a:off x="3590925" y="3594100"/>
              <a:ext cx="47625" cy="3175"/>
            </a:xfrm>
            <a:prstGeom prst="line">
              <a:avLst/>
            </a:prstGeom>
            <a:noFill/>
            <a:ln w="0">
              <a:solidFill>
                <a:srgbClr val="FFFFFF"/>
              </a:solidFill>
              <a:round/>
              <a:headEnd/>
              <a:tailEnd/>
            </a:ln>
          </p:spPr>
          <p:txBody>
            <a:bodyPr/>
            <a:lstStyle/>
            <a:p>
              <a:pPr defTabSz="911089"/>
              <a:endParaRPr lang="en-US">
                <a:solidFill>
                  <a:prstClr val="black"/>
                </a:solidFill>
              </a:endParaRPr>
            </a:p>
          </p:txBody>
        </p:sp>
        <p:sp>
          <p:nvSpPr>
            <p:cNvPr id="67231" name="Line 671"/>
            <p:cNvSpPr>
              <a:spLocks noChangeShapeType="1"/>
            </p:cNvSpPr>
            <p:nvPr/>
          </p:nvSpPr>
          <p:spPr bwMode="auto">
            <a:xfrm>
              <a:off x="3590925" y="3387725"/>
              <a:ext cx="47625" cy="1588"/>
            </a:xfrm>
            <a:prstGeom prst="line">
              <a:avLst/>
            </a:prstGeom>
            <a:noFill/>
            <a:ln w="0">
              <a:solidFill>
                <a:srgbClr val="FFFFFF"/>
              </a:solidFill>
              <a:round/>
              <a:headEnd/>
              <a:tailEnd/>
            </a:ln>
          </p:spPr>
          <p:txBody>
            <a:bodyPr/>
            <a:lstStyle/>
            <a:p>
              <a:pPr defTabSz="911089"/>
              <a:endParaRPr lang="en-US">
                <a:solidFill>
                  <a:prstClr val="black"/>
                </a:solidFill>
              </a:endParaRPr>
            </a:p>
          </p:txBody>
        </p:sp>
        <p:sp>
          <p:nvSpPr>
            <p:cNvPr id="67232" name="Line 672"/>
            <p:cNvSpPr>
              <a:spLocks noChangeShapeType="1"/>
            </p:cNvSpPr>
            <p:nvPr/>
          </p:nvSpPr>
          <p:spPr bwMode="auto">
            <a:xfrm>
              <a:off x="3590925" y="3184525"/>
              <a:ext cx="47625" cy="0"/>
            </a:xfrm>
            <a:prstGeom prst="line">
              <a:avLst/>
            </a:prstGeom>
            <a:noFill/>
            <a:ln w="0">
              <a:solidFill>
                <a:srgbClr val="FFFFFF"/>
              </a:solidFill>
              <a:round/>
              <a:headEnd/>
              <a:tailEnd/>
            </a:ln>
          </p:spPr>
          <p:txBody>
            <a:bodyPr/>
            <a:lstStyle/>
            <a:p>
              <a:pPr defTabSz="911089"/>
              <a:endParaRPr lang="en-US">
                <a:solidFill>
                  <a:prstClr val="black"/>
                </a:solidFill>
              </a:endParaRPr>
            </a:p>
          </p:txBody>
        </p:sp>
        <p:sp>
          <p:nvSpPr>
            <p:cNvPr id="67233" name="Rectangle 673"/>
            <p:cNvSpPr>
              <a:spLocks noChangeArrowheads="1"/>
            </p:cNvSpPr>
            <p:nvPr/>
          </p:nvSpPr>
          <p:spPr bwMode="auto">
            <a:xfrm>
              <a:off x="3473450" y="4373563"/>
              <a:ext cx="45954" cy="98033"/>
            </a:xfrm>
            <a:prstGeom prst="rect">
              <a:avLst/>
            </a:prstGeom>
            <a:noFill/>
            <a:ln w="9525">
              <a:noFill/>
              <a:miter lim="800000"/>
              <a:headEnd/>
              <a:tailEnd/>
            </a:ln>
          </p:spPr>
          <p:txBody>
            <a:bodyPr wrap="none" lIns="0" tIns="0" rIns="0" bIns="0">
              <a:spAutoFit/>
            </a:bodyPr>
            <a:lstStyle/>
            <a:p>
              <a:pPr defTabSz="911089"/>
              <a:r>
                <a:rPr lang="en-US" sz="600">
                  <a:solidFill>
                    <a:srgbClr val="FFFFFF"/>
                  </a:solidFill>
                  <a:latin typeface="Arial" pitchFamily="34" charset="0"/>
                </a:rPr>
                <a:t>0</a:t>
              </a:r>
              <a:endParaRPr lang="en-US" sz="2400">
                <a:solidFill>
                  <a:srgbClr val="FFFFFF"/>
                </a:solidFill>
                <a:latin typeface="Times New Roman" pitchFamily="18" charset="0"/>
              </a:endParaRPr>
            </a:p>
          </p:txBody>
        </p:sp>
        <p:sp>
          <p:nvSpPr>
            <p:cNvPr id="67234" name="Rectangle 674"/>
            <p:cNvSpPr>
              <a:spLocks noChangeArrowheads="1"/>
            </p:cNvSpPr>
            <p:nvPr/>
          </p:nvSpPr>
          <p:spPr bwMode="auto">
            <a:xfrm>
              <a:off x="3421063" y="4165600"/>
              <a:ext cx="91905" cy="98033"/>
            </a:xfrm>
            <a:prstGeom prst="rect">
              <a:avLst/>
            </a:prstGeom>
            <a:noFill/>
            <a:ln w="9525">
              <a:noFill/>
              <a:miter lim="800000"/>
              <a:headEnd/>
              <a:tailEnd/>
            </a:ln>
            <a:effectLst>
              <a:outerShdw dist="17961" dir="18900000" algn="ctr" rotWithShape="0">
                <a:schemeClr val="tx1"/>
              </a:outerShdw>
            </a:effectLst>
          </p:spPr>
          <p:txBody>
            <a:bodyPr wrap="none" lIns="0" tIns="0" rIns="0" bIns="0">
              <a:spAutoFit/>
            </a:bodyPr>
            <a:lstStyle/>
            <a:p>
              <a:pPr defTabSz="911089"/>
              <a:r>
                <a:rPr lang="en-US" sz="600">
                  <a:solidFill>
                    <a:srgbClr val="FFFFFF"/>
                  </a:solidFill>
                  <a:latin typeface="Arial" pitchFamily="34" charset="0"/>
                </a:rPr>
                <a:t>50</a:t>
              </a:r>
              <a:endParaRPr lang="en-US" sz="2400">
                <a:solidFill>
                  <a:srgbClr val="FFFFFF"/>
                </a:solidFill>
                <a:latin typeface="Times New Roman" pitchFamily="18" charset="0"/>
              </a:endParaRPr>
            </a:p>
          </p:txBody>
        </p:sp>
        <p:sp>
          <p:nvSpPr>
            <p:cNvPr id="67235" name="Rectangle 675"/>
            <p:cNvSpPr>
              <a:spLocks noChangeArrowheads="1"/>
            </p:cNvSpPr>
            <p:nvPr/>
          </p:nvSpPr>
          <p:spPr bwMode="auto">
            <a:xfrm>
              <a:off x="3371850" y="3960813"/>
              <a:ext cx="137859" cy="98033"/>
            </a:xfrm>
            <a:prstGeom prst="rect">
              <a:avLst/>
            </a:prstGeom>
            <a:noFill/>
            <a:ln w="9525">
              <a:noFill/>
              <a:miter lim="800000"/>
              <a:headEnd/>
              <a:tailEnd/>
            </a:ln>
            <a:effectLst>
              <a:outerShdw dist="17961" dir="18900000" algn="ctr" rotWithShape="0">
                <a:schemeClr val="tx1"/>
              </a:outerShdw>
            </a:effectLst>
          </p:spPr>
          <p:txBody>
            <a:bodyPr wrap="none" lIns="0" tIns="0" rIns="0" bIns="0">
              <a:spAutoFit/>
            </a:bodyPr>
            <a:lstStyle/>
            <a:p>
              <a:pPr defTabSz="911089"/>
              <a:r>
                <a:rPr lang="en-US" sz="600">
                  <a:solidFill>
                    <a:srgbClr val="FFFFFF"/>
                  </a:solidFill>
                  <a:latin typeface="Arial" pitchFamily="34" charset="0"/>
                </a:rPr>
                <a:t>100</a:t>
              </a:r>
              <a:endParaRPr lang="en-US" sz="2400">
                <a:solidFill>
                  <a:srgbClr val="FFFFFF"/>
                </a:solidFill>
                <a:latin typeface="Times New Roman" pitchFamily="18" charset="0"/>
              </a:endParaRPr>
            </a:p>
          </p:txBody>
        </p:sp>
        <p:sp>
          <p:nvSpPr>
            <p:cNvPr id="67236" name="Rectangle 676"/>
            <p:cNvSpPr>
              <a:spLocks noChangeArrowheads="1"/>
            </p:cNvSpPr>
            <p:nvPr/>
          </p:nvSpPr>
          <p:spPr bwMode="auto">
            <a:xfrm>
              <a:off x="3371850" y="3756025"/>
              <a:ext cx="137859" cy="98033"/>
            </a:xfrm>
            <a:prstGeom prst="rect">
              <a:avLst/>
            </a:prstGeom>
            <a:noFill/>
            <a:ln w="9525">
              <a:noFill/>
              <a:miter lim="800000"/>
              <a:headEnd/>
              <a:tailEnd/>
            </a:ln>
            <a:effectLst>
              <a:outerShdw dist="17961" dir="18900000" algn="ctr" rotWithShape="0">
                <a:schemeClr val="tx1"/>
              </a:outerShdw>
            </a:effectLst>
          </p:spPr>
          <p:txBody>
            <a:bodyPr wrap="none" lIns="0" tIns="0" rIns="0" bIns="0">
              <a:spAutoFit/>
            </a:bodyPr>
            <a:lstStyle/>
            <a:p>
              <a:pPr defTabSz="911089"/>
              <a:r>
                <a:rPr lang="en-US" sz="600">
                  <a:solidFill>
                    <a:srgbClr val="FFFFFF"/>
                  </a:solidFill>
                  <a:latin typeface="Arial" pitchFamily="34" charset="0"/>
                </a:rPr>
                <a:t>150</a:t>
              </a:r>
              <a:endParaRPr lang="en-US" sz="2400">
                <a:solidFill>
                  <a:srgbClr val="FFFFFF"/>
                </a:solidFill>
                <a:latin typeface="Times New Roman" pitchFamily="18" charset="0"/>
              </a:endParaRPr>
            </a:p>
          </p:txBody>
        </p:sp>
        <p:sp>
          <p:nvSpPr>
            <p:cNvPr id="67237" name="Rectangle 677"/>
            <p:cNvSpPr>
              <a:spLocks noChangeArrowheads="1"/>
            </p:cNvSpPr>
            <p:nvPr/>
          </p:nvSpPr>
          <p:spPr bwMode="auto">
            <a:xfrm>
              <a:off x="3371850" y="3549650"/>
              <a:ext cx="137859" cy="98033"/>
            </a:xfrm>
            <a:prstGeom prst="rect">
              <a:avLst/>
            </a:prstGeom>
            <a:noFill/>
            <a:ln w="9525">
              <a:noFill/>
              <a:miter lim="800000"/>
              <a:headEnd/>
              <a:tailEnd/>
            </a:ln>
            <a:effectLst>
              <a:outerShdw dist="17961" dir="18900000" algn="ctr" rotWithShape="0">
                <a:schemeClr val="tx1"/>
              </a:outerShdw>
            </a:effectLst>
          </p:spPr>
          <p:txBody>
            <a:bodyPr wrap="none" lIns="0" tIns="0" rIns="0" bIns="0">
              <a:spAutoFit/>
            </a:bodyPr>
            <a:lstStyle/>
            <a:p>
              <a:pPr defTabSz="911089"/>
              <a:r>
                <a:rPr lang="en-US" sz="600">
                  <a:solidFill>
                    <a:srgbClr val="FFFFFF"/>
                  </a:solidFill>
                  <a:latin typeface="Arial" pitchFamily="34" charset="0"/>
                </a:rPr>
                <a:t>200</a:t>
              </a:r>
              <a:endParaRPr lang="en-US" sz="2400">
                <a:solidFill>
                  <a:srgbClr val="FFFFFF"/>
                </a:solidFill>
                <a:latin typeface="Times New Roman" pitchFamily="18" charset="0"/>
              </a:endParaRPr>
            </a:p>
          </p:txBody>
        </p:sp>
        <p:sp>
          <p:nvSpPr>
            <p:cNvPr id="67238" name="Rectangle 678"/>
            <p:cNvSpPr>
              <a:spLocks noChangeArrowheads="1"/>
            </p:cNvSpPr>
            <p:nvPr/>
          </p:nvSpPr>
          <p:spPr bwMode="auto">
            <a:xfrm>
              <a:off x="3371850" y="3343275"/>
              <a:ext cx="137859" cy="98033"/>
            </a:xfrm>
            <a:prstGeom prst="rect">
              <a:avLst/>
            </a:prstGeom>
            <a:noFill/>
            <a:ln w="9525">
              <a:noFill/>
              <a:miter lim="800000"/>
              <a:headEnd/>
              <a:tailEnd/>
            </a:ln>
            <a:effectLst>
              <a:outerShdw dist="17961" dir="18900000" algn="ctr" rotWithShape="0">
                <a:schemeClr val="tx1"/>
              </a:outerShdw>
            </a:effectLst>
          </p:spPr>
          <p:txBody>
            <a:bodyPr wrap="none" lIns="0" tIns="0" rIns="0" bIns="0">
              <a:spAutoFit/>
            </a:bodyPr>
            <a:lstStyle/>
            <a:p>
              <a:pPr defTabSz="911089"/>
              <a:r>
                <a:rPr lang="en-US" sz="600">
                  <a:solidFill>
                    <a:srgbClr val="FFFFFF"/>
                  </a:solidFill>
                  <a:latin typeface="Arial" pitchFamily="34" charset="0"/>
                </a:rPr>
                <a:t>250</a:t>
              </a:r>
              <a:endParaRPr lang="en-US" sz="2400">
                <a:solidFill>
                  <a:srgbClr val="FFFFFF"/>
                </a:solidFill>
                <a:latin typeface="Times New Roman" pitchFamily="18" charset="0"/>
              </a:endParaRPr>
            </a:p>
          </p:txBody>
        </p:sp>
        <p:sp>
          <p:nvSpPr>
            <p:cNvPr id="67239" name="Rectangle 679"/>
            <p:cNvSpPr>
              <a:spLocks noChangeArrowheads="1"/>
            </p:cNvSpPr>
            <p:nvPr/>
          </p:nvSpPr>
          <p:spPr bwMode="auto">
            <a:xfrm>
              <a:off x="3371850" y="3138488"/>
              <a:ext cx="137859" cy="98033"/>
            </a:xfrm>
            <a:prstGeom prst="rect">
              <a:avLst/>
            </a:prstGeom>
            <a:noFill/>
            <a:ln w="9525">
              <a:noFill/>
              <a:miter lim="800000"/>
              <a:headEnd/>
              <a:tailEnd/>
            </a:ln>
            <a:effectLst>
              <a:outerShdw dist="17961" dir="18900000" algn="ctr" rotWithShape="0">
                <a:schemeClr val="tx1"/>
              </a:outerShdw>
            </a:effectLst>
          </p:spPr>
          <p:txBody>
            <a:bodyPr wrap="none" lIns="0" tIns="0" rIns="0" bIns="0">
              <a:spAutoFit/>
            </a:bodyPr>
            <a:lstStyle/>
            <a:p>
              <a:pPr defTabSz="911089"/>
              <a:r>
                <a:rPr lang="en-US" sz="600">
                  <a:solidFill>
                    <a:srgbClr val="FFFFFF"/>
                  </a:solidFill>
                  <a:latin typeface="Arial" pitchFamily="34" charset="0"/>
                </a:rPr>
                <a:t>300</a:t>
              </a:r>
              <a:endParaRPr lang="en-US" sz="2400">
                <a:solidFill>
                  <a:srgbClr val="FFFFFF"/>
                </a:solidFill>
                <a:latin typeface="Times New Roman" pitchFamily="18" charset="0"/>
              </a:endParaRPr>
            </a:p>
          </p:txBody>
        </p:sp>
        <p:sp>
          <p:nvSpPr>
            <p:cNvPr id="67240" name="Rectangle 680"/>
            <p:cNvSpPr>
              <a:spLocks noChangeArrowheads="1"/>
            </p:cNvSpPr>
            <p:nvPr/>
          </p:nvSpPr>
          <p:spPr bwMode="auto">
            <a:xfrm rot="16200000">
              <a:off x="2842806" y="3595931"/>
              <a:ext cx="759639" cy="163027"/>
            </a:xfrm>
            <a:prstGeom prst="rect">
              <a:avLst/>
            </a:prstGeom>
            <a:noFill/>
            <a:ln w="9525">
              <a:noFill/>
              <a:miter lim="800000"/>
              <a:headEnd/>
              <a:tailEnd/>
            </a:ln>
            <a:effectLst>
              <a:outerShdw dist="17961" dir="18900000" algn="ctr" rotWithShape="0">
                <a:schemeClr val="tx1"/>
              </a:outerShdw>
            </a:effectLst>
          </p:spPr>
          <p:txBody>
            <a:bodyPr wrap="none" lIns="0" tIns="0" rIns="0" bIns="0">
              <a:spAutoFit/>
            </a:bodyPr>
            <a:lstStyle/>
            <a:p>
              <a:pPr defTabSz="911089"/>
              <a:r>
                <a:rPr lang="en-US" sz="1000" b="1">
                  <a:solidFill>
                    <a:srgbClr val="7DF22E"/>
                  </a:solidFill>
                  <a:latin typeface="Arial" pitchFamily="34" charset="0"/>
                </a:rPr>
                <a:t>FLOW  (cfs)</a:t>
              </a:r>
              <a:endParaRPr lang="en-US" sz="1000">
                <a:solidFill>
                  <a:srgbClr val="7DF22E"/>
                </a:solidFill>
                <a:latin typeface="Times New Roman" pitchFamily="18" charset="0"/>
              </a:endParaRPr>
            </a:p>
          </p:txBody>
        </p:sp>
        <p:sp>
          <p:nvSpPr>
            <p:cNvPr id="67241" name="Text Box 681"/>
            <p:cNvSpPr txBox="1">
              <a:spLocks noChangeArrowheads="1"/>
            </p:cNvSpPr>
            <p:nvPr/>
          </p:nvSpPr>
          <p:spPr bwMode="auto">
            <a:xfrm>
              <a:off x="3605213" y="4419601"/>
              <a:ext cx="2033588" cy="212404"/>
            </a:xfrm>
            <a:prstGeom prst="rect">
              <a:avLst/>
            </a:prstGeom>
            <a:noFill/>
            <a:ln w="9525">
              <a:noFill/>
              <a:miter lim="800000"/>
              <a:headEnd/>
              <a:tailEnd/>
            </a:ln>
            <a:effectLst>
              <a:outerShdw dist="17961" dir="18900000" algn="ctr" rotWithShape="0">
                <a:schemeClr val="tx1"/>
              </a:outerShdw>
            </a:effectLst>
          </p:spPr>
          <p:txBody>
            <a:bodyPr wrap="square">
              <a:spAutoFit/>
            </a:bodyPr>
            <a:lstStyle/>
            <a:p>
              <a:pPr defTabSz="911089"/>
              <a:r>
                <a:rPr lang="en-US" sz="700" dirty="0">
                  <a:solidFill>
                    <a:srgbClr val="FFFFFF"/>
                  </a:solidFill>
                </a:rPr>
                <a:t>J    F    M    A    M    J    </a:t>
              </a:r>
              <a:r>
                <a:rPr lang="en-US" sz="700" dirty="0" err="1">
                  <a:solidFill>
                    <a:srgbClr val="FFFFFF"/>
                  </a:solidFill>
                </a:rPr>
                <a:t>J</a:t>
              </a:r>
              <a:r>
                <a:rPr lang="en-US" sz="700" dirty="0">
                  <a:solidFill>
                    <a:srgbClr val="FFFFFF"/>
                  </a:solidFill>
                </a:rPr>
                <a:t>    A    S    O    N    D</a:t>
              </a:r>
            </a:p>
          </p:txBody>
        </p:sp>
        <p:sp>
          <p:nvSpPr>
            <p:cNvPr id="67246" name="Line 686"/>
            <p:cNvSpPr>
              <a:spLocks noChangeShapeType="1"/>
            </p:cNvSpPr>
            <p:nvPr/>
          </p:nvSpPr>
          <p:spPr bwMode="auto">
            <a:xfrm flipV="1">
              <a:off x="3014663" y="4706938"/>
              <a:ext cx="655637" cy="376237"/>
            </a:xfrm>
            <a:prstGeom prst="line">
              <a:avLst/>
            </a:prstGeom>
            <a:noFill/>
            <a:ln w="38100">
              <a:solidFill>
                <a:schemeClr val="tx1"/>
              </a:solidFill>
              <a:round/>
              <a:headEnd type="stealth" w="lg" len="lg"/>
              <a:tailEnd type="stealth" w="lg" len="lg"/>
            </a:ln>
            <a:effectLst/>
          </p:spPr>
          <p:txBody>
            <a:bodyPr/>
            <a:lstStyle/>
            <a:p>
              <a:pPr defTabSz="911089"/>
              <a:endParaRPr lang="en-US">
                <a:solidFill>
                  <a:srgbClr val="1F497D">
                    <a:lumMod val="50000"/>
                  </a:srgbClr>
                </a:solidFill>
              </a:endParaRPr>
            </a:p>
          </p:txBody>
        </p:sp>
        <p:sp>
          <p:nvSpPr>
            <p:cNvPr id="67247" name="Line 687"/>
            <p:cNvSpPr>
              <a:spLocks noChangeShapeType="1"/>
            </p:cNvSpPr>
            <p:nvPr/>
          </p:nvSpPr>
          <p:spPr bwMode="auto">
            <a:xfrm>
              <a:off x="6080125" y="4449763"/>
              <a:ext cx="671513" cy="317500"/>
            </a:xfrm>
            <a:prstGeom prst="line">
              <a:avLst/>
            </a:prstGeom>
            <a:noFill/>
            <a:ln w="38100">
              <a:solidFill>
                <a:schemeClr val="tx1"/>
              </a:solidFill>
              <a:round/>
              <a:headEnd type="stealth" w="lg" len="lg"/>
              <a:tailEnd type="stealth" w="lg" len="lg"/>
            </a:ln>
            <a:effectLst/>
          </p:spPr>
          <p:txBody>
            <a:bodyPr/>
            <a:lstStyle/>
            <a:p>
              <a:pPr defTabSz="911089"/>
              <a:endParaRPr lang="en-US">
                <a:solidFill>
                  <a:srgbClr val="1F497D">
                    <a:lumMod val="50000"/>
                  </a:srgbClr>
                </a:solidFill>
              </a:endParaRPr>
            </a:p>
          </p:txBody>
        </p:sp>
        <p:sp>
          <p:nvSpPr>
            <p:cNvPr id="67248" name="Line 688"/>
            <p:cNvSpPr>
              <a:spLocks noChangeShapeType="1"/>
            </p:cNvSpPr>
            <p:nvPr/>
          </p:nvSpPr>
          <p:spPr bwMode="auto">
            <a:xfrm flipV="1">
              <a:off x="5684838" y="2473325"/>
              <a:ext cx="520700" cy="374650"/>
            </a:xfrm>
            <a:prstGeom prst="line">
              <a:avLst/>
            </a:prstGeom>
            <a:noFill/>
            <a:ln w="38100">
              <a:solidFill>
                <a:schemeClr val="tx1"/>
              </a:solidFill>
              <a:round/>
              <a:headEnd type="stealth" w="lg" len="lg"/>
              <a:tailEnd type="stealth" w="lg" len="lg"/>
            </a:ln>
            <a:effectLst/>
          </p:spPr>
          <p:txBody>
            <a:bodyPr/>
            <a:lstStyle/>
            <a:p>
              <a:pPr defTabSz="911089"/>
              <a:endParaRPr lang="en-US" dirty="0">
                <a:solidFill>
                  <a:srgbClr val="1F497D">
                    <a:lumMod val="50000"/>
                  </a:srgbClr>
                </a:solidFill>
              </a:endParaRPr>
            </a:p>
          </p:txBody>
        </p:sp>
        <p:sp>
          <p:nvSpPr>
            <p:cNvPr id="67249" name="Line 689"/>
            <p:cNvSpPr>
              <a:spLocks noChangeShapeType="1"/>
            </p:cNvSpPr>
            <p:nvPr/>
          </p:nvSpPr>
          <p:spPr bwMode="auto">
            <a:xfrm>
              <a:off x="3240088" y="2641600"/>
              <a:ext cx="465137" cy="241300"/>
            </a:xfrm>
            <a:prstGeom prst="line">
              <a:avLst/>
            </a:prstGeom>
            <a:noFill/>
            <a:ln w="38100">
              <a:solidFill>
                <a:schemeClr val="tx1"/>
              </a:solidFill>
              <a:round/>
              <a:headEnd type="stealth" w="lg" len="lg"/>
              <a:tailEnd type="stealth" w="lg" len="lg"/>
            </a:ln>
            <a:effectLst/>
          </p:spPr>
          <p:txBody>
            <a:bodyPr/>
            <a:lstStyle/>
            <a:p>
              <a:pPr defTabSz="911089"/>
              <a:endParaRPr lang="en-US">
                <a:solidFill>
                  <a:srgbClr val="1F497D">
                    <a:lumMod val="50000"/>
                  </a:srgbClr>
                </a:solidFill>
              </a:endParaRPr>
            </a:p>
          </p:txBody>
        </p:sp>
        <p:sp>
          <p:nvSpPr>
            <p:cNvPr id="67250" name="Line 690"/>
            <p:cNvSpPr>
              <a:spLocks noChangeShapeType="1"/>
            </p:cNvSpPr>
            <p:nvPr/>
          </p:nvSpPr>
          <p:spPr bwMode="auto">
            <a:xfrm flipV="1">
              <a:off x="7618413" y="2630488"/>
              <a:ext cx="1587" cy="1741487"/>
            </a:xfrm>
            <a:prstGeom prst="line">
              <a:avLst/>
            </a:prstGeom>
            <a:noFill/>
            <a:ln w="38100">
              <a:solidFill>
                <a:schemeClr val="tx1"/>
              </a:solidFill>
              <a:round/>
              <a:headEnd type="stealth" w="lg" len="lg"/>
              <a:tailEnd type="stealth" w="lg" len="lg"/>
            </a:ln>
            <a:effectLst/>
          </p:spPr>
          <p:txBody>
            <a:bodyPr/>
            <a:lstStyle/>
            <a:p>
              <a:pPr defTabSz="911089"/>
              <a:endParaRPr lang="en-US">
                <a:solidFill>
                  <a:srgbClr val="1F497D">
                    <a:lumMod val="50000"/>
                  </a:srgbClr>
                </a:solidFill>
              </a:endParaRPr>
            </a:p>
          </p:txBody>
        </p:sp>
        <p:sp>
          <p:nvSpPr>
            <p:cNvPr id="67251" name="Line 691"/>
            <p:cNvSpPr>
              <a:spLocks noChangeShapeType="1"/>
            </p:cNvSpPr>
            <p:nvPr/>
          </p:nvSpPr>
          <p:spPr bwMode="auto">
            <a:xfrm flipV="1">
              <a:off x="3519488" y="1700213"/>
              <a:ext cx="2378075" cy="1587"/>
            </a:xfrm>
            <a:prstGeom prst="line">
              <a:avLst/>
            </a:prstGeom>
            <a:noFill/>
            <a:ln w="38100">
              <a:solidFill>
                <a:schemeClr val="tx1"/>
              </a:solidFill>
              <a:round/>
              <a:headEnd type="stealth" w="lg" len="lg"/>
              <a:tailEnd type="stealth" w="lg" len="lg"/>
            </a:ln>
            <a:effectLst/>
          </p:spPr>
          <p:txBody>
            <a:bodyPr/>
            <a:lstStyle/>
            <a:p>
              <a:pPr defTabSz="911089"/>
              <a:endParaRPr lang="en-US">
                <a:solidFill>
                  <a:srgbClr val="1F497D">
                    <a:lumMod val="50000"/>
                  </a:srgbClr>
                </a:solidFill>
              </a:endParaRPr>
            </a:p>
          </p:txBody>
        </p:sp>
        <p:sp>
          <p:nvSpPr>
            <p:cNvPr id="67252" name="Line 692"/>
            <p:cNvSpPr>
              <a:spLocks noChangeShapeType="1"/>
            </p:cNvSpPr>
            <p:nvPr/>
          </p:nvSpPr>
          <p:spPr bwMode="auto">
            <a:xfrm flipH="1">
              <a:off x="1843088" y="2654300"/>
              <a:ext cx="15875" cy="1831975"/>
            </a:xfrm>
            <a:prstGeom prst="line">
              <a:avLst/>
            </a:prstGeom>
            <a:noFill/>
            <a:ln w="38100">
              <a:solidFill>
                <a:schemeClr val="tx1"/>
              </a:solidFill>
              <a:round/>
              <a:headEnd type="stealth" w="lg" len="lg"/>
              <a:tailEnd type="stealth" w="lg" len="lg"/>
            </a:ln>
            <a:effectLst/>
          </p:spPr>
          <p:txBody>
            <a:bodyPr/>
            <a:lstStyle/>
            <a:p>
              <a:pPr defTabSz="911089"/>
              <a:endParaRPr lang="en-US">
                <a:solidFill>
                  <a:srgbClr val="1F497D">
                    <a:lumMod val="50000"/>
                  </a:srgbClr>
                </a:solidFill>
              </a:endParaRPr>
            </a:p>
          </p:txBody>
        </p:sp>
        <p:sp>
          <p:nvSpPr>
            <p:cNvPr id="67253" name="Line 693"/>
            <p:cNvSpPr>
              <a:spLocks noChangeShapeType="1"/>
            </p:cNvSpPr>
            <p:nvPr/>
          </p:nvSpPr>
          <p:spPr bwMode="auto">
            <a:xfrm>
              <a:off x="3086100" y="6121400"/>
              <a:ext cx="3011488" cy="3175"/>
            </a:xfrm>
            <a:prstGeom prst="line">
              <a:avLst/>
            </a:prstGeom>
            <a:noFill/>
            <a:ln w="38100">
              <a:solidFill>
                <a:schemeClr val="tx1"/>
              </a:solidFill>
              <a:round/>
              <a:headEnd type="stealth" w="lg" len="lg"/>
              <a:tailEnd type="stealth" w="lg" len="lg"/>
            </a:ln>
            <a:effectLst/>
          </p:spPr>
          <p:txBody>
            <a:bodyPr/>
            <a:lstStyle/>
            <a:p>
              <a:pPr defTabSz="911089"/>
              <a:endParaRPr lang="en-US">
                <a:solidFill>
                  <a:srgbClr val="1F497D">
                    <a:lumMod val="50000"/>
                  </a:srgbClr>
                </a:solidFill>
              </a:endParaRPr>
            </a:p>
          </p:txBody>
        </p:sp>
        <p:pic>
          <p:nvPicPr>
            <p:cNvPr id="67254" name="Picture 694" descr="D:\PPFILES\fish\smb.wmf"/>
            <p:cNvPicPr>
              <a:picLocks noChangeAspect="1" noChangeArrowheads="1"/>
            </p:cNvPicPr>
            <p:nvPr/>
          </p:nvPicPr>
          <p:blipFill>
            <a:blip r:embed="rId7" cstate="print"/>
            <a:srcRect l="15851" r="13039" b="47337"/>
            <a:stretch>
              <a:fillRect/>
            </a:stretch>
          </p:blipFill>
          <p:spPr bwMode="auto">
            <a:xfrm>
              <a:off x="5991225" y="741363"/>
              <a:ext cx="2976563" cy="1652587"/>
            </a:xfrm>
            <a:prstGeom prst="rect">
              <a:avLst/>
            </a:prstGeom>
            <a:noFill/>
          </p:spPr>
        </p:pic>
        <p:pic>
          <p:nvPicPr>
            <p:cNvPr id="67256" name="Picture 696" descr="D:\PPFILES\misc\frazee080301 01.jpg"/>
            <p:cNvPicPr>
              <a:picLocks noChangeAspect="1" noChangeArrowheads="1"/>
            </p:cNvPicPr>
            <p:nvPr/>
          </p:nvPicPr>
          <p:blipFill>
            <a:blip r:embed="rId8" cstate="print"/>
            <a:srcRect l="23213" t="20523" r="13905" b="19739"/>
            <a:stretch>
              <a:fillRect/>
            </a:stretch>
          </p:blipFill>
          <p:spPr bwMode="auto">
            <a:xfrm>
              <a:off x="6307138" y="4837113"/>
              <a:ext cx="2836862" cy="2020887"/>
            </a:xfrm>
            <a:prstGeom prst="rect">
              <a:avLst/>
            </a:prstGeom>
            <a:noFill/>
          </p:spPr>
        </p:pic>
        <p:sp>
          <p:nvSpPr>
            <p:cNvPr id="698" name="TextBox 697"/>
            <p:cNvSpPr txBox="1"/>
            <p:nvPr/>
          </p:nvSpPr>
          <p:spPr>
            <a:xfrm>
              <a:off x="6999111" y="4414896"/>
              <a:ext cx="2093607" cy="490163"/>
            </a:xfrm>
            <a:prstGeom prst="rect">
              <a:avLst/>
            </a:prstGeom>
            <a:noFill/>
          </p:spPr>
          <p:txBody>
            <a:bodyPr wrap="none" rtlCol="0">
              <a:spAutoFit/>
            </a:bodyPr>
            <a:lstStyle/>
            <a:p>
              <a:pPr defTabSz="911089"/>
              <a:r>
                <a:rPr lang="en-US" sz="2400" b="1" dirty="0">
                  <a:solidFill>
                    <a:srgbClr val="1F497D">
                      <a:lumMod val="50000"/>
                    </a:srgbClr>
                  </a:solidFill>
                </a:rPr>
                <a:t>Water Quality</a:t>
              </a:r>
            </a:p>
          </p:txBody>
        </p:sp>
        <p:sp>
          <p:nvSpPr>
            <p:cNvPr id="699" name="TextBox 698"/>
            <p:cNvSpPr txBox="1"/>
            <p:nvPr/>
          </p:nvSpPr>
          <p:spPr>
            <a:xfrm>
              <a:off x="6894689" y="385703"/>
              <a:ext cx="1200218" cy="490163"/>
            </a:xfrm>
            <a:prstGeom prst="rect">
              <a:avLst/>
            </a:prstGeom>
            <a:noFill/>
          </p:spPr>
          <p:txBody>
            <a:bodyPr wrap="none" rtlCol="0">
              <a:spAutoFit/>
            </a:bodyPr>
            <a:lstStyle/>
            <a:p>
              <a:pPr defTabSz="911089"/>
              <a:r>
                <a:rPr lang="en-US" sz="2400" b="1" dirty="0">
                  <a:solidFill>
                    <a:srgbClr val="1F497D">
                      <a:lumMod val="50000"/>
                    </a:srgbClr>
                  </a:solidFill>
                </a:rPr>
                <a:t>Biology</a:t>
              </a:r>
            </a:p>
          </p:txBody>
        </p:sp>
        <p:sp>
          <p:nvSpPr>
            <p:cNvPr id="700" name="TextBox 699"/>
            <p:cNvSpPr txBox="1"/>
            <p:nvPr/>
          </p:nvSpPr>
          <p:spPr>
            <a:xfrm>
              <a:off x="157822" y="4338697"/>
              <a:ext cx="2391586" cy="490163"/>
            </a:xfrm>
            <a:prstGeom prst="rect">
              <a:avLst/>
            </a:prstGeom>
            <a:noFill/>
          </p:spPr>
          <p:txBody>
            <a:bodyPr wrap="none" rtlCol="0">
              <a:spAutoFit/>
            </a:bodyPr>
            <a:lstStyle/>
            <a:p>
              <a:pPr defTabSz="911089"/>
              <a:r>
                <a:rPr lang="en-US" sz="2400" b="1" dirty="0">
                  <a:solidFill>
                    <a:srgbClr val="1F497D">
                      <a:lumMod val="50000"/>
                    </a:srgbClr>
                  </a:solidFill>
                </a:rPr>
                <a:t>Geomorphology</a:t>
              </a:r>
            </a:p>
          </p:txBody>
        </p:sp>
        <p:sp>
          <p:nvSpPr>
            <p:cNvPr id="701" name="TextBox 700"/>
            <p:cNvSpPr txBox="1"/>
            <p:nvPr/>
          </p:nvSpPr>
          <p:spPr>
            <a:xfrm>
              <a:off x="-39511" y="385703"/>
              <a:ext cx="4396351" cy="490163"/>
            </a:xfrm>
            <a:prstGeom prst="rect">
              <a:avLst/>
            </a:prstGeom>
            <a:noFill/>
          </p:spPr>
          <p:txBody>
            <a:bodyPr wrap="none" rtlCol="0">
              <a:spAutoFit/>
            </a:bodyPr>
            <a:lstStyle/>
            <a:p>
              <a:pPr defTabSz="911089"/>
              <a:r>
                <a:rPr lang="en-US" sz="2400" b="1" dirty="0">
                  <a:solidFill>
                    <a:srgbClr val="1F497D">
                      <a:lumMod val="50000"/>
                    </a:srgbClr>
                  </a:solidFill>
                </a:rPr>
                <a:t>Energy Pathways/ Connectivity</a:t>
              </a:r>
            </a:p>
          </p:txBody>
        </p:sp>
        <p:sp>
          <p:nvSpPr>
            <p:cNvPr id="703" name="TextBox 702"/>
            <p:cNvSpPr txBox="1"/>
            <p:nvPr/>
          </p:nvSpPr>
          <p:spPr>
            <a:xfrm>
              <a:off x="3881370" y="2433696"/>
              <a:ext cx="1580571" cy="490163"/>
            </a:xfrm>
            <a:prstGeom prst="rect">
              <a:avLst/>
            </a:prstGeom>
            <a:noFill/>
          </p:spPr>
          <p:txBody>
            <a:bodyPr wrap="none" rtlCol="0">
              <a:spAutoFit/>
            </a:bodyPr>
            <a:lstStyle/>
            <a:p>
              <a:pPr defTabSz="911089"/>
              <a:r>
                <a:rPr lang="en-US" sz="2400" b="1" dirty="0">
                  <a:solidFill>
                    <a:srgbClr val="1F497D">
                      <a:lumMod val="50000"/>
                    </a:srgbClr>
                  </a:solidFill>
                </a:rPr>
                <a:t>Hydrology</a:t>
              </a:r>
            </a:p>
          </p:txBody>
        </p:sp>
      </p:grpSp>
      <p:cxnSp>
        <p:nvCxnSpPr>
          <p:cNvPr id="705" name="Straight Connector 704"/>
          <p:cNvCxnSpPr/>
          <p:nvPr/>
        </p:nvCxnSpPr>
        <p:spPr>
          <a:xfrm flipV="1">
            <a:off x="695528" y="609600"/>
            <a:ext cx="7657288" cy="38912"/>
          </a:xfrm>
          <a:prstGeom prst="line">
            <a:avLst/>
          </a:prstGeom>
          <a:ln w="41275"/>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9177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7043" name="Object 3"/>
          <p:cNvGraphicFramePr>
            <a:graphicFrameLocks noChangeAspect="1"/>
          </p:cNvGraphicFramePr>
          <p:nvPr>
            <p:extLst>
              <p:ext uri="{D42A27DB-BD31-4B8C-83A1-F6EECF244321}">
                <p14:modId xmlns:p14="http://schemas.microsoft.com/office/powerpoint/2010/main" val="1971854412"/>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9774" name="Slide" r:id="rId4" imgW="4352590" imgH="3264541" progId="PowerPoint.Slide.8">
                  <p:embed/>
                </p:oleObj>
              </mc:Choice>
              <mc:Fallback>
                <p:oleObj name="Slide" r:id="rId4" imgW="4352590" imgH="3264541" progId="PowerPoint.Slid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TextBox 9"/>
          <p:cNvSpPr txBox="1"/>
          <p:nvPr/>
        </p:nvSpPr>
        <p:spPr>
          <a:xfrm>
            <a:off x="1371600" y="5715002"/>
            <a:ext cx="6705600" cy="830997"/>
          </a:xfrm>
          <a:prstGeom prst="rect">
            <a:avLst/>
          </a:prstGeom>
          <a:noFill/>
        </p:spPr>
        <p:txBody>
          <a:bodyPr wrap="square" lIns="91096" tIns="45550" rIns="91096" bIns="45550" rtlCol="0">
            <a:spAutoFit/>
          </a:bodyPr>
          <a:lstStyle/>
          <a:p>
            <a:pPr algn="ctr" defTabSz="911089"/>
            <a:r>
              <a:rPr lang="en-US" sz="2400" dirty="0">
                <a:solidFill>
                  <a:prstClr val="black"/>
                </a:solidFill>
              </a:rPr>
              <a:t>All flows (parts of the hydrograph), are essential to the ecological functioning of the system</a:t>
            </a:r>
          </a:p>
        </p:txBody>
      </p:sp>
      <p:sp>
        <p:nvSpPr>
          <p:cNvPr id="5" name="Text Box 3"/>
          <p:cNvSpPr txBox="1">
            <a:spLocks noChangeArrowheads="1"/>
          </p:cNvSpPr>
          <p:nvPr/>
        </p:nvSpPr>
        <p:spPr bwMode="auto">
          <a:xfrm>
            <a:off x="304804" y="57150"/>
            <a:ext cx="8610600" cy="1390654"/>
          </a:xfrm>
          <a:prstGeom prst="rect">
            <a:avLst/>
          </a:prstGeom>
          <a:solidFill>
            <a:schemeClr val="tx2">
              <a:lumMod val="50000"/>
            </a:schemeClr>
          </a:solidFill>
          <a:ln w="9525">
            <a:noFill/>
            <a:miter lim="800000"/>
            <a:headEnd/>
            <a:tailEnd/>
          </a:ln>
          <a:effectLst/>
        </p:spPr>
        <p:txBody>
          <a:bodyPr wrap="square" lIns="91037" tIns="45521" rIns="91037" bIns="45521">
            <a:spAutoFit/>
          </a:bodyPr>
          <a:lstStyle/>
          <a:p>
            <a:pPr defTabSz="911089">
              <a:defRPr/>
            </a:pPr>
            <a:r>
              <a:rPr lang="en-US" sz="2800" kern="0" dirty="0">
                <a:solidFill>
                  <a:srgbClr val="FF9900"/>
                </a:solidFill>
              </a:rPr>
              <a:t>Natural systems were built and are maintained by different magnitudes of discharge occurring over time and space.  (</a:t>
            </a:r>
            <a:r>
              <a:rPr lang="en-US" sz="2800" i="1" kern="0" dirty="0">
                <a:solidFill>
                  <a:srgbClr val="FF9900"/>
                </a:solidFill>
              </a:rPr>
              <a:t>Hill et al.  1991</a:t>
            </a:r>
            <a:r>
              <a:rPr lang="en-US" sz="2800" kern="0" dirty="0">
                <a:solidFill>
                  <a:srgbClr val="FF9900"/>
                </a:solidFill>
              </a:rPr>
              <a:t>)</a:t>
            </a:r>
          </a:p>
        </p:txBody>
      </p:sp>
    </p:spTree>
    <p:extLst>
      <p:ext uri="{BB962C8B-B14F-4D97-AF65-F5344CB8AC3E}">
        <p14:creationId xmlns:p14="http://schemas.microsoft.com/office/powerpoint/2010/main" val="340297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p:cNvPicPr>
            <a:picLocks noChangeAspect="1" noChangeArrowheads="1"/>
          </p:cNvPicPr>
          <p:nvPr/>
        </p:nvPicPr>
        <p:blipFill>
          <a:blip r:embed="rId3">
            <a:extLst>
              <a:ext uri="{28A0092B-C50C-407E-A947-70E740481C1C}">
                <a14:useLocalDpi xmlns:a14="http://schemas.microsoft.com/office/drawing/2010/main" val="0"/>
              </a:ext>
            </a:extLst>
          </a:blip>
          <a:srcRect l="2211" t="10100" r="9792" b="8344"/>
          <a:stretch>
            <a:fillRect/>
          </a:stretch>
        </p:blipFill>
        <p:spPr bwMode="auto">
          <a:xfrm>
            <a:off x="404322" y="506694"/>
            <a:ext cx="8206278" cy="55893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TextBox 1"/>
          <p:cNvSpPr txBox="1"/>
          <p:nvPr/>
        </p:nvSpPr>
        <p:spPr>
          <a:xfrm>
            <a:off x="5433162" y="6116320"/>
            <a:ext cx="3177473" cy="400110"/>
          </a:xfrm>
          <a:prstGeom prst="rect">
            <a:avLst/>
          </a:prstGeom>
          <a:noFill/>
        </p:spPr>
        <p:txBody>
          <a:bodyPr wrap="none" lIns="91096" tIns="45550" rIns="91096" bIns="45550" rtlCol="0">
            <a:spAutoFit/>
          </a:bodyPr>
          <a:lstStyle/>
          <a:p>
            <a:pPr defTabSz="911089"/>
            <a:r>
              <a:rPr lang="en-US" altLang="en-US" sz="2000" b="1" i="1" dirty="0">
                <a:solidFill>
                  <a:srgbClr val="000000"/>
                </a:solidFill>
                <a:latin typeface="Candara" pitchFamily="34" charset="0"/>
                <a:cs typeface="Arial" pitchFamily="34" charset="0"/>
              </a:rPr>
              <a:t>Bunn and </a:t>
            </a:r>
            <a:r>
              <a:rPr lang="en-US" altLang="en-US" sz="2000" b="1" i="1" dirty="0" err="1">
                <a:solidFill>
                  <a:srgbClr val="000000"/>
                </a:solidFill>
                <a:latin typeface="Candara" pitchFamily="34" charset="0"/>
                <a:cs typeface="Arial" pitchFamily="34" charset="0"/>
              </a:rPr>
              <a:t>Arthington</a:t>
            </a:r>
            <a:r>
              <a:rPr lang="en-US" altLang="en-US" sz="2000" b="1" i="1" dirty="0">
                <a:solidFill>
                  <a:srgbClr val="000000"/>
                </a:solidFill>
                <a:latin typeface="Candara" pitchFamily="34" charset="0"/>
                <a:cs typeface="Arial" pitchFamily="34" charset="0"/>
              </a:rPr>
              <a:t> (2002)</a:t>
            </a:r>
            <a:endParaRPr lang="en-US" sz="2000" b="1" dirty="0">
              <a:solidFill>
                <a:prstClr val="black"/>
              </a:solidFill>
            </a:endParaRPr>
          </a:p>
        </p:txBody>
      </p:sp>
    </p:spTree>
    <p:extLst>
      <p:ext uri="{BB962C8B-B14F-4D97-AF65-F5344CB8AC3E}">
        <p14:creationId xmlns:p14="http://schemas.microsoft.com/office/powerpoint/2010/main" val="12225259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5236" y="1420320"/>
            <a:ext cx="5553706" cy="4311002"/>
          </a:xfrm>
          <a:prstGeom prst="rect">
            <a:avLst/>
          </a:prstGeom>
          <a:noFill/>
          <a:ln>
            <a:noFill/>
          </a:ln>
          <a:effectLst/>
          <a:extLst/>
        </p:spPr>
      </p:pic>
      <p:sp>
        <p:nvSpPr>
          <p:cNvPr id="5" name="Text Box 2"/>
          <p:cNvSpPr txBox="1">
            <a:spLocks noChangeArrowheads="1"/>
          </p:cNvSpPr>
          <p:nvPr/>
        </p:nvSpPr>
        <p:spPr bwMode="auto">
          <a:xfrm>
            <a:off x="1765797" y="6019652"/>
            <a:ext cx="5552584" cy="623248"/>
          </a:xfrm>
          <a:prstGeom prst="rect">
            <a:avLst/>
          </a:prstGeom>
          <a:solidFill>
            <a:srgbClr val="FFFFFF"/>
          </a:solidFill>
          <a:ln w="9525">
            <a:solidFill>
              <a:srgbClr val="000000"/>
            </a:solidFill>
            <a:miter lim="800000"/>
            <a:headEnd/>
            <a:tailEnd/>
          </a:ln>
        </p:spPr>
        <p:txBody>
          <a:bodyPr rot="0" vert="horz" wrap="square" lIns="91096" tIns="45550" rIns="91096" bIns="45550" anchor="t" anchorCtr="0">
            <a:spAutoFit/>
          </a:bodyPr>
          <a:lstStyle/>
          <a:p>
            <a:pPr defTabSz="911089">
              <a:lnSpc>
                <a:spcPct val="115000"/>
              </a:lnSpc>
            </a:pPr>
            <a:r>
              <a:rPr lang="en-US" sz="1000" dirty="0">
                <a:solidFill>
                  <a:prstClr val="black"/>
                </a:solidFill>
                <a:latin typeface="Candara"/>
                <a:ea typeface="Calibri"/>
                <a:cs typeface="Times New Roman"/>
              </a:rPr>
              <a:t>Planetary Boundaries: the nine wedges represent an estimate of the current position of each boundary. The inner green shading represents the proposed safe operating space. Biodiversity loss, nitrogen cycle, and climate change have been transgressed (</a:t>
            </a:r>
            <a:r>
              <a:rPr lang="en-US" sz="1000" i="1" dirty="0">
                <a:solidFill>
                  <a:prstClr val="black"/>
                </a:solidFill>
                <a:latin typeface="Candara"/>
                <a:ea typeface="Calibri"/>
                <a:cs typeface="Times New Roman"/>
              </a:rPr>
              <a:t>from</a:t>
            </a:r>
            <a:r>
              <a:rPr lang="en-US" sz="1000" dirty="0">
                <a:solidFill>
                  <a:prstClr val="black"/>
                </a:solidFill>
                <a:latin typeface="Candara"/>
                <a:ea typeface="Calibri"/>
                <a:cs typeface="Times New Roman"/>
              </a:rPr>
              <a:t>  </a:t>
            </a:r>
            <a:r>
              <a:rPr lang="en-US" sz="1000" dirty="0" err="1">
                <a:solidFill>
                  <a:prstClr val="black"/>
                </a:solidFill>
                <a:latin typeface="Candara"/>
                <a:ea typeface="Calibri"/>
                <a:cs typeface="Times New Roman"/>
              </a:rPr>
              <a:t>Rockström</a:t>
            </a:r>
            <a:r>
              <a:rPr lang="en-US" sz="1000" dirty="0">
                <a:solidFill>
                  <a:prstClr val="black"/>
                </a:solidFill>
                <a:latin typeface="Candara"/>
                <a:ea typeface="Calibri"/>
                <a:cs typeface="Times New Roman"/>
              </a:rPr>
              <a:t> et al. 2009).</a:t>
            </a:r>
            <a:endParaRPr lang="en-US" sz="1100" dirty="0">
              <a:solidFill>
                <a:prstClr val="black"/>
              </a:solidFill>
              <a:ea typeface="Calibri"/>
              <a:cs typeface="Times New Roman"/>
            </a:endParaRPr>
          </a:p>
        </p:txBody>
      </p:sp>
      <p:sp>
        <p:nvSpPr>
          <p:cNvPr id="6" name="Rectangle 5"/>
          <p:cNvSpPr/>
          <p:nvPr/>
        </p:nvSpPr>
        <p:spPr>
          <a:xfrm>
            <a:off x="170918" y="135147"/>
            <a:ext cx="8742347" cy="1354217"/>
          </a:xfrm>
          <a:prstGeom prst="rect">
            <a:avLst/>
          </a:prstGeom>
        </p:spPr>
        <p:txBody>
          <a:bodyPr wrap="square" lIns="91096" tIns="45550" rIns="91096" bIns="45550">
            <a:spAutoFit/>
          </a:bodyPr>
          <a:lstStyle/>
          <a:p>
            <a:pPr algn="ctr" defTabSz="911089">
              <a:defRPr/>
            </a:pPr>
            <a:r>
              <a:rPr lang="en-US" sz="2800" b="1" kern="0" dirty="0">
                <a:solidFill>
                  <a:srgbClr val="1F497D"/>
                </a:solidFill>
              </a:rPr>
              <a:t>Loss of Biodiversity</a:t>
            </a:r>
          </a:p>
          <a:p>
            <a:pPr defTabSz="911089">
              <a:defRPr/>
            </a:pPr>
            <a:endParaRPr lang="en-US" kern="0" dirty="0" smtClean="0">
              <a:solidFill>
                <a:prstClr val="black"/>
              </a:solidFill>
            </a:endParaRPr>
          </a:p>
          <a:p>
            <a:pPr defTabSz="911089">
              <a:defRPr/>
            </a:pPr>
            <a:r>
              <a:rPr lang="en-US" kern="0" dirty="0" smtClean="0">
                <a:solidFill>
                  <a:prstClr val="black"/>
                </a:solidFill>
              </a:rPr>
              <a:t>Considered the most severely exceeded planetary boundary of a safe operating space for humanity (</a:t>
            </a:r>
            <a:r>
              <a:rPr lang="en-US" kern="0" dirty="0" err="1" smtClean="0">
                <a:solidFill>
                  <a:prstClr val="black"/>
                </a:solidFill>
              </a:rPr>
              <a:t>Rockstrom</a:t>
            </a:r>
            <a:r>
              <a:rPr lang="en-US" kern="0" dirty="0" smtClean="0">
                <a:solidFill>
                  <a:prstClr val="black"/>
                </a:solidFill>
              </a:rPr>
              <a:t> et al. 2009).</a:t>
            </a:r>
            <a:endParaRPr lang="en-US" kern="0" dirty="0">
              <a:solidFill>
                <a:prstClr val="black"/>
              </a:solidFill>
            </a:endParaRPr>
          </a:p>
        </p:txBody>
      </p:sp>
    </p:spTree>
    <p:extLst>
      <p:ext uri="{BB962C8B-B14F-4D97-AF65-F5344CB8AC3E}">
        <p14:creationId xmlns:p14="http://schemas.microsoft.com/office/powerpoint/2010/main" val="33893153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5" name="Picture 7"/>
          <p:cNvPicPr>
            <a:picLocks noChangeAspect="1" noChangeArrowheads="1"/>
          </p:cNvPicPr>
          <p:nvPr/>
        </p:nvPicPr>
        <p:blipFill>
          <a:blip r:embed="rId3" cstate="print"/>
          <a:srcRect/>
          <a:stretch>
            <a:fillRect/>
          </a:stretch>
        </p:blipFill>
        <p:spPr bwMode="auto">
          <a:xfrm>
            <a:off x="1104900" y="1055729"/>
            <a:ext cx="6929438" cy="4746625"/>
          </a:xfrm>
          <a:prstGeom prst="rect">
            <a:avLst/>
          </a:prstGeom>
          <a:noFill/>
          <a:ln w="9525">
            <a:noFill/>
            <a:miter lim="800000"/>
            <a:headEnd/>
            <a:tailEnd/>
          </a:ln>
          <a:effectLst/>
        </p:spPr>
      </p:pic>
      <p:sp>
        <p:nvSpPr>
          <p:cNvPr id="2056" name="Text Box 8"/>
          <p:cNvSpPr txBox="1">
            <a:spLocks noChangeArrowheads="1"/>
          </p:cNvSpPr>
          <p:nvPr/>
        </p:nvSpPr>
        <p:spPr bwMode="auto">
          <a:xfrm>
            <a:off x="4495862" y="6553214"/>
            <a:ext cx="4591913" cy="307308"/>
          </a:xfrm>
          <a:prstGeom prst="rect">
            <a:avLst/>
          </a:prstGeom>
          <a:noFill/>
          <a:ln w="9525">
            <a:noFill/>
            <a:miter lim="800000"/>
            <a:headEnd/>
            <a:tailEnd/>
          </a:ln>
          <a:effectLst/>
        </p:spPr>
        <p:txBody>
          <a:bodyPr wrap="none" lIns="90568" tIns="45287" rIns="90568" bIns="45287">
            <a:spAutoFit/>
          </a:bodyPr>
          <a:lstStyle/>
          <a:p>
            <a:pPr fontAlgn="base">
              <a:spcBef>
                <a:spcPct val="0"/>
              </a:spcBef>
              <a:spcAft>
                <a:spcPct val="0"/>
              </a:spcAft>
            </a:pPr>
            <a:r>
              <a:rPr lang="en-US" sz="1400" b="1" dirty="0">
                <a:solidFill>
                  <a:prstClr val="black"/>
                </a:solidFill>
                <a:latin typeface="Arial" pitchFamily="34" charset="0"/>
              </a:rPr>
              <a:t>Source:</a:t>
            </a:r>
            <a:r>
              <a:rPr lang="en-US" sz="1400" dirty="0">
                <a:solidFill>
                  <a:prstClr val="black"/>
                </a:solidFill>
                <a:latin typeface="Arial" pitchFamily="34" charset="0"/>
              </a:rPr>
              <a:t> </a:t>
            </a:r>
            <a:r>
              <a:rPr lang="en-US" sz="1400" i="1" dirty="0">
                <a:solidFill>
                  <a:prstClr val="black"/>
                </a:solidFill>
                <a:latin typeface="Arial" pitchFamily="34" charset="0"/>
              </a:rPr>
              <a:t>Precious Heritage</a:t>
            </a:r>
            <a:r>
              <a:rPr lang="en-US" sz="1400" dirty="0">
                <a:solidFill>
                  <a:prstClr val="black"/>
                </a:solidFill>
                <a:latin typeface="Arial" pitchFamily="34" charset="0"/>
              </a:rPr>
              <a:t> (2000) © TNC, </a:t>
            </a:r>
            <a:r>
              <a:rPr lang="en-US" sz="1400" dirty="0" err="1">
                <a:solidFill>
                  <a:prstClr val="black"/>
                </a:solidFill>
                <a:latin typeface="Arial" pitchFamily="34" charset="0"/>
              </a:rPr>
              <a:t>NatureServe</a:t>
            </a:r>
            <a:endParaRPr lang="en-US" sz="1200" dirty="0">
              <a:solidFill>
                <a:prstClr val="black"/>
              </a:solidFill>
              <a:latin typeface="Arial" pitchFamily="34" charset="0"/>
            </a:endParaRPr>
          </a:p>
        </p:txBody>
      </p:sp>
      <p:sp>
        <p:nvSpPr>
          <p:cNvPr id="2057" name="Text Box 9"/>
          <p:cNvSpPr txBox="1">
            <a:spLocks noChangeArrowheads="1"/>
          </p:cNvSpPr>
          <p:nvPr/>
        </p:nvSpPr>
        <p:spPr bwMode="auto">
          <a:xfrm>
            <a:off x="155432" y="276226"/>
            <a:ext cx="8863302" cy="523208"/>
          </a:xfrm>
          <a:prstGeom prst="rect">
            <a:avLst/>
          </a:prstGeom>
          <a:noFill/>
          <a:ln w="9525">
            <a:noFill/>
            <a:miter lim="800000"/>
            <a:headEnd/>
            <a:tailEnd/>
          </a:ln>
          <a:effectLst/>
        </p:spPr>
        <p:txBody>
          <a:bodyPr wrap="none" lIns="90568" tIns="45287" rIns="90568" bIns="45287">
            <a:spAutoFit/>
          </a:bodyPr>
          <a:lstStyle/>
          <a:p>
            <a:pPr algn="ctr" fontAlgn="base">
              <a:spcBef>
                <a:spcPct val="0"/>
              </a:spcBef>
              <a:spcAft>
                <a:spcPct val="0"/>
              </a:spcAft>
            </a:pPr>
            <a:r>
              <a:rPr lang="en-US" altLang="en-US" sz="2800">
                <a:solidFill>
                  <a:prstClr val="black"/>
                </a:solidFill>
                <a:latin typeface="Arial" pitchFamily="34" charset="0"/>
              </a:rPr>
              <a:t>Proportion of species at risk by plant and animal group</a:t>
            </a:r>
            <a:endParaRPr lang="en-US" altLang="en-US" sz="3200">
              <a:solidFill>
                <a:prstClr val="black"/>
              </a:solidFill>
              <a:latin typeface="Arial" pitchFamily="34" charset="0"/>
            </a:endParaRPr>
          </a:p>
        </p:txBody>
      </p:sp>
      <p:pic>
        <p:nvPicPr>
          <p:cNvPr id="2058" name="Picture 10" descr="P:\Image Library\Logos\NatureServe\logos for PowerPoint\small\NSlogoColorNoTag.tif"/>
          <p:cNvPicPr>
            <a:picLocks noChangeAspect="1" noChangeArrowheads="1"/>
          </p:cNvPicPr>
          <p:nvPr/>
        </p:nvPicPr>
        <p:blipFill>
          <a:blip r:embed="rId4" cstate="print"/>
          <a:srcRect/>
          <a:stretch>
            <a:fillRect/>
          </a:stretch>
        </p:blipFill>
        <p:spPr bwMode="auto">
          <a:xfrm>
            <a:off x="73" y="5867400"/>
            <a:ext cx="1831975" cy="871538"/>
          </a:xfrm>
          <a:prstGeom prst="rect">
            <a:avLst/>
          </a:prstGeom>
          <a:noFill/>
        </p:spPr>
      </p:pic>
    </p:spTree>
    <p:extLst>
      <p:ext uri="{BB962C8B-B14F-4D97-AF65-F5344CB8AC3E}">
        <p14:creationId xmlns:p14="http://schemas.microsoft.com/office/powerpoint/2010/main" val="27947755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7" descr="nature09440-f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34"/>
            <a:ext cx="6324600" cy="68521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8"/>
          <p:cNvSpPr txBox="1">
            <a:spLocks noChangeArrowheads="1"/>
          </p:cNvSpPr>
          <p:nvPr/>
        </p:nvSpPr>
        <p:spPr bwMode="auto">
          <a:xfrm>
            <a:off x="6337300" y="739676"/>
            <a:ext cx="26670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096" tIns="45550" rIns="91096" bIns="45550" anchor="b" anchorCtr="1">
            <a:spAutoFit/>
          </a:bodyPr>
          <a:lstStyle/>
          <a:p>
            <a:pPr algn="ctr" defTabSz="911089" fontAlgn="base">
              <a:spcBef>
                <a:spcPct val="0"/>
              </a:spcBef>
              <a:spcAft>
                <a:spcPct val="0"/>
              </a:spcAft>
            </a:pPr>
            <a:r>
              <a:rPr lang="en-GB" altLang="en-US" sz="2400" dirty="0">
                <a:solidFill>
                  <a:srgbClr val="002060"/>
                </a:solidFill>
                <a:latin typeface="Arial" charset="0"/>
              </a:rPr>
              <a:t>Global geography of incident threat to </a:t>
            </a:r>
            <a:br>
              <a:rPr lang="en-GB" altLang="en-US" sz="2400" dirty="0">
                <a:solidFill>
                  <a:srgbClr val="002060"/>
                </a:solidFill>
                <a:latin typeface="Arial" charset="0"/>
              </a:rPr>
            </a:br>
            <a:r>
              <a:rPr lang="en-GB" altLang="en-US" sz="2400" dirty="0">
                <a:solidFill>
                  <a:srgbClr val="002060"/>
                </a:solidFill>
                <a:latin typeface="Arial" charset="0"/>
              </a:rPr>
              <a:t>human water security and biodiversity.</a:t>
            </a:r>
          </a:p>
        </p:txBody>
      </p:sp>
      <p:sp>
        <p:nvSpPr>
          <p:cNvPr id="2" name="TextBox 1"/>
          <p:cNvSpPr txBox="1"/>
          <p:nvPr/>
        </p:nvSpPr>
        <p:spPr>
          <a:xfrm rot="16200000">
            <a:off x="4921766" y="4996934"/>
            <a:ext cx="3200400" cy="369332"/>
          </a:xfrm>
          <a:prstGeom prst="rect">
            <a:avLst/>
          </a:prstGeom>
          <a:noFill/>
        </p:spPr>
        <p:txBody>
          <a:bodyPr wrap="square" rtlCol="0">
            <a:spAutoFit/>
          </a:bodyPr>
          <a:lstStyle/>
          <a:p>
            <a:r>
              <a:rPr lang="en-US" i="1" dirty="0" smtClean="0"/>
              <a:t>from:</a:t>
            </a:r>
            <a:r>
              <a:rPr lang="en-US" dirty="0" smtClean="0"/>
              <a:t> V</a:t>
            </a:r>
            <a:r>
              <a:rPr lang="az-Cyrl-AZ" dirty="0" smtClean="0"/>
              <a:t>ӧ</a:t>
            </a:r>
            <a:r>
              <a:rPr lang="en-US" dirty="0" smtClean="0"/>
              <a:t>r</a:t>
            </a:r>
            <a:r>
              <a:rPr lang="az-Cyrl-AZ" dirty="0" smtClean="0"/>
              <a:t>ӧ</a:t>
            </a:r>
            <a:r>
              <a:rPr lang="en-US" dirty="0" smtClean="0"/>
              <a:t>smarty et al. (2010)</a:t>
            </a:r>
            <a:endParaRPr lang="en-US" dirty="0"/>
          </a:p>
        </p:txBody>
      </p:sp>
    </p:spTree>
    <p:extLst>
      <p:ext uri="{BB962C8B-B14F-4D97-AF65-F5344CB8AC3E}">
        <p14:creationId xmlns:p14="http://schemas.microsoft.com/office/powerpoint/2010/main" val="17997434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914404" y="685800"/>
            <a:ext cx="2095500" cy="4850725"/>
            <a:chOff x="914400" y="685800"/>
            <a:chExt cx="2095500" cy="4850725"/>
          </a:xfrm>
        </p:grpSpPr>
        <p:pic>
          <p:nvPicPr>
            <p:cNvPr id="7170" name="Picture 2" descr="http://upload.wikimedia.org/wikipedia/commons/thumb/1/1a/RichardFeynman-PaineMansionWoods1984_copyrightTamikoThiel_bw.jpg/220px-RichardFeynman-PaineMansionWoods1984_copyrightTamikoThiel_b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85800"/>
              <a:ext cx="2095500" cy="26193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14400" y="3505200"/>
              <a:ext cx="2095500" cy="2031325"/>
            </a:xfrm>
            <a:prstGeom prst="rect">
              <a:avLst/>
            </a:prstGeom>
            <a:noFill/>
          </p:spPr>
          <p:txBody>
            <a:bodyPr wrap="square" rtlCol="0">
              <a:spAutoFit/>
            </a:bodyPr>
            <a:lstStyle/>
            <a:p>
              <a:r>
                <a:rPr lang="en-US" dirty="0" smtClean="0"/>
                <a:t>The first principle is that you must not fool yourself – and you are the easiest person to fool.</a:t>
              </a:r>
            </a:p>
            <a:p>
              <a:endParaRPr lang="en-US" dirty="0"/>
            </a:p>
            <a:p>
              <a:r>
                <a:rPr lang="en-US" i="1" dirty="0" smtClean="0"/>
                <a:t>Richard Feynman</a:t>
              </a:r>
              <a:endParaRPr lang="en-US" i="1" dirty="0"/>
            </a:p>
          </p:txBody>
        </p:sp>
      </p:grpSp>
      <p:sp>
        <p:nvSpPr>
          <p:cNvPr id="8" name="Content Placeholder 2"/>
          <p:cNvSpPr txBox="1">
            <a:spLocks/>
          </p:cNvSpPr>
          <p:nvPr/>
        </p:nvSpPr>
        <p:spPr>
          <a:xfrm>
            <a:off x="3505204" y="457200"/>
            <a:ext cx="5105400" cy="5791200"/>
          </a:xfrm>
          <a:prstGeom prst="rect">
            <a:avLst/>
          </a:prstGeom>
          <a:solidFill>
            <a:schemeClr val="bg1">
              <a:lumMod val="95000"/>
            </a:schemeClr>
          </a:solidFill>
          <a:ln w="25400">
            <a:solidFill>
              <a:schemeClr val="tx1"/>
            </a:solidFill>
          </a:ln>
          <a:effectLst>
            <a:outerShdw blurRad="50800" dist="38100" dir="2700000" algn="tl" rotWithShape="0">
              <a:prstClr val="black">
                <a:alpha val="40000"/>
              </a:prstClr>
            </a:outerShdw>
          </a:effectLst>
        </p:spPr>
        <p:txBody>
          <a:bodyPr lIns="91037" tIns="45521" rIns="91037" bIns="45521">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v"/>
            </a:pPr>
            <a:r>
              <a:rPr lang="en-US" sz="3600" dirty="0"/>
              <a:t>The Goal is </a:t>
            </a:r>
            <a:r>
              <a:rPr lang="en-US" sz="3600" b="1" dirty="0">
                <a:solidFill>
                  <a:srgbClr val="C00000"/>
                </a:solidFill>
              </a:rPr>
              <a:t>Sustaining Healthy Systems</a:t>
            </a:r>
            <a:r>
              <a:rPr lang="en-US" sz="3600" dirty="0"/>
              <a:t>.  </a:t>
            </a:r>
          </a:p>
          <a:p>
            <a:pPr marL="0" indent="0">
              <a:buNone/>
            </a:pPr>
            <a:r>
              <a:rPr lang="en-US" sz="3600" dirty="0">
                <a:solidFill>
                  <a:srgbClr val="003300"/>
                </a:solidFill>
              </a:rPr>
              <a:t>Balancing water use (surface and groundwater) for present day with healthy functioning streams, lakes, aquifers, and watershed systems (future use).   </a:t>
            </a:r>
          </a:p>
        </p:txBody>
      </p:sp>
    </p:spTree>
    <p:extLst>
      <p:ext uri="{BB962C8B-B14F-4D97-AF65-F5344CB8AC3E}">
        <p14:creationId xmlns:p14="http://schemas.microsoft.com/office/powerpoint/2010/main" val="154174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596"/>
            <a:ext cx="10744200" cy="7162800"/>
          </a:xfrm>
          <a:prstGeom prst="rect">
            <a:avLst/>
          </a:prstGeom>
        </p:spPr>
      </p:pic>
      <p:sp>
        <p:nvSpPr>
          <p:cNvPr id="6" name="Content Placeholder 4"/>
          <p:cNvSpPr txBox="1">
            <a:spLocks/>
          </p:cNvSpPr>
          <p:nvPr/>
        </p:nvSpPr>
        <p:spPr>
          <a:xfrm>
            <a:off x="457200" y="1524041"/>
            <a:ext cx="8229600" cy="5135563"/>
          </a:xfrm>
          <a:prstGeom prst="rect">
            <a:avLst/>
          </a:prstGeom>
        </p:spPr>
        <p:txBody>
          <a:bodyPr vert="horz" lIns="91037" tIns="45521" rIns="91037" bIns="45521"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dirty="0">
                <a:solidFill>
                  <a:srgbClr val="1F497D">
                    <a:lumMod val="60000"/>
                    <a:lumOff val="40000"/>
                  </a:srgbClr>
                </a:solidFill>
              </a:rPr>
              <a:t>The World’s Fresh Water</a:t>
            </a:r>
          </a:p>
          <a:p>
            <a:r>
              <a:rPr lang="en-US" sz="4000" dirty="0">
                <a:solidFill>
                  <a:srgbClr val="1F497D">
                    <a:lumMod val="60000"/>
                    <a:lumOff val="40000"/>
                  </a:srgbClr>
                </a:solidFill>
              </a:rPr>
              <a:t>Water and Ecosystems</a:t>
            </a:r>
          </a:p>
          <a:p>
            <a:r>
              <a:rPr lang="en-US" sz="4000" dirty="0">
                <a:solidFill>
                  <a:prstClr val="white"/>
                </a:solidFill>
              </a:rPr>
              <a:t>Food</a:t>
            </a:r>
          </a:p>
          <a:p>
            <a:r>
              <a:rPr lang="en-US" sz="4000" dirty="0">
                <a:solidFill>
                  <a:srgbClr val="1F497D">
                    <a:lumMod val="60000"/>
                    <a:lumOff val="40000"/>
                  </a:srgbClr>
                </a:solidFill>
              </a:rPr>
              <a:t>Energy</a:t>
            </a:r>
          </a:p>
          <a:p>
            <a:pPr lvl="2"/>
            <a:endParaRPr lang="en-US" sz="3200" dirty="0">
              <a:solidFill>
                <a:srgbClr val="1F497D">
                  <a:lumMod val="50000"/>
                </a:srgbClr>
              </a:solidFill>
            </a:endParaRPr>
          </a:p>
        </p:txBody>
      </p:sp>
      <p:sp>
        <p:nvSpPr>
          <p:cNvPr id="7" name="Title 3"/>
          <p:cNvSpPr txBox="1">
            <a:spLocks/>
          </p:cNvSpPr>
          <p:nvPr/>
        </p:nvSpPr>
        <p:spPr>
          <a:xfrm>
            <a:off x="304804" y="381000"/>
            <a:ext cx="8229600" cy="1143000"/>
          </a:xfrm>
          <a:prstGeom prst="rect">
            <a:avLst/>
          </a:prstGeom>
        </p:spPr>
        <p:txBody>
          <a:bodyPr vert="horz" lIns="91037" tIns="45521" rIns="91037" bIns="4552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10522">
              <a:defRPr/>
            </a:pPr>
            <a:r>
              <a:rPr lang="en-US" sz="6000" dirty="0">
                <a:solidFill>
                  <a:srgbClr val="FFFF00"/>
                </a:solidFill>
              </a:rPr>
              <a:t>The Need for Water</a:t>
            </a:r>
          </a:p>
        </p:txBody>
      </p:sp>
      <p:sp>
        <p:nvSpPr>
          <p:cNvPr id="8" name="TextBox 7"/>
          <p:cNvSpPr txBox="1"/>
          <p:nvPr/>
        </p:nvSpPr>
        <p:spPr>
          <a:xfrm>
            <a:off x="2667000" y="6019800"/>
            <a:ext cx="6046976" cy="369332"/>
          </a:xfrm>
          <a:prstGeom prst="rect">
            <a:avLst/>
          </a:prstGeom>
          <a:noFill/>
        </p:spPr>
        <p:txBody>
          <a:bodyPr wrap="none" lIns="91037" tIns="45521" rIns="91037" bIns="45521" rtlCol="0">
            <a:spAutoFit/>
          </a:bodyPr>
          <a:lstStyle/>
          <a:p>
            <a:r>
              <a:rPr lang="en-US" i="1" dirty="0" smtClean="0">
                <a:solidFill>
                  <a:srgbClr val="92D050"/>
                </a:solidFill>
              </a:rPr>
              <a:t>adopted from</a:t>
            </a:r>
            <a:r>
              <a:rPr lang="en-US" dirty="0" smtClean="0">
                <a:solidFill>
                  <a:srgbClr val="92D050"/>
                </a:solidFill>
              </a:rPr>
              <a:t> </a:t>
            </a:r>
            <a:r>
              <a:rPr lang="en-US" dirty="0" err="1" smtClean="0">
                <a:solidFill>
                  <a:srgbClr val="92D050"/>
                </a:solidFill>
              </a:rPr>
              <a:t>Gleick</a:t>
            </a:r>
            <a:r>
              <a:rPr lang="en-US" dirty="0" smtClean="0">
                <a:solidFill>
                  <a:srgbClr val="92D050"/>
                </a:solidFill>
              </a:rPr>
              <a:t> (1993), </a:t>
            </a:r>
            <a:r>
              <a:rPr lang="en-US" dirty="0" err="1" smtClean="0">
                <a:solidFill>
                  <a:srgbClr val="92D050"/>
                </a:solidFill>
              </a:rPr>
              <a:t>Falkenmark</a:t>
            </a:r>
            <a:r>
              <a:rPr lang="en-US" dirty="0" smtClean="0">
                <a:solidFill>
                  <a:srgbClr val="92D050"/>
                </a:solidFill>
              </a:rPr>
              <a:t> and </a:t>
            </a:r>
            <a:r>
              <a:rPr lang="en-US" dirty="0" err="1" smtClean="0">
                <a:solidFill>
                  <a:srgbClr val="92D050"/>
                </a:solidFill>
              </a:rPr>
              <a:t>Rockström</a:t>
            </a:r>
            <a:r>
              <a:rPr lang="en-US" dirty="0" smtClean="0">
                <a:solidFill>
                  <a:srgbClr val="92D050"/>
                </a:solidFill>
              </a:rPr>
              <a:t> (2004)</a:t>
            </a:r>
            <a:endParaRPr lang="en-US" dirty="0">
              <a:solidFill>
                <a:srgbClr val="92D050"/>
              </a:solidFill>
            </a:endParaRPr>
          </a:p>
        </p:txBody>
      </p:sp>
    </p:spTree>
    <p:extLst>
      <p:ext uri="{BB962C8B-B14F-4D97-AF65-F5344CB8AC3E}">
        <p14:creationId xmlns:p14="http://schemas.microsoft.com/office/powerpoint/2010/main" val="26202056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6629399" y="304805"/>
            <a:ext cx="16078200" cy="6264928"/>
          </a:xfrm>
          <a:prstGeom prst="rect">
            <a:avLst/>
          </a:prstGeom>
          <a:noFill/>
          <a:ln w="9525">
            <a:noFill/>
            <a:miter lim="800000"/>
            <a:headEnd/>
            <a:tailEnd/>
          </a:ln>
        </p:spPr>
      </p:pic>
      <p:sp>
        <p:nvSpPr>
          <p:cNvPr id="8" name="TextBox 7"/>
          <p:cNvSpPr txBox="1"/>
          <p:nvPr/>
        </p:nvSpPr>
        <p:spPr>
          <a:xfrm>
            <a:off x="1219201" y="4646474"/>
            <a:ext cx="6328143" cy="1754326"/>
          </a:xfrm>
          <a:prstGeom prst="rect">
            <a:avLst/>
          </a:prstGeom>
          <a:noFill/>
        </p:spPr>
        <p:txBody>
          <a:bodyPr wrap="none" lIns="91037" tIns="45521" rIns="91037" bIns="45521" rtlCol="0">
            <a:spAutoFit/>
          </a:bodyPr>
          <a:lstStyle/>
          <a:p>
            <a:r>
              <a:rPr lang="en-US" sz="5400" dirty="0">
                <a:solidFill>
                  <a:prstClr val="black"/>
                </a:solidFill>
              </a:rPr>
              <a:t>Food Supply &amp; Water:</a:t>
            </a:r>
          </a:p>
          <a:p>
            <a:r>
              <a:rPr lang="en-US" sz="5400" dirty="0">
                <a:solidFill>
                  <a:prstClr val="black"/>
                </a:solidFill>
              </a:rPr>
              <a:t>We </a:t>
            </a:r>
            <a:r>
              <a:rPr lang="en-US" sz="5400" i="1" dirty="0">
                <a:solidFill>
                  <a:prstClr val="black"/>
                </a:solidFill>
              </a:rPr>
              <a:t>eat</a:t>
            </a:r>
            <a:r>
              <a:rPr lang="en-US" sz="5400" dirty="0">
                <a:solidFill>
                  <a:prstClr val="black"/>
                </a:solidFill>
              </a:rPr>
              <a:t> a lot of water!</a:t>
            </a:r>
          </a:p>
        </p:txBody>
      </p:sp>
      <p:sp>
        <p:nvSpPr>
          <p:cNvPr id="4" name="TextBox 3"/>
          <p:cNvSpPr txBox="1"/>
          <p:nvPr/>
        </p:nvSpPr>
        <p:spPr>
          <a:xfrm>
            <a:off x="625307" y="1219201"/>
            <a:ext cx="7893386" cy="1569604"/>
          </a:xfrm>
          <a:prstGeom prst="rect">
            <a:avLst/>
          </a:prstGeom>
          <a:noFill/>
        </p:spPr>
        <p:txBody>
          <a:bodyPr wrap="none" lIns="91037" tIns="45521" rIns="91037" bIns="45521" rtlCol="0">
            <a:spAutoFit/>
          </a:bodyPr>
          <a:lstStyle/>
          <a:p>
            <a:r>
              <a:rPr lang="en-US" sz="4800" dirty="0">
                <a:solidFill>
                  <a:srgbClr val="C00000"/>
                </a:solidFill>
                <a:latin typeface="Arial" pitchFamily="34" charset="0"/>
                <a:cs typeface="Arial" pitchFamily="34" charset="0"/>
              </a:rPr>
              <a:t>The (Sometimes) Forgotten </a:t>
            </a:r>
          </a:p>
          <a:p>
            <a:r>
              <a:rPr lang="en-US" sz="4800" dirty="0">
                <a:solidFill>
                  <a:srgbClr val="C00000"/>
                </a:solidFill>
                <a:latin typeface="Arial" pitchFamily="34" charset="0"/>
                <a:cs typeface="Arial" pitchFamily="34" charset="0"/>
              </a:rPr>
              <a:t>Connection . . . .</a:t>
            </a:r>
          </a:p>
        </p:txBody>
      </p:sp>
    </p:spTree>
    <p:extLst>
      <p:ext uri="{BB962C8B-B14F-4D97-AF65-F5344CB8AC3E}">
        <p14:creationId xmlns:p14="http://schemas.microsoft.com/office/powerpoint/2010/main" val="19252740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2600" y="914400"/>
            <a:ext cx="5715000"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4800" y="755591"/>
            <a:ext cx="6801552" cy="522877"/>
          </a:xfrm>
          <a:prstGeom prst="rect">
            <a:avLst/>
          </a:prstGeom>
          <a:noFill/>
        </p:spPr>
        <p:txBody>
          <a:bodyPr wrap="none" lIns="91096" tIns="45550" rIns="91096" bIns="45550" rtlCol="0">
            <a:spAutoFit/>
          </a:bodyPr>
          <a:lstStyle/>
          <a:p>
            <a:r>
              <a:rPr lang="en-US" sz="2800" dirty="0" smtClean="0">
                <a:solidFill>
                  <a:srgbClr val="002060"/>
                </a:solidFill>
              </a:rPr>
              <a:t>Human Direct Water Needs (m</a:t>
            </a:r>
            <a:r>
              <a:rPr lang="en-US" sz="2800" baseline="30000" dirty="0" smtClean="0">
                <a:solidFill>
                  <a:srgbClr val="002060"/>
                </a:solidFill>
              </a:rPr>
              <a:t>3</a:t>
            </a:r>
            <a:r>
              <a:rPr lang="en-US" sz="2800" dirty="0" smtClean="0">
                <a:solidFill>
                  <a:srgbClr val="002060"/>
                </a:solidFill>
              </a:rPr>
              <a:t>/person/year)</a:t>
            </a:r>
            <a:endParaRPr lang="en-US" sz="2800" dirty="0">
              <a:solidFill>
                <a:srgbClr val="00206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827666621"/>
              </p:ext>
            </p:extLst>
          </p:nvPr>
        </p:nvGraphicFramePr>
        <p:xfrm>
          <a:off x="304800" y="1443163"/>
          <a:ext cx="8534400" cy="2824480"/>
        </p:xfrm>
        <a:graphic>
          <a:graphicData uri="http://schemas.openxmlformats.org/drawingml/2006/table">
            <a:tbl>
              <a:tblPr firstRow="1" bandRow="1">
                <a:tableStyleId>{5C22544A-7EE6-4342-B048-85BDC9FD1C3A}</a:tableStyleId>
              </a:tblPr>
              <a:tblGrid>
                <a:gridCol w="1066800"/>
                <a:gridCol w="1066800"/>
                <a:gridCol w="990600"/>
                <a:gridCol w="1295400"/>
                <a:gridCol w="1219200"/>
                <a:gridCol w="990600"/>
                <a:gridCol w="990600"/>
                <a:gridCol w="914400"/>
              </a:tblGrid>
              <a:tr h="370840">
                <a:tc>
                  <a:txBody>
                    <a:bodyPr/>
                    <a:lstStyle/>
                    <a:p>
                      <a:endParaRPr lang="en-US" dirty="0"/>
                    </a:p>
                  </a:txBody>
                  <a:tcPr/>
                </a:tc>
                <a:tc gridSpan="2">
                  <a:txBody>
                    <a:bodyPr/>
                    <a:lstStyle/>
                    <a:p>
                      <a:r>
                        <a:rPr lang="en-US" sz="2000" smtClean="0"/>
                        <a:t>Actual</a:t>
                      </a:r>
                      <a:endParaRPr lang="en-US" sz="2000" dirty="0"/>
                    </a:p>
                  </a:txBody>
                  <a:tcPr/>
                </a:tc>
                <a:tc hMerge="1">
                  <a:txBody>
                    <a:bodyPr/>
                    <a:lstStyle/>
                    <a:p>
                      <a:endParaRPr lang="en-US" dirty="0"/>
                    </a:p>
                  </a:txBody>
                  <a:tcPr/>
                </a:tc>
                <a:tc gridSpan="2">
                  <a:txBody>
                    <a:bodyPr/>
                    <a:lstStyle/>
                    <a:p>
                      <a:r>
                        <a:rPr lang="en-US" sz="2000" dirty="0" smtClean="0"/>
                        <a:t>Desired</a:t>
                      </a:r>
                    </a:p>
                    <a:p>
                      <a:endParaRPr lang="en-US" sz="2000" dirty="0"/>
                    </a:p>
                  </a:txBody>
                  <a:tcPr/>
                </a:tc>
                <a:tc hMerge="1">
                  <a:txBody>
                    <a:bodyPr/>
                    <a:lstStyle/>
                    <a:p>
                      <a:endParaRPr lang="en-US" dirty="0"/>
                    </a:p>
                  </a:txBody>
                  <a:tcPr/>
                </a:tc>
                <a:tc>
                  <a:txBody>
                    <a:bodyPr/>
                    <a:lstStyle/>
                    <a:p>
                      <a:endParaRPr lang="en-US" sz="2000" dirty="0"/>
                    </a:p>
                  </a:txBody>
                  <a:tcPr/>
                </a:tc>
                <a:tc gridSpan="2">
                  <a:txBody>
                    <a:bodyPr/>
                    <a:lstStyle/>
                    <a:p>
                      <a:r>
                        <a:rPr lang="en-US" sz="2000" dirty="0" smtClean="0"/>
                        <a:t>% of</a:t>
                      </a:r>
                      <a:r>
                        <a:rPr lang="en-US" sz="2000" baseline="0" dirty="0" smtClean="0"/>
                        <a:t> total need</a:t>
                      </a:r>
                      <a:endParaRPr lang="en-US" sz="2000" dirty="0"/>
                    </a:p>
                  </a:txBody>
                  <a:tcPr/>
                </a:tc>
                <a:tc hMerge="1">
                  <a:txBody>
                    <a:bodyPr/>
                    <a:lstStyle/>
                    <a:p>
                      <a:endParaRPr lang="en-US" dirty="0"/>
                    </a:p>
                  </a:txBody>
                  <a:tcPr/>
                </a:tc>
              </a:tr>
              <a:tr h="370840">
                <a:tc>
                  <a:txBody>
                    <a:bodyPr/>
                    <a:lstStyle/>
                    <a:p>
                      <a:endParaRPr lang="en-US" dirty="0">
                        <a:solidFill>
                          <a:srgbClr val="002060"/>
                        </a:solidFill>
                      </a:endParaRPr>
                    </a:p>
                  </a:txBody>
                  <a:tcPr/>
                </a:tc>
                <a:tc>
                  <a:txBody>
                    <a:bodyPr/>
                    <a:lstStyle/>
                    <a:p>
                      <a:r>
                        <a:rPr lang="en-US" dirty="0" smtClean="0">
                          <a:solidFill>
                            <a:srgbClr val="002060"/>
                          </a:solidFill>
                        </a:rPr>
                        <a:t>Range</a:t>
                      </a:r>
                      <a:endParaRPr lang="en-US" dirty="0">
                        <a:solidFill>
                          <a:srgbClr val="002060"/>
                        </a:solidFill>
                      </a:endParaRPr>
                    </a:p>
                  </a:txBody>
                  <a:tcPr/>
                </a:tc>
                <a:tc>
                  <a:txBody>
                    <a:bodyPr/>
                    <a:lstStyle/>
                    <a:p>
                      <a:r>
                        <a:rPr lang="en-US" dirty="0" smtClean="0">
                          <a:solidFill>
                            <a:srgbClr val="002060"/>
                          </a:solidFill>
                        </a:rPr>
                        <a:t>Average</a:t>
                      </a:r>
                      <a:endParaRPr lang="en-US" dirty="0">
                        <a:solidFill>
                          <a:srgbClr val="002060"/>
                        </a:solidFill>
                      </a:endParaRPr>
                    </a:p>
                  </a:txBody>
                  <a:tcPr/>
                </a:tc>
                <a:tc>
                  <a:txBody>
                    <a:bodyPr/>
                    <a:lstStyle/>
                    <a:p>
                      <a:r>
                        <a:rPr lang="en-US" dirty="0" smtClean="0">
                          <a:solidFill>
                            <a:srgbClr val="002060"/>
                          </a:solidFill>
                        </a:rPr>
                        <a:t>Developing</a:t>
                      </a:r>
                      <a:endParaRPr lang="en-US" dirty="0">
                        <a:solidFill>
                          <a:srgbClr val="002060"/>
                        </a:solidFill>
                      </a:endParaRPr>
                    </a:p>
                  </a:txBody>
                  <a:tcPr/>
                </a:tc>
                <a:tc>
                  <a:txBody>
                    <a:bodyPr/>
                    <a:lstStyle/>
                    <a:p>
                      <a:r>
                        <a:rPr lang="en-US" dirty="0" smtClean="0">
                          <a:solidFill>
                            <a:srgbClr val="002060"/>
                          </a:solidFill>
                        </a:rPr>
                        <a:t>Developed</a:t>
                      </a:r>
                      <a:endParaRPr lang="en-US" dirty="0">
                        <a:solidFill>
                          <a:srgbClr val="002060"/>
                        </a:solidFill>
                      </a:endParaRPr>
                    </a:p>
                  </a:txBody>
                  <a:tcPr/>
                </a:tc>
                <a:tc>
                  <a:txBody>
                    <a:bodyPr/>
                    <a:lstStyle/>
                    <a:p>
                      <a:r>
                        <a:rPr lang="en-US" b="1" dirty="0" smtClean="0">
                          <a:solidFill>
                            <a:srgbClr val="C00000"/>
                          </a:solidFill>
                        </a:rPr>
                        <a:t>Global Average</a:t>
                      </a:r>
                      <a:endParaRPr lang="en-US" b="1" dirty="0">
                        <a:solidFill>
                          <a:srgbClr val="C00000"/>
                        </a:solidFill>
                      </a:endParaRPr>
                    </a:p>
                  </a:txBody>
                  <a:tcPr/>
                </a:tc>
                <a:tc>
                  <a:txBody>
                    <a:bodyPr/>
                    <a:lstStyle/>
                    <a:p>
                      <a:r>
                        <a:rPr lang="en-US" dirty="0" smtClean="0">
                          <a:solidFill>
                            <a:srgbClr val="002060"/>
                          </a:solidFill>
                        </a:rPr>
                        <a:t>Actual</a:t>
                      </a:r>
                      <a:endParaRPr lang="en-US" dirty="0">
                        <a:solidFill>
                          <a:srgbClr val="002060"/>
                        </a:solidFill>
                      </a:endParaRPr>
                    </a:p>
                  </a:txBody>
                  <a:tcPr/>
                </a:tc>
                <a:tc>
                  <a:txBody>
                    <a:bodyPr/>
                    <a:lstStyle/>
                    <a:p>
                      <a:r>
                        <a:rPr lang="en-US" dirty="0" smtClean="0">
                          <a:solidFill>
                            <a:srgbClr val="002060"/>
                          </a:solidFill>
                        </a:rPr>
                        <a:t>Desired</a:t>
                      </a:r>
                      <a:endParaRPr lang="en-US" dirty="0">
                        <a:solidFill>
                          <a:srgbClr val="002060"/>
                        </a:solidFill>
                      </a:endParaRPr>
                    </a:p>
                  </a:txBody>
                  <a:tcPr/>
                </a:tc>
              </a:tr>
              <a:tr h="370840">
                <a:tc>
                  <a:txBody>
                    <a:bodyPr/>
                    <a:lstStyle/>
                    <a:p>
                      <a:r>
                        <a:rPr lang="en-US" dirty="0" smtClean="0">
                          <a:solidFill>
                            <a:srgbClr val="002060"/>
                          </a:solidFill>
                        </a:rPr>
                        <a:t>Diet</a:t>
                      </a:r>
                      <a:endParaRPr lang="en-US" dirty="0">
                        <a:solidFill>
                          <a:srgbClr val="002060"/>
                        </a:solidFill>
                      </a:endParaRPr>
                    </a:p>
                  </a:txBody>
                  <a:tcPr/>
                </a:tc>
                <a:tc>
                  <a:txBody>
                    <a:bodyPr/>
                    <a:lstStyle/>
                    <a:p>
                      <a:pPr algn="ctr"/>
                      <a:r>
                        <a:rPr lang="en-US" dirty="0" smtClean="0">
                          <a:solidFill>
                            <a:srgbClr val="002060"/>
                          </a:solidFill>
                        </a:rPr>
                        <a:t>600-1800</a:t>
                      </a:r>
                      <a:endParaRPr lang="en-US" dirty="0">
                        <a:solidFill>
                          <a:srgbClr val="002060"/>
                        </a:solidFill>
                      </a:endParaRPr>
                    </a:p>
                  </a:txBody>
                  <a:tcPr/>
                </a:tc>
                <a:tc>
                  <a:txBody>
                    <a:bodyPr/>
                    <a:lstStyle/>
                    <a:p>
                      <a:pPr algn="ctr"/>
                      <a:r>
                        <a:rPr lang="en-US" dirty="0" smtClean="0">
                          <a:solidFill>
                            <a:srgbClr val="002060"/>
                          </a:solidFill>
                        </a:rPr>
                        <a:t>1200</a:t>
                      </a:r>
                      <a:endParaRPr lang="en-US" dirty="0">
                        <a:solidFill>
                          <a:srgbClr val="002060"/>
                        </a:solidFill>
                      </a:endParaRPr>
                    </a:p>
                  </a:txBody>
                  <a:tcPr/>
                </a:tc>
                <a:tc>
                  <a:txBody>
                    <a:bodyPr/>
                    <a:lstStyle/>
                    <a:p>
                      <a:pPr algn="ctr"/>
                      <a:r>
                        <a:rPr lang="en-US" dirty="0" smtClean="0">
                          <a:solidFill>
                            <a:srgbClr val="002060"/>
                          </a:solidFill>
                        </a:rPr>
                        <a:t>1300</a:t>
                      </a:r>
                      <a:endParaRPr lang="en-US" dirty="0">
                        <a:solidFill>
                          <a:srgbClr val="002060"/>
                        </a:solidFill>
                      </a:endParaRPr>
                    </a:p>
                  </a:txBody>
                  <a:tcPr/>
                </a:tc>
                <a:tc>
                  <a:txBody>
                    <a:bodyPr/>
                    <a:lstStyle/>
                    <a:p>
                      <a:pPr algn="ctr"/>
                      <a:r>
                        <a:rPr lang="en-US" dirty="0" smtClean="0">
                          <a:solidFill>
                            <a:srgbClr val="002060"/>
                          </a:solidFill>
                        </a:rPr>
                        <a:t>1600</a:t>
                      </a:r>
                      <a:endParaRPr lang="en-US" dirty="0">
                        <a:solidFill>
                          <a:srgbClr val="002060"/>
                        </a:solidFill>
                      </a:endParaRPr>
                    </a:p>
                  </a:txBody>
                  <a:tcPr/>
                </a:tc>
                <a:tc>
                  <a:txBody>
                    <a:bodyPr/>
                    <a:lstStyle/>
                    <a:p>
                      <a:pPr algn="ctr"/>
                      <a:r>
                        <a:rPr lang="en-US" b="1" dirty="0" smtClean="0">
                          <a:solidFill>
                            <a:srgbClr val="C00000"/>
                          </a:solidFill>
                        </a:rPr>
                        <a:t>1350</a:t>
                      </a:r>
                      <a:endParaRPr lang="en-US" b="1" dirty="0">
                        <a:solidFill>
                          <a:srgbClr val="C00000"/>
                        </a:solidFill>
                      </a:endParaRPr>
                    </a:p>
                  </a:txBody>
                  <a:tcPr/>
                </a:tc>
                <a:tc>
                  <a:txBody>
                    <a:bodyPr/>
                    <a:lstStyle/>
                    <a:p>
                      <a:pPr algn="ctr"/>
                      <a:r>
                        <a:rPr lang="en-US" dirty="0" smtClean="0">
                          <a:solidFill>
                            <a:srgbClr val="002060"/>
                          </a:solidFill>
                        </a:rPr>
                        <a:t>88</a:t>
                      </a:r>
                      <a:endParaRPr lang="en-US" dirty="0">
                        <a:solidFill>
                          <a:srgbClr val="002060"/>
                        </a:solidFill>
                      </a:endParaRPr>
                    </a:p>
                  </a:txBody>
                  <a:tcPr/>
                </a:tc>
                <a:tc>
                  <a:txBody>
                    <a:bodyPr/>
                    <a:lstStyle/>
                    <a:p>
                      <a:pPr algn="ctr"/>
                      <a:r>
                        <a:rPr lang="en-US" dirty="0" smtClean="0">
                          <a:solidFill>
                            <a:srgbClr val="002060"/>
                          </a:solidFill>
                        </a:rPr>
                        <a:t>90</a:t>
                      </a:r>
                      <a:endParaRPr lang="en-US" dirty="0">
                        <a:solidFill>
                          <a:srgbClr val="002060"/>
                        </a:solidFill>
                      </a:endParaRPr>
                    </a:p>
                  </a:txBody>
                  <a:tcPr/>
                </a:tc>
              </a:tr>
              <a:tr h="370840">
                <a:tc>
                  <a:txBody>
                    <a:bodyPr/>
                    <a:lstStyle/>
                    <a:p>
                      <a:r>
                        <a:rPr lang="en-US" dirty="0" smtClean="0">
                          <a:solidFill>
                            <a:srgbClr val="002060"/>
                          </a:solidFill>
                        </a:rPr>
                        <a:t>Domestic</a:t>
                      </a:r>
                      <a:endParaRPr lang="en-US" dirty="0">
                        <a:solidFill>
                          <a:srgbClr val="002060"/>
                        </a:solidFill>
                      </a:endParaRPr>
                    </a:p>
                  </a:txBody>
                  <a:tcPr/>
                </a:tc>
                <a:tc>
                  <a:txBody>
                    <a:bodyPr/>
                    <a:lstStyle/>
                    <a:p>
                      <a:pPr algn="ctr"/>
                      <a:r>
                        <a:rPr lang="en-US" dirty="0" smtClean="0">
                          <a:solidFill>
                            <a:srgbClr val="002060"/>
                          </a:solidFill>
                        </a:rPr>
                        <a:t>20-40</a:t>
                      </a:r>
                      <a:endParaRPr lang="en-US" dirty="0">
                        <a:solidFill>
                          <a:srgbClr val="002060"/>
                        </a:solidFill>
                      </a:endParaRPr>
                    </a:p>
                  </a:txBody>
                  <a:tcPr/>
                </a:tc>
                <a:tc>
                  <a:txBody>
                    <a:bodyPr/>
                    <a:lstStyle/>
                    <a:p>
                      <a:pPr algn="ctr"/>
                      <a:r>
                        <a:rPr lang="en-US" dirty="0" smtClean="0">
                          <a:solidFill>
                            <a:srgbClr val="002060"/>
                          </a:solidFill>
                        </a:rPr>
                        <a:t>30</a:t>
                      </a:r>
                      <a:endParaRPr lang="en-US" dirty="0">
                        <a:solidFill>
                          <a:srgbClr val="002060"/>
                        </a:solidFill>
                      </a:endParaRPr>
                    </a:p>
                  </a:txBody>
                  <a:tcPr/>
                </a:tc>
                <a:tc>
                  <a:txBody>
                    <a:bodyPr/>
                    <a:lstStyle/>
                    <a:p>
                      <a:pPr algn="ctr"/>
                      <a:r>
                        <a:rPr lang="en-US" dirty="0" smtClean="0">
                          <a:solidFill>
                            <a:srgbClr val="002060"/>
                          </a:solidFill>
                        </a:rPr>
                        <a:t>30</a:t>
                      </a:r>
                      <a:endParaRPr lang="en-US" dirty="0">
                        <a:solidFill>
                          <a:srgbClr val="002060"/>
                        </a:solidFill>
                      </a:endParaRPr>
                    </a:p>
                  </a:txBody>
                  <a:tcPr/>
                </a:tc>
                <a:tc>
                  <a:txBody>
                    <a:bodyPr/>
                    <a:lstStyle/>
                    <a:p>
                      <a:pPr algn="ctr"/>
                      <a:r>
                        <a:rPr lang="en-US" dirty="0" smtClean="0">
                          <a:solidFill>
                            <a:srgbClr val="002060"/>
                          </a:solidFill>
                        </a:rPr>
                        <a:t>30</a:t>
                      </a:r>
                      <a:endParaRPr lang="en-US" dirty="0">
                        <a:solidFill>
                          <a:srgbClr val="002060"/>
                        </a:solidFill>
                      </a:endParaRPr>
                    </a:p>
                  </a:txBody>
                  <a:tcPr/>
                </a:tc>
                <a:tc>
                  <a:txBody>
                    <a:bodyPr/>
                    <a:lstStyle/>
                    <a:p>
                      <a:pPr algn="ctr"/>
                      <a:r>
                        <a:rPr lang="en-US" b="1" dirty="0" smtClean="0">
                          <a:solidFill>
                            <a:srgbClr val="C00000"/>
                          </a:solidFill>
                        </a:rPr>
                        <a:t>30</a:t>
                      </a:r>
                      <a:endParaRPr lang="en-US" b="1" dirty="0">
                        <a:solidFill>
                          <a:srgbClr val="C00000"/>
                        </a:solidFill>
                      </a:endParaRPr>
                    </a:p>
                  </a:txBody>
                  <a:tcPr/>
                </a:tc>
                <a:tc>
                  <a:txBody>
                    <a:bodyPr/>
                    <a:lstStyle/>
                    <a:p>
                      <a:pPr algn="ctr"/>
                      <a:r>
                        <a:rPr lang="en-US" dirty="0" smtClean="0">
                          <a:solidFill>
                            <a:srgbClr val="002060"/>
                          </a:solidFill>
                        </a:rPr>
                        <a:t>2</a:t>
                      </a:r>
                      <a:endParaRPr lang="en-US" dirty="0">
                        <a:solidFill>
                          <a:srgbClr val="002060"/>
                        </a:solidFill>
                      </a:endParaRPr>
                    </a:p>
                  </a:txBody>
                  <a:tcPr/>
                </a:tc>
                <a:tc>
                  <a:txBody>
                    <a:bodyPr/>
                    <a:lstStyle/>
                    <a:p>
                      <a:pPr algn="ctr"/>
                      <a:r>
                        <a:rPr lang="en-US" dirty="0" smtClean="0">
                          <a:solidFill>
                            <a:srgbClr val="002060"/>
                          </a:solidFill>
                        </a:rPr>
                        <a:t>2</a:t>
                      </a:r>
                      <a:endParaRPr lang="en-US" dirty="0">
                        <a:solidFill>
                          <a:srgbClr val="002060"/>
                        </a:solidFill>
                      </a:endParaRPr>
                    </a:p>
                  </a:txBody>
                  <a:tcPr/>
                </a:tc>
              </a:tr>
              <a:tr h="370840">
                <a:tc>
                  <a:txBody>
                    <a:bodyPr/>
                    <a:lstStyle/>
                    <a:p>
                      <a:r>
                        <a:rPr lang="en-US" dirty="0" smtClean="0">
                          <a:solidFill>
                            <a:srgbClr val="002060"/>
                          </a:solidFill>
                        </a:rPr>
                        <a:t>Industry</a:t>
                      </a:r>
                      <a:endParaRPr lang="en-US" dirty="0">
                        <a:solidFill>
                          <a:srgbClr val="002060"/>
                        </a:solidFill>
                      </a:endParaRPr>
                    </a:p>
                  </a:txBody>
                  <a:tcPr/>
                </a:tc>
                <a:tc>
                  <a:txBody>
                    <a:bodyPr/>
                    <a:lstStyle/>
                    <a:p>
                      <a:pPr algn="ctr"/>
                      <a:r>
                        <a:rPr lang="en-US" dirty="0" smtClean="0">
                          <a:solidFill>
                            <a:srgbClr val="002060"/>
                          </a:solidFill>
                        </a:rPr>
                        <a:t>10-140</a:t>
                      </a:r>
                      <a:endParaRPr lang="en-US" dirty="0">
                        <a:solidFill>
                          <a:srgbClr val="002060"/>
                        </a:solidFill>
                      </a:endParaRPr>
                    </a:p>
                  </a:txBody>
                  <a:tcPr/>
                </a:tc>
                <a:tc>
                  <a:txBody>
                    <a:bodyPr/>
                    <a:lstStyle/>
                    <a:p>
                      <a:pPr algn="ctr"/>
                      <a:r>
                        <a:rPr lang="en-US" dirty="0" smtClean="0">
                          <a:solidFill>
                            <a:srgbClr val="002060"/>
                          </a:solidFill>
                        </a:rPr>
                        <a:t>130</a:t>
                      </a:r>
                      <a:endParaRPr lang="en-US" dirty="0">
                        <a:solidFill>
                          <a:srgbClr val="002060"/>
                        </a:solidFill>
                      </a:endParaRPr>
                    </a:p>
                  </a:txBody>
                  <a:tcPr/>
                </a:tc>
                <a:tc>
                  <a:txBody>
                    <a:bodyPr/>
                    <a:lstStyle/>
                    <a:p>
                      <a:pPr algn="ctr"/>
                      <a:r>
                        <a:rPr lang="en-US" dirty="0" smtClean="0">
                          <a:solidFill>
                            <a:srgbClr val="002060"/>
                          </a:solidFill>
                        </a:rPr>
                        <a:t>130</a:t>
                      </a:r>
                      <a:endParaRPr lang="en-US" dirty="0">
                        <a:solidFill>
                          <a:srgbClr val="002060"/>
                        </a:solidFill>
                      </a:endParaRPr>
                    </a:p>
                  </a:txBody>
                  <a:tcPr/>
                </a:tc>
                <a:tc>
                  <a:txBody>
                    <a:bodyPr/>
                    <a:lstStyle/>
                    <a:p>
                      <a:pPr algn="ctr"/>
                      <a:r>
                        <a:rPr lang="en-US" dirty="0" smtClean="0">
                          <a:solidFill>
                            <a:srgbClr val="002060"/>
                          </a:solidFill>
                        </a:rPr>
                        <a:t>130</a:t>
                      </a:r>
                      <a:endParaRPr lang="en-US" dirty="0">
                        <a:solidFill>
                          <a:srgbClr val="002060"/>
                        </a:solidFill>
                      </a:endParaRPr>
                    </a:p>
                  </a:txBody>
                  <a:tcPr/>
                </a:tc>
                <a:tc>
                  <a:txBody>
                    <a:bodyPr/>
                    <a:lstStyle/>
                    <a:p>
                      <a:pPr algn="ctr"/>
                      <a:r>
                        <a:rPr lang="en-US" b="1" dirty="0" smtClean="0">
                          <a:solidFill>
                            <a:srgbClr val="C00000"/>
                          </a:solidFill>
                        </a:rPr>
                        <a:t>130</a:t>
                      </a:r>
                      <a:endParaRPr lang="en-US" b="1" dirty="0">
                        <a:solidFill>
                          <a:srgbClr val="C00000"/>
                        </a:solidFill>
                      </a:endParaRPr>
                    </a:p>
                  </a:txBody>
                  <a:tcPr/>
                </a:tc>
                <a:tc>
                  <a:txBody>
                    <a:bodyPr/>
                    <a:lstStyle/>
                    <a:p>
                      <a:pPr algn="ctr"/>
                      <a:r>
                        <a:rPr lang="en-US" dirty="0" smtClean="0">
                          <a:solidFill>
                            <a:srgbClr val="002060"/>
                          </a:solidFill>
                        </a:rPr>
                        <a:t>10</a:t>
                      </a:r>
                      <a:endParaRPr lang="en-US" dirty="0">
                        <a:solidFill>
                          <a:srgbClr val="002060"/>
                        </a:solidFill>
                      </a:endParaRPr>
                    </a:p>
                  </a:txBody>
                  <a:tcPr/>
                </a:tc>
                <a:tc>
                  <a:txBody>
                    <a:bodyPr/>
                    <a:lstStyle/>
                    <a:p>
                      <a:pPr algn="ctr"/>
                      <a:r>
                        <a:rPr lang="en-US" dirty="0" smtClean="0">
                          <a:solidFill>
                            <a:srgbClr val="002060"/>
                          </a:solidFill>
                        </a:rPr>
                        <a:t>8</a:t>
                      </a:r>
                      <a:endParaRPr lang="en-US" dirty="0">
                        <a:solidFill>
                          <a:srgbClr val="002060"/>
                        </a:solidFill>
                      </a:endParaRPr>
                    </a:p>
                  </a:txBody>
                  <a:tcPr/>
                </a:tc>
              </a:tr>
              <a:tr h="370840">
                <a:tc>
                  <a:txBody>
                    <a:bodyPr/>
                    <a:lstStyle/>
                    <a:p>
                      <a:r>
                        <a:rPr lang="en-US" b="1" dirty="0" smtClean="0">
                          <a:solidFill>
                            <a:srgbClr val="002060"/>
                          </a:solidFill>
                        </a:rPr>
                        <a:t>Total</a:t>
                      </a:r>
                      <a:endParaRPr lang="en-US" b="1" dirty="0">
                        <a:solidFill>
                          <a:srgbClr val="002060"/>
                        </a:solidFill>
                      </a:endParaRPr>
                    </a:p>
                  </a:txBody>
                  <a:tcPr/>
                </a:tc>
                <a:tc>
                  <a:txBody>
                    <a:bodyPr/>
                    <a:lstStyle/>
                    <a:p>
                      <a:pPr algn="ctr"/>
                      <a:r>
                        <a:rPr lang="en-US" b="1" dirty="0" smtClean="0">
                          <a:solidFill>
                            <a:srgbClr val="002060"/>
                          </a:solidFill>
                        </a:rPr>
                        <a:t>630-1980</a:t>
                      </a:r>
                      <a:endParaRPr lang="en-US" b="1" dirty="0">
                        <a:solidFill>
                          <a:srgbClr val="002060"/>
                        </a:solidFill>
                      </a:endParaRPr>
                    </a:p>
                  </a:txBody>
                  <a:tcPr/>
                </a:tc>
                <a:tc>
                  <a:txBody>
                    <a:bodyPr/>
                    <a:lstStyle/>
                    <a:p>
                      <a:pPr algn="ctr"/>
                      <a:r>
                        <a:rPr lang="en-US" b="1" dirty="0" smtClean="0">
                          <a:solidFill>
                            <a:srgbClr val="002060"/>
                          </a:solidFill>
                        </a:rPr>
                        <a:t>1360</a:t>
                      </a:r>
                      <a:endParaRPr lang="en-US" b="1" dirty="0">
                        <a:solidFill>
                          <a:srgbClr val="002060"/>
                        </a:solidFill>
                      </a:endParaRPr>
                    </a:p>
                  </a:txBody>
                  <a:tcPr/>
                </a:tc>
                <a:tc>
                  <a:txBody>
                    <a:bodyPr/>
                    <a:lstStyle/>
                    <a:p>
                      <a:pPr algn="ctr"/>
                      <a:r>
                        <a:rPr lang="en-US" b="1" dirty="0" smtClean="0">
                          <a:solidFill>
                            <a:srgbClr val="002060"/>
                          </a:solidFill>
                        </a:rPr>
                        <a:t>1460</a:t>
                      </a:r>
                      <a:endParaRPr lang="en-US" b="1" dirty="0">
                        <a:solidFill>
                          <a:srgbClr val="002060"/>
                        </a:solidFill>
                      </a:endParaRPr>
                    </a:p>
                  </a:txBody>
                  <a:tcPr/>
                </a:tc>
                <a:tc>
                  <a:txBody>
                    <a:bodyPr/>
                    <a:lstStyle/>
                    <a:p>
                      <a:pPr algn="ctr"/>
                      <a:r>
                        <a:rPr lang="en-US" b="1" dirty="0" smtClean="0">
                          <a:solidFill>
                            <a:srgbClr val="002060"/>
                          </a:solidFill>
                        </a:rPr>
                        <a:t>1760</a:t>
                      </a:r>
                      <a:endParaRPr lang="en-US" b="1" dirty="0">
                        <a:solidFill>
                          <a:srgbClr val="002060"/>
                        </a:solidFill>
                      </a:endParaRPr>
                    </a:p>
                  </a:txBody>
                  <a:tcPr/>
                </a:tc>
                <a:tc>
                  <a:txBody>
                    <a:bodyPr/>
                    <a:lstStyle/>
                    <a:p>
                      <a:pPr algn="ctr"/>
                      <a:r>
                        <a:rPr lang="en-US" b="1" dirty="0" smtClean="0">
                          <a:solidFill>
                            <a:srgbClr val="C00000"/>
                          </a:solidFill>
                        </a:rPr>
                        <a:t>1510</a:t>
                      </a:r>
                      <a:endParaRPr lang="en-US" b="1" dirty="0">
                        <a:solidFill>
                          <a:srgbClr val="C00000"/>
                        </a:solidFill>
                      </a:endParaRPr>
                    </a:p>
                  </a:txBody>
                  <a:tcPr/>
                </a:tc>
                <a:tc>
                  <a:txBody>
                    <a:bodyPr/>
                    <a:lstStyle/>
                    <a:p>
                      <a:pPr algn="ctr"/>
                      <a:r>
                        <a:rPr lang="en-US" b="1" dirty="0" smtClean="0">
                          <a:solidFill>
                            <a:srgbClr val="002060"/>
                          </a:solidFill>
                        </a:rPr>
                        <a:t>100</a:t>
                      </a:r>
                      <a:endParaRPr lang="en-US" b="1" dirty="0">
                        <a:solidFill>
                          <a:srgbClr val="002060"/>
                        </a:solidFill>
                      </a:endParaRPr>
                    </a:p>
                  </a:txBody>
                  <a:tcPr/>
                </a:tc>
                <a:tc>
                  <a:txBody>
                    <a:bodyPr/>
                    <a:lstStyle/>
                    <a:p>
                      <a:pPr algn="ctr"/>
                      <a:r>
                        <a:rPr lang="en-US" b="1" dirty="0" smtClean="0">
                          <a:solidFill>
                            <a:srgbClr val="002060"/>
                          </a:solidFill>
                        </a:rPr>
                        <a:t>100</a:t>
                      </a:r>
                      <a:endParaRPr lang="en-US" b="1" dirty="0">
                        <a:solidFill>
                          <a:srgbClr val="002060"/>
                        </a:solidFill>
                      </a:endParaRPr>
                    </a:p>
                  </a:txBody>
                  <a:tcPr/>
                </a:tc>
              </a:tr>
            </a:tbl>
          </a:graphicData>
        </a:graphic>
      </p:graphicFrame>
      <p:sp>
        <p:nvSpPr>
          <p:cNvPr id="4" name="TextBox 3"/>
          <p:cNvSpPr txBox="1"/>
          <p:nvPr/>
        </p:nvSpPr>
        <p:spPr>
          <a:xfrm>
            <a:off x="304800" y="6096000"/>
            <a:ext cx="8458200" cy="646331"/>
          </a:xfrm>
          <a:prstGeom prst="rect">
            <a:avLst/>
          </a:prstGeom>
          <a:noFill/>
        </p:spPr>
        <p:txBody>
          <a:bodyPr wrap="square" rtlCol="0">
            <a:spAutoFit/>
          </a:bodyPr>
          <a:lstStyle/>
          <a:p>
            <a:r>
              <a:rPr lang="en-US" i="1" dirty="0" smtClean="0"/>
              <a:t>from</a:t>
            </a:r>
            <a:r>
              <a:rPr lang="en-US" dirty="0" smtClean="0"/>
              <a:t>: </a:t>
            </a:r>
            <a:r>
              <a:rPr lang="en-US" dirty="0" err="1" smtClean="0"/>
              <a:t>Falkenmark</a:t>
            </a:r>
            <a:r>
              <a:rPr lang="en-US" dirty="0" smtClean="0"/>
              <a:t> and </a:t>
            </a:r>
            <a:r>
              <a:rPr lang="en-US" dirty="0" err="1" smtClean="0"/>
              <a:t>Rockstr</a:t>
            </a:r>
            <a:r>
              <a:rPr lang="az-Cyrl-AZ" dirty="0" smtClean="0"/>
              <a:t>ӧ</a:t>
            </a:r>
            <a:r>
              <a:rPr lang="en-US" dirty="0" smtClean="0"/>
              <a:t>m (2004)</a:t>
            </a:r>
          </a:p>
          <a:p>
            <a:r>
              <a:rPr lang="en-US" dirty="0" smtClean="0"/>
              <a:t>Sources: </a:t>
            </a:r>
            <a:r>
              <a:rPr lang="en-US" dirty="0" err="1" smtClean="0"/>
              <a:t>Gleick</a:t>
            </a:r>
            <a:r>
              <a:rPr lang="en-US" dirty="0" smtClean="0"/>
              <a:t> (2000); </a:t>
            </a:r>
            <a:r>
              <a:rPr lang="en-US" dirty="0" err="1" smtClean="0"/>
              <a:t>Rockstr</a:t>
            </a:r>
            <a:r>
              <a:rPr lang="az-Cyrl-AZ" dirty="0" smtClean="0"/>
              <a:t>ӧ</a:t>
            </a:r>
            <a:r>
              <a:rPr lang="en-US" dirty="0" smtClean="0"/>
              <a:t>m et al. (1999); </a:t>
            </a:r>
            <a:r>
              <a:rPr lang="en-US" dirty="0" err="1" smtClean="0"/>
              <a:t>Shiklomanov</a:t>
            </a:r>
            <a:r>
              <a:rPr lang="en-US" dirty="0" smtClean="0"/>
              <a:t> (2000)</a:t>
            </a:r>
            <a:endParaRPr lang="en-US" dirty="0"/>
          </a:p>
        </p:txBody>
      </p:sp>
      <p:sp>
        <p:nvSpPr>
          <p:cNvPr id="5" name="Oval 4"/>
          <p:cNvSpPr/>
          <p:nvPr/>
        </p:nvSpPr>
        <p:spPr>
          <a:xfrm>
            <a:off x="4876800" y="2549377"/>
            <a:ext cx="838200" cy="19812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750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65" y="1587990"/>
            <a:ext cx="9096163" cy="4508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6204" y="786825"/>
            <a:ext cx="7281545" cy="584775"/>
          </a:xfrm>
          <a:prstGeom prst="rect">
            <a:avLst/>
          </a:prstGeom>
          <a:noFill/>
        </p:spPr>
        <p:txBody>
          <a:bodyPr wrap="none" lIns="91037" tIns="45521" rIns="91037" bIns="45521" rtlCol="0">
            <a:spAutoFit/>
          </a:bodyPr>
          <a:lstStyle/>
          <a:p>
            <a:r>
              <a:rPr lang="en-US" sz="3200" b="1" dirty="0">
                <a:solidFill>
                  <a:srgbClr val="FFFF00"/>
                </a:solidFill>
              </a:rPr>
              <a:t>Americans use the most water per person</a:t>
            </a:r>
          </a:p>
        </p:txBody>
      </p:sp>
    </p:spTree>
    <p:extLst>
      <p:ext uri="{BB962C8B-B14F-4D97-AF65-F5344CB8AC3E}">
        <p14:creationId xmlns:p14="http://schemas.microsoft.com/office/powerpoint/2010/main" val="17745300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057275"/>
            <a:ext cx="9127809" cy="442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435420" y="6161732"/>
            <a:ext cx="3679725" cy="461665"/>
          </a:xfrm>
          <a:prstGeom prst="rect">
            <a:avLst/>
          </a:prstGeom>
          <a:noFill/>
        </p:spPr>
        <p:txBody>
          <a:bodyPr wrap="none" lIns="91096" tIns="45550" rIns="91096" bIns="45550" rtlCol="0">
            <a:spAutoFit/>
          </a:bodyPr>
          <a:lstStyle/>
          <a:p>
            <a:r>
              <a:rPr lang="en-US" sz="2400" i="1" dirty="0">
                <a:solidFill>
                  <a:prstClr val="black"/>
                </a:solidFill>
              </a:rPr>
              <a:t>from:</a:t>
            </a:r>
            <a:r>
              <a:rPr lang="en-US" sz="2400" dirty="0">
                <a:solidFill>
                  <a:prstClr val="black"/>
                </a:solidFill>
              </a:rPr>
              <a:t> www.watersecurity.ca</a:t>
            </a:r>
          </a:p>
        </p:txBody>
      </p:sp>
    </p:spTree>
    <p:extLst>
      <p:ext uri="{BB962C8B-B14F-4D97-AF65-F5344CB8AC3E}">
        <p14:creationId xmlns:p14="http://schemas.microsoft.com/office/powerpoint/2010/main" val="37342357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446592"/>
            <a:ext cx="9144000" cy="5106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2" y="228601"/>
            <a:ext cx="8991599" cy="1200329"/>
          </a:xfrm>
          <a:prstGeom prst="rect">
            <a:avLst/>
          </a:prstGeom>
          <a:noFill/>
        </p:spPr>
        <p:txBody>
          <a:bodyPr wrap="square" lIns="91037" tIns="45521" rIns="91037" bIns="45521" rtlCol="0">
            <a:spAutoFit/>
          </a:bodyPr>
          <a:lstStyle/>
          <a:p>
            <a:r>
              <a:rPr lang="en-US" sz="2400" b="1" dirty="0">
                <a:solidFill>
                  <a:srgbClr val="FFFF00"/>
                </a:solidFill>
              </a:rPr>
              <a:t>In terms of net water consumption – including water used in agricultural imports – Europe imports hundreds of billions of cubic </a:t>
            </a:r>
            <a:r>
              <a:rPr lang="en-US" sz="2400" b="1" dirty="0" err="1">
                <a:solidFill>
                  <a:srgbClr val="FFFF00"/>
                </a:solidFill>
              </a:rPr>
              <a:t>metres</a:t>
            </a:r>
            <a:r>
              <a:rPr lang="en-US" sz="2400" b="1" dirty="0">
                <a:solidFill>
                  <a:srgbClr val="FFFF00"/>
                </a:solidFill>
              </a:rPr>
              <a:t> of water per year</a:t>
            </a:r>
          </a:p>
        </p:txBody>
      </p:sp>
    </p:spTree>
    <p:extLst>
      <p:ext uri="{BB962C8B-B14F-4D97-AF65-F5344CB8AC3E}">
        <p14:creationId xmlns:p14="http://schemas.microsoft.com/office/powerpoint/2010/main" val="30866875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assets.nydailynews.com/polopoly_fs/1.1329720%21/img/httpImage/image.jpg_gen/derivatives/article_970/ruiz28k-1-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10296936"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title"/>
          </p:nvPr>
        </p:nvSpPr>
        <p:spPr/>
        <p:txBody>
          <a:bodyPr/>
          <a:lstStyle/>
          <a:p>
            <a:pPr eaLnBrk="1" hangingPunct="1"/>
            <a:r>
              <a:rPr lang="en-US" smtClean="0">
                <a:solidFill>
                  <a:schemeClr val="bg1"/>
                </a:solidFill>
              </a:rPr>
              <a:t>Hunger on the Rise</a:t>
            </a:r>
          </a:p>
        </p:txBody>
      </p:sp>
      <p:sp>
        <p:nvSpPr>
          <p:cNvPr id="441348" name="Rectangle 4"/>
          <p:cNvSpPr>
            <a:spLocks noChangeArrowheads="1"/>
          </p:cNvSpPr>
          <p:nvPr/>
        </p:nvSpPr>
        <p:spPr bwMode="auto">
          <a:xfrm>
            <a:off x="449263" y="1408113"/>
            <a:ext cx="8229600" cy="4586287"/>
          </a:xfrm>
          <a:prstGeom prst="rect">
            <a:avLst/>
          </a:prstGeom>
          <a:solidFill>
            <a:schemeClr val="bg1">
              <a:alpha val="74000"/>
            </a:schemeClr>
          </a:solidFill>
          <a:ln w="9525">
            <a:noFill/>
            <a:miter lim="800000"/>
            <a:headEnd/>
            <a:tailEnd/>
          </a:ln>
        </p:spPr>
        <p:txBody>
          <a:bodyPr wrap="none" lIns="91037" tIns="45521" rIns="91037" bIns="45521" anchor="ctr"/>
          <a:lstStyle/>
          <a:p>
            <a:endParaRPr lang="en-US">
              <a:solidFill>
                <a:prstClr val="black"/>
              </a:solidFill>
            </a:endParaRPr>
          </a:p>
        </p:txBody>
      </p:sp>
      <p:sp>
        <p:nvSpPr>
          <p:cNvPr id="4101" name="Line 5"/>
          <p:cNvSpPr>
            <a:spLocks noChangeShapeType="1"/>
          </p:cNvSpPr>
          <p:nvPr/>
        </p:nvSpPr>
        <p:spPr bwMode="auto">
          <a:xfrm>
            <a:off x="914400" y="1219200"/>
            <a:ext cx="8229600" cy="0"/>
          </a:xfrm>
          <a:prstGeom prst="line">
            <a:avLst/>
          </a:prstGeom>
          <a:noFill/>
          <a:ln w="38100">
            <a:solidFill>
              <a:schemeClr val="bg1"/>
            </a:solidFill>
            <a:round/>
            <a:headEnd/>
            <a:tailEnd/>
          </a:ln>
        </p:spPr>
        <p:txBody>
          <a:bodyPr lIns="91037" tIns="45521" rIns="91037" bIns="45521"/>
          <a:lstStyle/>
          <a:p>
            <a:endParaRPr lang="en-US">
              <a:solidFill>
                <a:prstClr val="black"/>
              </a:solidFill>
            </a:endParaRPr>
          </a:p>
        </p:txBody>
      </p:sp>
      <p:sp>
        <p:nvSpPr>
          <p:cNvPr id="441350" name="Text Box 6"/>
          <p:cNvSpPr txBox="1">
            <a:spLocks noChangeArrowheads="1"/>
          </p:cNvSpPr>
          <p:nvPr/>
        </p:nvSpPr>
        <p:spPr bwMode="auto">
          <a:xfrm>
            <a:off x="609641" y="1582738"/>
            <a:ext cx="7997825" cy="3785652"/>
          </a:xfrm>
          <a:prstGeom prst="rect">
            <a:avLst/>
          </a:prstGeom>
          <a:noFill/>
          <a:ln w="38100" algn="ctr">
            <a:noFill/>
            <a:miter lim="800000"/>
            <a:headEnd/>
            <a:tailEnd/>
          </a:ln>
        </p:spPr>
        <p:txBody>
          <a:bodyPr lIns="91037" tIns="45521" rIns="91037" bIns="45521">
            <a:spAutoFit/>
          </a:bodyPr>
          <a:lstStyle/>
          <a:p>
            <a:pPr>
              <a:spcBef>
                <a:spcPct val="50000"/>
              </a:spcBef>
            </a:pPr>
            <a:r>
              <a:rPr lang="en-US" sz="3000" dirty="0">
                <a:solidFill>
                  <a:prstClr val="black"/>
                </a:solidFill>
              </a:rPr>
              <a:t>World hunger and malnutrition were on the decline for much of the late 20</a:t>
            </a:r>
            <a:r>
              <a:rPr lang="en-US" sz="3000" baseline="30000" dirty="0">
                <a:solidFill>
                  <a:prstClr val="black"/>
                </a:solidFill>
              </a:rPr>
              <a:t>th</a:t>
            </a:r>
            <a:r>
              <a:rPr lang="en-US" sz="3000" dirty="0">
                <a:solidFill>
                  <a:prstClr val="black"/>
                </a:solidFill>
              </a:rPr>
              <a:t> century. But after falling to 825 million in the mid-1990s the number of hungry people began to rise, reaching 915 million in 2008. </a:t>
            </a:r>
            <a:r>
              <a:rPr lang="en-US" sz="3000" u="sng" dirty="0">
                <a:solidFill>
                  <a:prstClr val="black"/>
                </a:solidFill>
              </a:rPr>
              <a:t>In 2009 it jumped to over 1 billion</a:t>
            </a:r>
            <a:r>
              <a:rPr lang="en-US" sz="3000" dirty="0">
                <a:solidFill>
                  <a:prstClr val="black"/>
                </a:solidFill>
              </a:rPr>
              <a:t>. With a business-as-usual approach to agriculture, population, and energy, 1.2 billion or more people will be hungry by 2015.</a:t>
            </a:r>
          </a:p>
        </p:txBody>
      </p:sp>
      <p:sp>
        <p:nvSpPr>
          <p:cNvPr id="4103" name="Text Box 7"/>
          <p:cNvSpPr txBox="1">
            <a:spLocks noChangeArrowheads="1"/>
          </p:cNvSpPr>
          <p:nvPr/>
        </p:nvSpPr>
        <p:spPr bwMode="auto">
          <a:xfrm>
            <a:off x="6650038" y="6491289"/>
            <a:ext cx="2493962" cy="231936"/>
          </a:xfrm>
          <a:prstGeom prst="rect">
            <a:avLst/>
          </a:prstGeom>
          <a:noFill/>
          <a:ln w="9525">
            <a:noFill/>
            <a:miter lim="800000"/>
            <a:headEnd/>
            <a:tailEnd/>
          </a:ln>
        </p:spPr>
        <p:txBody>
          <a:bodyPr lIns="91037" tIns="45521" rIns="91037" bIns="45521">
            <a:spAutoFit/>
          </a:bodyPr>
          <a:lstStyle/>
          <a:p>
            <a:pPr>
              <a:spcBef>
                <a:spcPct val="50000"/>
              </a:spcBef>
            </a:pPr>
            <a:r>
              <a:rPr lang="en-US" sz="900" i="1">
                <a:solidFill>
                  <a:prstClr val="white"/>
                </a:solidFill>
              </a:rPr>
              <a:t>Photo Credit: iStockPhoto / Claudia Dewald </a:t>
            </a:r>
          </a:p>
        </p:txBody>
      </p:sp>
      <p:sp>
        <p:nvSpPr>
          <p:cNvPr id="8" name="TextBox 7"/>
          <p:cNvSpPr txBox="1"/>
          <p:nvPr/>
        </p:nvSpPr>
        <p:spPr>
          <a:xfrm>
            <a:off x="1066800" y="6172200"/>
            <a:ext cx="5821658" cy="369332"/>
          </a:xfrm>
          <a:prstGeom prst="rect">
            <a:avLst/>
          </a:prstGeom>
          <a:noFill/>
        </p:spPr>
        <p:txBody>
          <a:bodyPr wrap="none" lIns="91037" tIns="45521" rIns="91037" bIns="45521" rtlCol="0">
            <a:spAutoFit/>
          </a:bodyPr>
          <a:lstStyle/>
          <a:p>
            <a:r>
              <a:rPr lang="en-US" i="1" dirty="0">
                <a:solidFill>
                  <a:srgbClr val="00FF00"/>
                </a:solidFill>
              </a:rPr>
              <a:t>from</a:t>
            </a:r>
            <a:r>
              <a:rPr lang="en-US" dirty="0">
                <a:solidFill>
                  <a:srgbClr val="00FF00"/>
                </a:solidFill>
              </a:rPr>
              <a:t> Lester Brown, “Plan B 4.0”, Earth Policy Institute, 2009 </a:t>
            </a:r>
          </a:p>
        </p:txBody>
      </p:sp>
    </p:spTree>
    <p:extLst>
      <p:ext uri="{BB962C8B-B14F-4D97-AF65-F5344CB8AC3E}">
        <p14:creationId xmlns:p14="http://schemas.microsoft.com/office/powerpoint/2010/main" val="244892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441348"/>
                                        </p:tgtEl>
                                        <p:attrNameLst>
                                          <p:attrName>style.visibility</p:attrName>
                                        </p:attrNameLst>
                                      </p:cBhvr>
                                      <p:to>
                                        <p:strVal val="visible"/>
                                      </p:to>
                                    </p:set>
                                    <p:animEffect transition="in" filter="fade">
                                      <p:cBhvr>
                                        <p:cTn id="7" dur="500"/>
                                        <p:tgtEl>
                                          <p:spTgt spid="441348"/>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441350"/>
                                        </p:tgtEl>
                                        <p:attrNameLst>
                                          <p:attrName>style.visibility</p:attrName>
                                        </p:attrNameLst>
                                      </p:cBhvr>
                                      <p:to>
                                        <p:strVal val="visible"/>
                                      </p:to>
                                    </p:set>
                                    <p:animEffect transition="in" filter="fade">
                                      <p:cBhvr>
                                        <p:cTn id="10" dur="500"/>
                                        <p:tgtEl>
                                          <p:spTgt spid="441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348" grpId="0" animBg="1"/>
      <p:bldP spid="44135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descr="http://www.mitsubishicorp.com/jp/en/evolving/130818/img/index_mv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10287000" cy="6880225"/>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descr="peak_oil_food_fig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609600"/>
            <a:ext cx="7361238" cy="4835526"/>
          </a:xfrm>
          <a:prstGeom prst="rect">
            <a:avLst/>
          </a:prstGeom>
          <a:noFill/>
          <a:extLst>
            <a:ext uri="{909E8E84-426E-40DD-AFC4-6F175D3DCCD1}">
              <a14:hiddenFill xmlns:a14="http://schemas.microsoft.com/office/drawing/2010/main">
                <a:solidFill>
                  <a:srgbClr val="FFFFFF"/>
                </a:solidFill>
              </a14:hiddenFill>
            </a:ext>
          </a:extLst>
        </p:spPr>
      </p:pic>
      <p:pic>
        <p:nvPicPr>
          <p:cNvPr id="327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430998"/>
            <a:ext cx="10461626"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8" name="Picture 2" descr="http://www.mitsubishicorp.com/jp/en/evolving/130818/img/index_img_01.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34600" y="1393031"/>
            <a:ext cx="3565525" cy="3268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74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500"/>
                                        <p:tgtEl>
                                          <p:spTgt spid="47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396" y="-76198"/>
            <a:ext cx="104013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798" y="1014413"/>
            <a:ext cx="7364413" cy="483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1292" y="6172203"/>
            <a:ext cx="10426021" cy="343620"/>
          </a:xfrm>
          <a:prstGeom prst="rect">
            <a:avLst/>
          </a:prstGeom>
          <a:noFill/>
        </p:spPr>
        <p:txBody>
          <a:bodyPr wrap="square" lIns="91096" tIns="45550" rIns="91096" bIns="45550" rtlCol="0">
            <a:spAutoFit/>
          </a:bodyPr>
          <a:lstStyle/>
          <a:p>
            <a:r>
              <a:rPr lang="en-US" sz="1600" i="1" dirty="0">
                <a:solidFill>
                  <a:srgbClr val="FFFFFF"/>
                </a:solidFill>
                <a:latin typeface="Arial" panose="020B0604020202020204" pitchFamily="34" charset="0"/>
                <a:cs typeface="Arial" panose="020B0604020202020204" pitchFamily="34" charset="0"/>
              </a:rPr>
              <a:t>from</a:t>
            </a:r>
            <a:r>
              <a:rPr lang="en-US" sz="1600" dirty="0">
                <a:solidFill>
                  <a:srgbClr val="FFFFFF"/>
                </a:solidFill>
                <a:latin typeface="Arial" panose="020B0604020202020204" pitchFamily="34" charset="0"/>
                <a:cs typeface="Arial" panose="020B0604020202020204" pitchFamily="34" charset="0"/>
              </a:rPr>
              <a:t> http://wattsupwiththat.com/2011/10/08/peak-oil-climate-change-and-the-threat-to-food-security/</a:t>
            </a:r>
          </a:p>
        </p:txBody>
      </p:sp>
    </p:spTree>
    <p:extLst>
      <p:ext uri="{BB962C8B-B14F-4D97-AF65-F5344CB8AC3E}">
        <p14:creationId xmlns:p14="http://schemas.microsoft.com/office/powerpoint/2010/main" val="347987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30722"/>
                                        </p:tgtEl>
                                        <p:attrNameLst>
                                          <p:attrName>style.visibility</p:attrName>
                                        </p:attrNameLst>
                                      </p:cBhvr>
                                      <p:to>
                                        <p:strVal val="visible"/>
                                      </p:to>
                                    </p:set>
                                    <p:animEffect transition="in" filter="fade">
                                      <p:cBhvr>
                                        <p:cTn id="7" dur="1000"/>
                                        <p:tgtEl>
                                          <p:spTgt spid="30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596"/>
            <a:ext cx="10744200" cy="7162800"/>
          </a:xfrm>
          <a:prstGeom prst="rect">
            <a:avLst/>
          </a:prstGeom>
        </p:spPr>
      </p:pic>
      <p:sp>
        <p:nvSpPr>
          <p:cNvPr id="6" name="Content Placeholder 4"/>
          <p:cNvSpPr txBox="1">
            <a:spLocks/>
          </p:cNvSpPr>
          <p:nvPr/>
        </p:nvSpPr>
        <p:spPr>
          <a:xfrm>
            <a:off x="457200" y="1524041"/>
            <a:ext cx="8229600" cy="5135563"/>
          </a:xfrm>
          <a:prstGeom prst="rect">
            <a:avLst/>
          </a:prstGeom>
        </p:spPr>
        <p:txBody>
          <a:bodyPr vert="horz" lIns="91037" tIns="45521" rIns="91037" bIns="45521"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dirty="0">
                <a:solidFill>
                  <a:srgbClr val="1F497D">
                    <a:lumMod val="60000"/>
                    <a:lumOff val="40000"/>
                  </a:srgbClr>
                </a:solidFill>
              </a:rPr>
              <a:t>The World’s Fresh Water</a:t>
            </a:r>
          </a:p>
          <a:p>
            <a:r>
              <a:rPr lang="en-US" sz="4000" dirty="0">
                <a:solidFill>
                  <a:srgbClr val="1F497D">
                    <a:lumMod val="60000"/>
                    <a:lumOff val="40000"/>
                  </a:srgbClr>
                </a:solidFill>
              </a:rPr>
              <a:t>Water and Ecosystems</a:t>
            </a:r>
          </a:p>
          <a:p>
            <a:r>
              <a:rPr lang="en-US" sz="4000" dirty="0">
                <a:solidFill>
                  <a:srgbClr val="1F497D">
                    <a:lumMod val="60000"/>
                    <a:lumOff val="40000"/>
                  </a:srgbClr>
                </a:solidFill>
              </a:rPr>
              <a:t>Food</a:t>
            </a:r>
          </a:p>
          <a:p>
            <a:r>
              <a:rPr lang="en-US" sz="4000" dirty="0">
                <a:solidFill>
                  <a:prstClr val="white"/>
                </a:solidFill>
              </a:rPr>
              <a:t>Energy</a:t>
            </a:r>
          </a:p>
          <a:p>
            <a:pPr lvl="2"/>
            <a:endParaRPr lang="en-US" sz="3200" dirty="0">
              <a:solidFill>
                <a:srgbClr val="1F497D">
                  <a:lumMod val="50000"/>
                </a:srgbClr>
              </a:solidFill>
            </a:endParaRPr>
          </a:p>
        </p:txBody>
      </p:sp>
      <p:sp>
        <p:nvSpPr>
          <p:cNvPr id="7" name="Title 3"/>
          <p:cNvSpPr txBox="1">
            <a:spLocks/>
          </p:cNvSpPr>
          <p:nvPr/>
        </p:nvSpPr>
        <p:spPr>
          <a:xfrm>
            <a:off x="304804" y="381000"/>
            <a:ext cx="8229600" cy="1143000"/>
          </a:xfrm>
          <a:prstGeom prst="rect">
            <a:avLst/>
          </a:prstGeom>
        </p:spPr>
        <p:txBody>
          <a:bodyPr vert="horz" lIns="91037" tIns="45521" rIns="91037" bIns="4552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10522">
              <a:defRPr/>
            </a:pPr>
            <a:r>
              <a:rPr lang="en-US" sz="6000" dirty="0">
                <a:solidFill>
                  <a:srgbClr val="FFFF00"/>
                </a:solidFill>
              </a:rPr>
              <a:t>The Need for Water</a:t>
            </a:r>
          </a:p>
        </p:txBody>
      </p:sp>
      <p:sp>
        <p:nvSpPr>
          <p:cNvPr id="8" name="TextBox 7"/>
          <p:cNvSpPr txBox="1"/>
          <p:nvPr/>
        </p:nvSpPr>
        <p:spPr>
          <a:xfrm>
            <a:off x="2667000" y="6019800"/>
            <a:ext cx="6046976" cy="369332"/>
          </a:xfrm>
          <a:prstGeom prst="rect">
            <a:avLst/>
          </a:prstGeom>
          <a:noFill/>
        </p:spPr>
        <p:txBody>
          <a:bodyPr wrap="none" lIns="91037" tIns="45521" rIns="91037" bIns="45521" rtlCol="0">
            <a:spAutoFit/>
          </a:bodyPr>
          <a:lstStyle/>
          <a:p>
            <a:r>
              <a:rPr lang="en-US" i="1" dirty="0" smtClean="0">
                <a:solidFill>
                  <a:srgbClr val="92D050"/>
                </a:solidFill>
              </a:rPr>
              <a:t>adopted from</a:t>
            </a:r>
            <a:r>
              <a:rPr lang="en-US" dirty="0" smtClean="0">
                <a:solidFill>
                  <a:srgbClr val="92D050"/>
                </a:solidFill>
              </a:rPr>
              <a:t> </a:t>
            </a:r>
            <a:r>
              <a:rPr lang="en-US" dirty="0" err="1" smtClean="0">
                <a:solidFill>
                  <a:srgbClr val="92D050"/>
                </a:solidFill>
              </a:rPr>
              <a:t>Gleick</a:t>
            </a:r>
            <a:r>
              <a:rPr lang="en-US" dirty="0" smtClean="0">
                <a:solidFill>
                  <a:srgbClr val="92D050"/>
                </a:solidFill>
              </a:rPr>
              <a:t> (1993), </a:t>
            </a:r>
            <a:r>
              <a:rPr lang="en-US" dirty="0" err="1" smtClean="0">
                <a:solidFill>
                  <a:srgbClr val="92D050"/>
                </a:solidFill>
              </a:rPr>
              <a:t>Falkenmark</a:t>
            </a:r>
            <a:r>
              <a:rPr lang="en-US" dirty="0" smtClean="0">
                <a:solidFill>
                  <a:srgbClr val="92D050"/>
                </a:solidFill>
              </a:rPr>
              <a:t> and </a:t>
            </a:r>
            <a:r>
              <a:rPr lang="en-US" dirty="0" err="1" smtClean="0">
                <a:solidFill>
                  <a:srgbClr val="92D050"/>
                </a:solidFill>
              </a:rPr>
              <a:t>Rockström</a:t>
            </a:r>
            <a:r>
              <a:rPr lang="en-US" dirty="0" smtClean="0">
                <a:solidFill>
                  <a:srgbClr val="92D050"/>
                </a:solidFill>
              </a:rPr>
              <a:t> (2004)</a:t>
            </a:r>
            <a:endParaRPr lang="en-US" dirty="0">
              <a:solidFill>
                <a:srgbClr val="92D050"/>
              </a:solidFill>
            </a:endParaRPr>
          </a:p>
        </p:txBody>
      </p:sp>
    </p:spTree>
    <p:extLst>
      <p:ext uri="{BB962C8B-B14F-4D97-AF65-F5344CB8AC3E}">
        <p14:creationId xmlns:p14="http://schemas.microsoft.com/office/powerpoint/2010/main" val="39644091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950" y="1"/>
            <a:ext cx="10292156" cy="6858000"/>
          </a:xfrm>
          <a:prstGeom prst="rect">
            <a:avLst/>
          </a:prstGeom>
        </p:spPr>
      </p:pic>
      <p:sp>
        <p:nvSpPr>
          <p:cNvPr id="4" name="Title 3"/>
          <p:cNvSpPr>
            <a:spLocks noGrp="1"/>
          </p:cNvSpPr>
          <p:nvPr>
            <p:ph type="title"/>
          </p:nvPr>
        </p:nvSpPr>
        <p:spPr>
          <a:xfrm>
            <a:off x="381002" y="381000"/>
            <a:ext cx="8229600" cy="1143000"/>
          </a:xfrm>
          <a:solidFill>
            <a:schemeClr val="bg1">
              <a:alpha val="63000"/>
            </a:schemeClr>
          </a:solidFill>
        </p:spPr>
        <p:txBody>
          <a:bodyPr>
            <a:noAutofit/>
          </a:bodyPr>
          <a:lstStyle/>
          <a:p>
            <a:r>
              <a:rPr lang="en-US" sz="6000" dirty="0">
                <a:solidFill>
                  <a:schemeClr val="accent2">
                    <a:lumMod val="50000"/>
                  </a:schemeClr>
                </a:solidFill>
              </a:rPr>
              <a:t>Definitions</a:t>
            </a:r>
          </a:p>
        </p:txBody>
      </p:sp>
      <p:sp>
        <p:nvSpPr>
          <p:cNvPr id="5" name="Content Placeholder 4"/>
          <p:cNvSpPr>
            <a:spLocks noGrp="1"/>
          </p:cNvSpPr>
          <p:nvPr>
            <p:ph idx="1"/>
          </p:nvPr>
        </p:nvSpPr>
        <p:spPr>
          <a:xfrm>
            <a:off x="381002" y="1524007"/>
            <a:ext cx="8229600" cy="3200394"/>
          </a:xfrm>
          <a:solidFill>
            <a:schemeClr val="bg1">
              <a:alpha val="63000"/>
            </a:schemeClr>
          </a:solidFill>
        </p:spPr>
        <p:txBody>
          <a:bodyPr>
            <a:noAutofit/>
          </a:bodyPr>
          <a:lstStyle/>
          <a:p>
            <a:r>
              <a:rPr lang="en-US" sz="4000" dirty="0">
                <a:solidFill>
                  <a:schemeClr val="tx2">
                    <a:lumMod val="50000"/>
                  </a:schemeClr>
                </a:solidFill>
              </a:rPr>
              <a:t>Sustainable:  1) able to be sustained. 2) able to be sustained for an indefinite period without damaging the environment, or without depleting a resource; renewable.</a:t>
            </a:r>
          </a:p>
        </p:txBody>
      </p:sp>
      <p:sp>
        <p:nvSpPr>
          <p:cNvPr id="3" name="Rectangle 2"/>
          <p:cNvSpPr/>
          <p:nvPr/>
        </p:nvSpPr>
        <p:spPr>
          <a:xfrm rot="16200000">
            <a:off x="6280671" y="3625335"/>
            <a:ext cx="5334001" cy="369332"/>
          </a:xfrm>
          <a:prstGeom prst="rect">
            <a:avLst/>
          </a:prstGeom>
        </p:spPr>
        <p:txBody>
          <a:bodyPr wrap="square" lIns="91096" tIns="45550" rIns="91096" bIns="45550">
            <a:spAutoFit/>
          </a:bodyPr>
          <a:lstStyle/>
          <a:p>
            <a:r>
              <a:rPr lang="en-US" i="1" dirty="0">
                <a:solidFill>
                  <a:schemeClr val="bg1"/>
                </a:solidFill>
              </a:rPr>
              <a:t>photo credit:</a:t>
            </a:r>
            <a:r>
              <a:rPr lang="en-US" dirty="0">
                <a:solidFill>
                  <a:schemeClr val="bg1"/>
                </a:solidFill>
              </a:rPr>
              <a:t> Luther Smith  </a:t>
            </a:r>
            <a:r>
              <a:rPr lang="en-US" dirty="0" smtClean="0">
                <a:solidFill>
                  <a:schemeClr val="bg1"/>
                </a:solidFill>
              </a:rPr>
              <a:t>- </a:t>
            </a:r>
            <a:r>
              <a:rPr lang="en-US" dirty="0">
                <a:solidFill>
                  <a:schemeClr val="bg1"/>
                </a:solidFill>
              </a:rPr>
              <a:t>www.luthersmith.us</a:t>
            </a:r>
          </a:p>
        </p:txBody>
      </p:sp>
      <p:sp>
        <p:nvSpPr>
          <p:cNvPr id="6" name="TextBox 5"/>
          <p:cNvSpPr txBox="1"/>
          <p:nvPr/>
        </p:nvSpPr>
        <p:spPr>
          <a:xfrm>
            <a:off x="381002" y="5105402"/>
            <a:ext cx="8229600" cy="1323439"/>
          </a:xfrm>
          <a:prstGeom prst="rect">
            <a:avLst/>
          </a:prstGeom>
          <a:solidFill>
            <a:schemeClr val="bg1">
              <a:alpha val="68000"/>
            </a:schemeClr>
          </a:solidFill>
        </p:spPr>
        <p:txBody>
          <a:bodyPr wrap="square" lIns="91096" tIns="45550" rIns="91096" bIns="45550" rtlCol="0">
            <a:spAutoFit/>
          </a:bodyPr>
          <a:lstStyle/>
          <a:p>
            <a:pPr marL="341442" indent="-341442">
              <a:spcBef>
                <a:spcPct val="20000"/>
              </a:spcBef>
              <a:buFont typeface="Arial" pitchFamily="34" charset="0"/>
              <a:buChar char="•"/>
            </a:pPr>
            <a:r>
              <a:rPr lang="en-US" sz="4000" dirty="0">
                <a:solidFill>
                  <a:schemeClr val="tx2">
                    <a:lumMod val="50000"/>
                  </a:schemeClr>
                </a:solidFill>
              </a:rPr>
              <a:t>Sustainability is a direction not a destination (Lee 1993). </a:t>
            </a:r>
          </a:p>
        </p:txBody>
      </p:sp>
      <p:sp>
        <p:nvSpPr>
          <p:cNvPr id="7" name="Rectangle 6"/>
          <p:cNvSpPr/>
          <p:nvPr/>
        </p:nvSpPr>
        <p:spPr>
          <a:xfrm rot="16200000">
            <a:off x="6280672" y="3625335"/>
            <a:ext cx="5334001" cy="369332"/>
          </a:xfrm>
          <a:prstGeom prst="rect">
            <a:avLst/>
          </a:prstGeom>
        </p:spPr>
        <p:txBody>
          <a:bodyPr wrap="square" lIns="91096" tIns="45550" rIns="91096" bIns="45550">
            <a:spAutoFit/>
          </a:bodyPr>
          <a:lstStyle/>
          <a:p>
            <a:r>
              <a:rPr lang="en-US" i="1" dirty="0">
                <a:solidFill>
                  <a:schemeClr val="bg1"/>
                </a:solidFill>
              </a:rPr>
              <a:t>photo credit:</a:t>
            </a:r>
            <a:r>
              <a:rPr lang="en-US" dirty="0">
                <a:solidFill>
                  <a:schemeClr val="bg1"/>
                </a:solidFill>
              </a:rPr>
              <a:t> Luther Smith  </a:t>
            </a:r>
            <a:r>
              <a:rPr lang="en-US" dirty="0" smtClean="0">
                <a:solidFill>
                  <a:schemeClr val="bg1"/>
                </a:solidFill>
              </a:rPr>
              <a:t>- </a:t>
            </a:r>
            <a:r>
              <a:rPr lang="en-US" dirty="0">
                <a:solidFill>
                  <a:schemeClr val="bg1"/>
                </a:solidFill>
              </a:rPr>
              <a:t>www.luthersmith.us</a:t>
            </a:r>
          </a:p>
        </p:txBody>
      </p:sp>
    </p:spTree>
    <p:extLst>
      <p:ext uri="{BB962C8B-B14F-4D97-AF65-F5344CB8AC3E}">
        <p14:creationId xmlns:p14="http://schemas.microsoft.com/office/powerpoint/2010/main" val="85297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442"/>
            <a:ext cx="6705600" cy="6822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248401" y="334342"/>
            <a:ext cx="2819400" cy="5631968"/>
          </a:xfrm>
          <a:prstGeom prst="rect">
            <a:avLst/>
          </a:prstGeom>
          <a:noFill/>
        </p:spPr>
        <p:txBody>
          <a:bodyPr wrap="square" lIns="91096" tIns="45550" rIns="91096" bIns="45550" rtlCol="0">
            <a:spAutoFit/>
          </a:bodyPr>
          <a:lstStyle/>
          <a:p>
            <a:r>
              <a:rPr lang="en-US" sz="2400" b="1" dirty="0">
                <a:solidFill>
                  <a:srgbClr val="002060"/>
                </a:solidFill>
              </a:rPr>
              <a:t>Water consumption estimates for different electricity generation methods (</a:t>
            </a:r>
            <a:r>
              <a:rPr lang="en-US" sz="2400" b="1" i="1" dirty="0">
                <a:solidFill>
                  <a:srgbClr val="002060"/>
                </a:solidFill>
              </a:rPr>
              <a:t>from</a:t>
            </a:r>
            <a:r>
              <a:rPr lang="en-US" sz="2400" b="1" dirty="0">
                <a:solidFill>
                  <a:srgbClr val="002060"/>
                </a:solidFill>
              </a:rPr>
              <a:t> Meldrum et al. 2013).</a:t>
            </a:r>
          </a:p>
          <a:p>
            <a:endParaRPr lang="en-US" sz="2400" b="1" dirty="0">
              <a:solidFill>
                <a:srgbClr val="002060"/>
              </a:solidFill>
            </a:endParaRPr>
          </a:p>
          <a:p>
            <a:r>
              <a:rPr lang="en-US" sz="2400" b="1" dirty="0">
                <a:solidFill>
                  <a:srgbClr val="002060"/>
                </a:solidFill>
              </a:rPr>
              <a:t>Thermoelectric generating requires the most water, wind and photovoltaics the least, when viewed at the life cycle level.</a:t>
            </a:r>
          </a:p>
        </p:txBody>
      </p:sp>
    </p:spTree>
    <p:extLst>
      <p:ext uri="{BB962C8B-B14F-4D97-AF65-F5344CB8AC3E}">
        <p14:creationId xmlns:p14="http://schemas.microsoft.com/office/powerpoint/2010/main" val="39684847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4493" b="11695"/>
          <a:stretch/>
        </p:blipFill>
        <p:spPr bwMode="auto">
          <a:xfrm>
            <a:off x="304800" y="914400"/>
            <a:ext cx="7001272" cy="3880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192656" y="3810016"/>
            <a:ext cx="1951346" cy="1476984"/>
          </a:xfrm>
          <a:prstGeom prst="rect">
            <a:avLst/>
          </a:prstGeom>
          <a:noFill/>
        </p:spPr>
        <p:txBody>
          <a:bodyPr wrap="square" lIns="91096" tIns="45550" rIns="91096" bIns="45550" rtlCol="0">
            <a:spAutoFit/>
          </a:bodyPr>
          <a:lstStyle/>
          <a:p>
            <a:r>
              <a:rPr lang="en-US" b="1" dirty="0" smtClean="0">
                <a:solidFill>
                  <a:srgbClr val="C00000"/>
                </a:solidFill>
              </a:rPr>
              <a:t>Power Production</a:t>
            </a:r>
            <a:r>
              <a:rPr lang="en-US" b="1" dirty="0" smtClean="0"/>
              <a:t>: consumed ≈6.5% of withdrawal,</a:t>
            </a:r>
          </a:p>
          <a:p>
            <a:r>
              <a:rPr lang="en-US" b="1" dirty="0" smtClean="0"/>
              <a:t>11% of total water consumed</a:t>
            </a:r>
            <a:endParaRPr lang="en-US" b="1" dirty="0"/>
          </a:p>
        </p:txBody>
      </p:sp>
      <p:sp>
        <p:nvSpPr>
          <p:cNvPr id="4" name="TextBox 3"/>
          <p:cNvSpPr txBox="1"/>
          <p:nvPr/>
        </p:nvSpPr>
        <p:spPr>
          <a:xfrm>
            <a:off x="7192653" y="2362202"/>
            <a:ext cx="1828800" cy="1477328"/>
          </a:xfrm>
          <a:prstGeom prst="rect">
            <a:avLst/>
          </a:prstGeom>
          <a:noFill/>
        </p:spPr>
        <p:txBody>
          <a:bodyPr wrap="square" lIns="91096" tIns="45550" rIns="91096" bIns="45550" rtlCol="0">
            <a:spAutoFit/>
          </a:bodyPr>
          <a:lstStyle/>
          <a:p>
            <a:r>
              <a:rPr lang="en-US" b="1" dirty="0" smtClean="0"/>
              <a:t> </a:t>
            </a:r>
            <a:r>
              <a:rPr lang="en-US" b="1" dirty="0" smtClean="0">
                <a:solidFill>
                  <a:srgbClr val="C00000"/>
                </a:solidFill>
              </a:rPr>
              <a:t>Irrigation</a:t>
            </a:r>
            <a:r>
              <a:rPr lang="en-US" b="1" dirty="0" smtClean="0"/>
              <a:t>: consumed </a:t>
            </a:r>
            <a:r>
              <a:rPr lang="en-US" b="1" dirty="0" smtClean="0">
                <a:solidFill>
                  <a:schemeClr val="tx2">
                    <a:lumMod val="50000"/>
                  </a:schemeClr>
                </a:solidFill>
              </a:rPr>
              <a:t>≈</a:t>
            </a:r>
            <a:r>
              <a:rPr lang="en-US" b="1" dirty="0">
                <a:solidFill>
                  <a:schemeClr val="tx2">
                    <a:lumMod val="50000"/>
                  </a:schemeClr>
                </a:solidFill>
              </a:rPr>
              <a:t>69</a:t>
            </a:r>
            <a:r>
              <a:rPr lang="en-US" b="1" dirty="0" smtClean="0">
                <a:solidFill>
                  <a:schemeClr val="tx2">
                    <a:lumMod val="50000"/>
                  </a:schemeClr>
                </a:solidFill>
              </a:rPr>
              <a:t>% of withdrawal, </a:t>
            </a:r>
          </a:p>
          <a:p>
            <a:r>
              <a:rPr lang="en-US" b="1" dirty="0" smtClean="0">
                <a:solidFill>
                  <a:schemeClr val="tx2">
                    <a:lumMod val="50000"/>
                  </a:schemeClr>
                </a:solidFill>
              </a:rPr>
              <a:t>75% of total  water consumed</a:t>
            </a:r>
            <a:endParaRPr lang="en-US" b="1" dirty="0">
              <a:solidFill>
                <a:schemeClr val="tx2">
                  <a:lumMod val="50000"/>
                </a:schemeClr>
              </a:solidFill>
            </a:endParaRPr>
          </a:p>
        </p:txBody>
      </p:sp>
      <p:sp>
        <p:nvSpPr>
          <p:cNvPr id="3" name="TextBox 2"/>
          <p:cNvSpPr txBox="1"/>
          <p:nvPr/>
        </p:nvSpPr>
        <p:spPr>
          <a:xfrm>
            <a:off x="266700" y="6120826"/>
            <a:ext cx="8610600" cy="594908"/>
          </a:xfrm>
          <a:prstGeom prst="rect">
            <a:avLst/>
          </a:prstGeom>
          <a:noFill/>
        </p:spPr>
        <p:txBody>
          <a:bodyPr wrap="square" lIns="91096" tIns="45550" rIns="91096" bIns="45550" rtlCol="0">
            <a:spAutoFit/>
          </a:bodyPr>
          <a:lstStyle/>
          <a:p>
            <a:r>
              <a:rPr lang="en-US" sz="1600" i="1" dirty="0">
                <a:solidFill>
                  <a:srgbClr val="003300"/>
                </a:solidFill>
              </a:rPr>
              <a:t>Source: Department of Energy, Lawrence Livermore National Labs, 2011 (Data from USGS Circular 1344, 2009)</a:t>
            </a:r>
          </a:p>
        </p:txBody>
      </p:sp>
      <p:sp>
        <p:nvSpPr>
          <p:cNvPr id="5" name="TextBox 4"/>
          <p:cNvSpPr txBox="1"/>
          <p:nvPr/>
        </p:nvSpPr>
        <p:spPr>
          <a:xfrm>
            <a:off x="381000" y="238780"/>
            <a:ext cx="5541517" cy="646331"/>
          </a:xfrm>
          <a:prstGeom prst="rect">
            <a:avLst/>
          </a:prstGeom>
          <a:noFill/>
        </p:spPr>
        <p:txBody>
          <a:bodyPr wrap="none" lIns="91096" tIns="45550" rIns="91096" bIns="45550" rtlCol="0">
            <a:spAutoFit/>
          </a:bodyPr>
          <a:lstStyle/>
          <a:p>
            <a:r>
              <a:rPr lang="en-US" sz="3600" b="1" dirty="0">
                <a:solidFill>
                  <a:schemeClr val="tx2">
                    <a:lumMod val="50000"/>
                  </a:schemeClr>
                </a:solidFill>
              </a:rPr>
              <a:t>Water Use in the U.S., 2005.</a:t>
            </a:r>
          </a:p>
        </p:txBody>
      </p:sp>
      <p:sp>
        <p:nvSpPr>
          <p:cNvPr id="6" name="TextBox 5"/>
          <p:cNvSpPr txBox="1"/>
          <p:nvPr/>
        </p:nvSpPr>
        <p:spPr>
          <a:xfrm>
            <a:off x="266700" y="5105400"/>
            <a:ext cx="8382000" cy="1076875"/>
          </a:xfrm>
          <a:prstGeom prst="rect">
            <a:avLst/>
          </a:prstGeom>
          <a:noFill/>
        </p:spPr>
        <p:txBody>
          <a:bodyPr wrap="square" lIns="91096" tIns="45550" rIns="91096" bIns="45550" rtlCol="0">
            <a:spAutoFit/>
          </a:bodyPr>
          <a:lstStyle/>
          <a:p>
            <a:r>
              <a:rPr lang="en-US" sz="3200" b="1" dirty="0">
                <a:solidFill>
                  <a:srgbClr val="C00000"/>
                </a:solidFill>
              </a:rPr>
              <a:t>Energy Production Uses More Water, </a:t>
            </a:r>
            <a:endParaRPr lang="en-US" sz="3200" b="1" dirty="0" smtClean="0">
              <a:solidFill>
                <a:srgbClr val="C00000"/>
              </a:solidFill>
            </a:endParaRPr>
          </a:p>
          <a:p>
            <a:r>
              <a:rPr lang="en-US" sz="3200" b="1" dirty="0" smtClean="0">
                <a:solidFill>
                  <a:srgbClr val="C00000"/>
                </a:solidFill>
              </a:rPr>
              <a:t>but </a:t>
            </a:r>
            <a:r>
              <a:rPr lang="en-US" sz="3200" b="1" dirty="0">
                <a:solidFill>
                  <a:srgbClr val="C00000"/>
                </a:solidFill>
              </a:rPr>
              <a:t>‘Consumes’ Less – with Caveats . . .</a:t>
            </a:r>
          </a:p>
        </p:txBody>
      </p:sp>
    </p:spTree>
    <p:extLst>
      <p:ext uri="{BB962C8B-B14F-4D97-AF65-F5344CB8AC3E}">
        <p14:creationId xmlns:p14="http://schemas.microsoft.com/office/powerpoint/2010/main" val="262155075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0170"/>
            <a:ext cx="9144000" cy="4666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46232" y="380999"/>
            <a:ext cx="8651536" cy="461665"/>
          </a:xfrm>
          <a:prstGeom prst="rect">
            <a:avLst/>
          </a:prstGeom>
          <a:noFill/>
        </p:spPr>
        <p:txBody>
          <a:bodyPr wrap="none" lIns="91096" tIns="45550" rIns="91096" bIns="45550" rtlCol="0">
            <a:spAutoFit/>
          </a:bodyPr>
          <a:lstStyle/>
          <a:p>
            <a:r>
              <a:rPr lang="en-US" sz="2400" dirty="0">
                <a:solidFill>
                  <a:srgbClr val="002060"/>
                </a:solidFill>
              </a:rPr>
              <a:t>Global analysis of water consumption for energy production (WCEP)</a:t>
            </a:r>
          </a:p>
        </p:txBody>
      </p:sp>
      <p:sp>
        <p:nvSpPr>
          <p:cNvPr id="3" name="TextBox 2"/>
          <p:cNvSpPr txBox="1"/>
          <p:nvPr/>
        </p:nvSpPr>
        <p:spPr>
          <a:xfrm>
            <a:off x="1524000" y="6019802"/>
            <a:ext cx="6353086" cy="400110"/>
          </a:xfrm>
          <a:prstGeom prst="rect">
            <a:avLst/>
          </a:prstGeom>
          <a:noFill/>
        </p:spPr>
        <p:txBody>
          <a:bodyPr wrap="none" lIns="91096" tIns="45550" rIns="91096" bIns="45550" rtlCol="0">
            <a:spAutoFit/>
          </a:bodyPr>
          <a:lstStyle/>
          <a:p>
            <a:r>
              <a:rPr lang="en-US" sz="2000" i="1" dirty="0">
                <a:solidFill>
                  <a:srgbClr val="002060"/>
                </a:solidFill>
              </a:rPr>
              <a:t>from</a:t>
            </a:r>
            <a:r>
              <a:rPr lang="en-US" sz="2000" dirty="0">
                <a:solidFill>
                  <a:srgbClr val="002060"/>
                </a:solidFill>
              </a:rPr>
              <a:t> http://cwee.ucdavis.edu/research/a-thirst-for-power/</a:t>
            </a:r>
          </a:p>
        </p:txBody>
      </p:sp>
    </p:spTree>
    <p:extLst>
      <p:ext uri="{BB962C8B-B14F-4D97-AF65-F5344CB8AC3E}">
        <p14:creationId xmlns:p14="http://schemas.microsoft.com/office/powerpoint/2010/main" val="2184147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398" y="200025"/>
            <a:ext cx="7153275" cy="645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0875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6200"/>
            <a:ext cx="11658600" cy="7772400"/>
          </a:xfrm>
          <a:prstGeom prst="rect">
            <a:avLst/>
          </a:prstGeom>
        </p:spPr>
      </p:pic>
      <p:sp>
        <p:nvSpPr>
          <p:cNvPr id="6" name="Content Placeholder 4"/>
          <p:cNvSpPr txBox="1">
            <a:spLocks/>
          </p:cNvSpPr>
          <p:nvPr/>
        </p:nvSpPr>
        <p:spPr>
          <a:xfrm>
            <a:off x="457200" y="1524041"/>
            <a:ext cx="8229600" cy="5135563"/>
          </a:xfrm>
          <a:prstGeom prst="rect">
            <a:avLst/>
          </a:prstGeom>
        </p:spPr>
        <p:txBody>
          <a:bodyPr vert="horz" lIns="91037" tIns="45521" rIns="91037" bIns="45521"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dirty="0">
                <a:solidFill>
                  <a:schemeClr val="bg1"/>
                </a:solidFill>
                <a:latin typeface="Calibri"/>
              </a:rPr>
              <a:t>Population Growth</a:t>
            </a:r>
          </a:p>
          <a:p>
            <a:r>
              <a:rPr lang="en-US" sz="4000" dirty="0">
                <a:solidFill>
                  <a:schemeClr val="tx2">
                    <a:lumMod val="60000"/>
                    <a:lumOff val="40000"/>
                  </a:schemeClr>
                </a:solidFill>
              </a:rPr>
              <a:t>Water Quality and Health</a:t>
            </a:r>
          </a:p>
          <a:p>
            <a:pPr marL="0" indent="0">
              <a:buNone/>
            </a:pPr>
            <a:endParaRPr lang="en-US" sz="4000" dirty="0">
              <a:solidFill>
                <a:schemeClr val="tx2">
                  <a:lumMod val="60000"/>
                  <a:lumOff val="40000"/>
                </a:schemeClr>
              </a:solidFill>
              <a:latin typeface="Calibri"/>
            </a:endParaRPr>
          </a:p>
          <a:p>
            <a:pPr lvl="2"/>
            <a:endParaRPr lang="en-US" sz="3200" dirty="0">
              <a:solidFill>
                <a:srgbClr val="1F497D">
                  <a:lumMod val="50000"/>
                </a:srgbClr>
              </a:solidFill>
              <a:latin typeface="Calibri"/>
            </a:endParaRPr>
          </a:p>
        </p:txBody>
      </p:sp>
      <p:sp>
        <p:nvSpPr>
          <p:cNvPr id="7" name="Title 3"/>
          <p:cNvSpPr txBox="1">
            <a:spLocks/>
          </p:cNvSpPr>
          <p:nvPr/>
        </p:nvSpPr>
        <p:spPr>
          <a:xfrm>
            <a:off x="304804" y="381000"/>
            <a:ext cx="8229600" cy="1143000"/>
          </a:xfrm>
          <a:prstGeom prst="rect">
            <a:avLst/>
          </a:prstGeom>
        </p:spPr>
        <p:txBody>
          <a:bodyPr vert="horz" lIns="91037" tIns="45521" rIns="91037" bIns="4552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10522">
              <a:defRPr/>
            </a:pPr>
            <a:r>
              <a:rPr lang="en-US" sz="6000" dirty="0">
                <a:solidFill>
                  <a:srgbClr val="FFFF00"/>
                </a:solidFill>
                <a:latin typeface="Calibri"/>
              </a:rPr>
              <a:t>Other Realities</a:t>
            </a:r>
          </a:p>
        </p:txBody>
      </p:sp>
      <p:sp>
        <p:nvSpPr>
          <p:cNvPr id="8" name="TextBox 7"/>
          <p:cNvSpPr txBox="1"/>
          <p:nvPr/>
        </p:nvSpPr>
        <p:spPr>
          <a:xfrm>
            <a:off x="2667000" y="6019800"/>
            <a:ext cx="6046976" cy="369332"/>
          </a:xfrm>
          <a:prstGeom prst="rect">
            <a:avLst/>
          </a:prstGeom>
          <a:noFill/>
        </p:spPr>
        <p:txBody>
          <a:bodyPr wrap="none" lIns="91037" tIns="45521" rIns="91037" bIns="45521" rtlCol="0">
            <a:spAutoFit/>
          </a:bodyPr>
          <a:lstStyle/>
          <a:p>
            <a:r>
              <a:rPr lang="en-US" i="1" dirty="0" smtClean="0">
                <a:solidFill>
                  <a:srgbClr val="92D050"/>
                </a:solidFill>
              </a:rPr>
              <a:t>adopted from</a:t>
            </a:r>
            <a:r>
              <a:rPr lang="en-US" dirty="0" smtClean="0">
                <a:solidFill>
                  <a:srgbClr val="92D050"/>
                </a:solidFill>
              </a:rPr>
              <a:t> </a:t>
            </a:r>
            <a:r>
              <a:rPr lang="en-US" dirty="0" err="1" smtClean="0">
                <a:solidFill>
                  <a:srgbClr val="92D050"/>
                </a:solidFill>
              </a:rPr>
              <a:t>Gleick</a:t>
            </a:r>
            <a:r>
              <a:rPr lang="en-US" dirty="0" smtClean="0">
                <a:solidFill>
                  <a:srgbClr val="92D050"/>
                </a:solidFill>
              </a:rPr>
              <a:t> (1993), </a:t>
            </a:r>
            <a:r>
              <a:rPr lang="en-US" dirty="0" err="1" smtClean="0">
                <a:solidFill>
                  <a:srgbClr val="92D050"/>
                </a:solidFill>
              </a:rPr>
              <a:t>Falkenmark</a:t>
            </a:r>
            <a:r>
              <a:rPr lang="en-US" dirty="0" smtClean="0">
                <a:solidFill>
                  <a:srgbClr val="92D050"/>
                </a:solidFill>
              </a:rPr>
              <a:t> and </a:t>
            </a:r>
            <a:r>
              <a:rPr lang="en-US" dirty="0" err="1" smtClean="0">
                <a:solidFill>
                  <a:srgbClr val="92D050"/>
                </a:solidFill>
              </a:rPr>
              <a:t>Rockström</a:t>
            </a:r>
            <a:r>
              <a:rPr lang="en-US" dirty="0" smtClean="0">
                <a:solidFill>
                  <a:srgbClr val="92D050"/>
                </a:solidFill>
              </a:rPr>
              <a:t> (2004)</a:t>
            </a:r>
            <a:endParaRPr lang="en-US" dirty="0">
              <a:solidFill>
                <a:srgbClr val="92D050"/>
              </a:solidFill>
            </a:endParaRPr>
          </a:p>
        </p:txBody>
      </p:sp>
    </p:spTree>
    <p:extLst>
      <p:ext uri="{BB962C8B-B14F-4D97-AF65-F5344CB8AC3E}">
        <p14:creationId xmlns:p14="http://schemas.microsoft.com/office/powerpoint/2010/main" val="28194119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85792" y="2218098"/>
            <a:ext cx="2358208" cy="3477532"/>
          </a:xfrm>
          <a:prstGeom prst="rect">
            <a:avLst/>
          </a:prstGeom>
          <a:noFill/>
        </p:spPr>
        <p:txBody>
          <a:bodyPr wrap="square" lIns="91096" tIns="45550" rIns="91096" bIns="45550" rtlCol="0">
            <a:spAutoFit/>
          </a:bodyPr>
          <a:lstStyle/>
          <a:p>
            <a:r>
              <a:rPr lang="en-US" sz="2000" b="1" dirty="0"/>
              <a:t>Overall numbers of people are going up, while the rate of increase is dropping:</a:t>
            </a:r>
          </a:p>
          <a:p>
            <a:r>
              <a:rPr lang="en-US" sz="2000" b="1" dirty="0"/>
              <a:t>from 1960, when the rate of increase was over 2%/year, it is expected to drop to an increase of 0.5%/year by 2050.</a:t>
            </a:r>
          </a:p>
        </p:txBody>
      </p:sp>
      <p:sp>
        <p:nvSpPr>
          <p:cNvPr id="3" name="TextBox 2"/>
          <p:cNvSpPr txBox="1"/>
          <p:nvPr/>
        </p:nvSpPr>
        <p:spPr>
          <a:xfrm>
            <a:off x="222250" y="76204"/>
            <a:ext cx="8699500" cy="1569660"/>
          </a:xfrm>
          <a:prstGeom prst="rect">
            <a:avLst/>
          </a:prstGeom>
          <a:noFill/>
        </p:spPr>
        <p:txBody>
          <a:bodyPr wrap="square" lIns="91096" tIns="45550" rIns="91096" bIns="45550" rtlCol="0">
            <a:spAutoFit/>
          </a:bodyPr>
          <a:lstStyle/>
          <a:p>
            <a:pPr algn="ctr"/>
            <a:r>
              <a:rPr lang="en-US" sz="3200" b="1" dirty="0">
                <a:solidFill>
                  <a:srgbClr val="002060"/>
                </a:solidFill>
              </a:rPr>
              <a:t>World Population Growth: </a:t>
            </a:r>
          </a:p>
          <a:p>
            <a:pPr algn="ctr"/>
            <a:r>
              <a:rPr lang="en-US" sz="3200" b="1" dirty="0">
                <a:solidFill>
                  <a:srgbClr val="002060"/>
                </a:solidFill>
              </a:rPr>
              <a:t>Currently (March 2015), 7.3 billion of us </a:t>
            </a:r>
          </a:p>
          <a:p>
            <a:pPr algn="ctr"/>
            <a:r>
              <a:rPr lang="en-US" sz="3200" b="1" dirty="0">
                <a:solidFill>
                  <a:srgbClr val="002060"/>
                </a:solidFill>
              </a:rPr>
              <a:t>and counting . . .</a:t>
            </a:r>
          </a:p>
        </p:txBody>
      </p:sp>
      <p:pic>
        <p:nvPicPr>
          <p:cNvPr id="184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33550"/>
            <a:ext cx="6532225" cy="474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838771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1250495"/>
              </p:ext>
            </p:extLst>
          </p:nvPr>
        </p:nvGraphicFramePr>
        <p:xfrm>
          <a:off x="457201" y="1397001"/>
          <a:ext cx="8153401" cy="3952117"/>
        </p:xfrm>
        <a:graphic>
          <a:graphicData uri="http://schemas.openxmlformats.org/drawingml/2006/table">
            <a:tbl>
              <a:tblPr firstRow="1" bandRow="1">
                <a:tableStyleId>{0E3FDE45-AF77-4B5C-9715-49D594BDF05E}</a:tableStyleId>
              </a:tblPr>
              <a:tblGrid>
                <a:gridCol w="2038351"/>
                <a:gridCol w="3974782"/>
                <a:gridCol w="2140268"/>
              </a:tblGrid>
              <a:tr h="396240">
                <a:tc>
                  <a:txBody>
                    <a:bodyPr/>
                    <a:lstStyle/>
                    <a:p>
                      <a:r>
                        <a:rPr lang="en-US" sz="2000" b="1" dirty="0" smtClean="0">
                          <a:latin typeface="Arial" panose="020B0604020202020204" pitchFamily="34" charset="0"/>
                          <a:cs typeface="Arial" panose="020B0604020202020204" pitchFamily="34" charset="0"/>
                        </a:rPr>
                        <a:t>Years Elapsed</a:t>
                      </a:r>
                      <a:endParaRPr lang="en-US" sz="2000" b="1" dirty="0">
                        <a:latin typeface="Arial" panose="020B0604020202020204" pitchFamily="34" charset="0"/>
                        <a:cs typeface="Arial" panose="020B0604020202020204" pitchFamily="34" charset="0"/>
                      </a:endParaRPr>
                    </a:p>
                  </a:txBody>
                  <a:tcPr/>
                </a:tc>
                <a:tc>
                  <a:txBody>
                    <a:bodyPr/>
                    <a:lstStyle/>
                    <a:p>
                      <a:r>
                        <a:rPr lang="en-US" sz="2000" b="1" dirty="0" smtClean="0">
                          <a:latin typeface="Arial" panose="020B0604020202020204" pitchFamily="34" charset="0"/>
                          <a:cs typeface="Arial" panose="020B0604020202020204" pitchFamily="34" charset="0"/>
                        </a:rPr>
                        <a:t>Year</a:t>
                      </a:r>
                      <a:endParaRPr lang="en-US" sz="2000" b="1" dirty="0">
                        <a:latin typeface="Arial" panose="020B0604020202020204" pitchFamily="34" charset="0"/>
                        <a:cs typeface="Arial" panose="020B0604020202020204" pitchFamily="34" charset="0"/>
                      </a:endParaRPr>
                    </a:p>
                  </a:txBody>
                  <a:tcPr/>
                </a:tc>
                <a:tc>
                  <a:txBody>
                    <a:bodyPr/>
                    <a:lstStyle/>
                    <a:p>
                      <a:r>
                        <a:rPr lang="en-US" sz="2000" b="1" dirty="0" smtClean="0">
                          <a:latin typeface="Arial" panose="020B0604020202020204" pitchFamily="34" charset="0"/>
                          <a:cs typeface="Arial" panose="020B0604020202020204" pitchFamily="34" charset="0"/>
                        </a:rPr>
                        <a:t>Population</a:t>
                      </a:r>
                      <a:endParaRPr lang="en-US" sz="2000" b="1" dirty="0">
                        <a:latin typeface="Arial" panose="020B0604020202020204" pitchFamily="34" charset="0"/>
                        <a:cs typeface="Arial" panose="020B0604020202020204" pitchFamily="34" charset="0"/>
                      </a:endParaRPr>
                    </a:p>
                  </a:txBody>
                  <a:tcPr/>
                </a:tc>
              </a:tr>
              <a:tr h="370840">
                <a:tc>
                  <a:txBody>
                    <a:bodyPr/>
                    <a:lstStyle/>
                    <a:p>
                      <a:r>
                        <a:rPr lang="en-US" sz="1600" b="1" dirty="0" smtClean="0">
                          <a:latin typeface="Arial" panose="020B0604020202020204" pitchFamily="34" charset="0"/>
                          <a:cs typeface="Arial" panose="020B0604020202020204" pitchFamily="34" charset="0"/>
                        </a:rPr>
                        <a:t>3,000,000</a:t>
                      </a:r>
                      <a:endParaRPr lang="en-US" sz="1600" b="1" dirty="0">
                        <a:latin typeface="Arial" panose="020B0604020202020204" pitchFamily="34" charset="0"/>
                        <a:cs typeface="Arial" panose="020B0604020202020204" pitchFamily="34" charset="0"/>
                      </a:endParaRPr>
                    </a:p>
                  </a:txBody>
                  <a:tcPr/>
                </a:tc>
                <a:tc>
                  <a:txBody>
                    <a:bodyPr/>
                    <a:lstStyle/>
                    <a:p>
                      <a:r>
                        <a:rPr lang="en-US" sz="1600" b="1" dirty="0" smtClean="0">
                          <a:latin typeface="Arial" panose="020B0604020202020204" pitchFamily="34" charset="0"/>
                          <a:cs typeface="Arial" panose="020B0604020202020204" pitchFamily="34" charset="0"/>
                        </a:rPr>
                        <a:t>10,000 B.C. (Agricultural Revolution)</a:t>
                      </a:r>
                      <a:endParaRPr lang="en-US" sz="1600" b="1" dirty="0">
                        <a:latin typeface="Arial" panose="020B0604020202020204" pitchFamily="34" charset="0"/>
                        <a:cs typeface="Arial" panose="020B0604020202020204" pitchFamily="34" charset="0"/>
                      </a:endParaRPr>
                    </a:p>
                  </a:txBody>
                  <a:tcPr/>
                </a:tc>
                <a:tc>
                  <a:txBody>
                    <a:bodyPr/>
                    <a:lstStyle/>
                    <a:p>
                      <a:r>
                        <a:rPr lang="en-US" sz="1600" b="1" dirty="0" smtClean="0">
                          <a:latin typeface="Arial" panose="020B0604020202020204" pitchFamily="34" charset="0"/>
                          <a:cs typeface="Arial" panose="020B0604020202020204" pitchFamily="34" charset="0"/>
                        </a:rPr>
                        <a:t>5-10 Million</a:t>
                      </a:r>
                      <a:endParaRPr lang="en-US" sz="1600" b="1" dirty="0">
                        <a:latin typeface="Arial" panose="020B0604020202020204" pitchFamily="34" charset="0"/>
                        <a:cs typeface="Arial" panose="020B0604020202020204" pitchFamily="34" charset="0"/>
                      </a:endParaRPr>
                    </a:p>
                  </a:txBody>
                  <a:tcPr/>
                </a:tc>
              </a:tr>
              <a:tr h="370840">
                <a:tc>
                  <a:txBody>
                    <a:bodyPr/>
                    <a:lstStyle/>
                    <a:p>
                      <a:r>
                        <a:rPr lang="en-US" sz="1600" b="1" dirty="0" smtClean="0">
                          <a:latin typeface="Arial" panose="020B0604020202020204" pitchFamily="34" charset="0"/>
                          <a:cs typeface="Arial" panose="020B0604020202020204" pitchFamily="34" charset="0"/>
                        </a:rPr>
                        <a:t>10,000</a:t>
                      </a:r>
                      <a:endParaRPr lang="en-US" sz="1600" b="1" dirty="0">
                        <a:latin typeface="Arial" panose="020B0604020202020204" pitchFamily="34" charset="0"/>
                        <a:cs typeface="Arial" panose="020B0604020202020204" pitchFamily="34" charset="0"/>
                      </a:endParaRPr>
                    </a:p>
                  </a:txBody>
                  <a:tcPr/>
                </a:tc>
                <a:tc>
                  <a:txBody>
                    <a:bodyPr/>
                    <a:lstStyle/>
                    <a:p>
                      <a:r>
                        <a:rPr lang="en-US" sz="1600" b="1" dirty="0" smtClean="0">
                          <a:latin typeface="Arial" panose="020B0604020202020204" pitchFamily="34" charset="0"/>
                          <a:cs typeface="Arial" panose="020B0604020202020204" pitchFamily="34" charset="0"/>
                        </a:rPr>
                        <a:t>1 A.D.</a:t>
                      </a:r>
                      <a:endParaRPr lang="en-US" sz="1600" b="1" dirty="0">
                        <a:latin typeface="Arial" panose="020B0604020202020204" pitchFamily="34" charset="0"/>
                        <a:cs typeface="Arial" panose="020B0604020202020204" pitchFamily="34" charset="0"/>
                      </a:endParaRPr>
                    </a:p>
                  </a:txBody>
                  <a:tcPr/>
                </a:tc>
                <a:tc>
                  <a:txBody>
                    <a:bodyPr/>
                    <a:lstStyle/>
                    <a:p>
                      <a:r>
                        <a:rPr lang="en-US" sz="1600" b="1" dirty="0" smtClean="0">
                          <a:latin typeface="Arial" panose="020B0604020202020204" pitchFamily="34" charset="0"/>
                          <a:cs typeface="Arial" panose="020B0604020202020204" pitchFamily="34" charset="0"/>
                        </a:rPr>
                        <a:t>170 Million</a:t>
                      </a:r>
                      <a:endParaRPr lang="en-US" sz="1600" b="1" dirty="0">
                        <a:latin typeface="Arial" panose="020B0604020202020204" pitchFamily="34" charset="0"/>
                        <a:cs typeface="Arial" panose="020B0604020202020204" pitchFamily="34" charset="0"/>
                      </a:endParaRPr>
                    </a:p>
                  </a:txBody>
                  <a:tcPr/>
                </a:tc>
              </a:tr>
              <a:tr h="589157">
                <a:tc>
                  <a:txBody>
                    <a:bodyPr/>
                    <a:lstStyle/>
                    <a:p>
                      <a:r>
                        <a:rPr lang="en-US" sz="1600" b="1" dirty="0" smtClean="0">
                          <a:latin typeface="Arial" panose="020B0604020202020204" pitchFamily="34" charset="0"/>
                          <a:cs typeface="Arial" panose="020B0604020202020204" pitchFamily="34" charset="0"/>
                        </a:rPr>
                        <a:t>1,800</a:t>
                      </a:r>
                      <a:endParaRPr lang="en-US" sz="1600" b="1" dirty="0">
                        <a:latin typeface="Arial" panose="020B0604020202020204" pitchFamily="34" charset="0"/>
                        <a:cs typeface="Arial" panose="020B0604020202020204" pitchFamily="34" charset="0"/>
                      </a:endParaRPr>
                    </a:p>
                  </a:txBody>
                  <a:tcPr/>
                </a:tc>
                <a:tc>
                  <a:txBody>
                    <a:bodyPr/>
                    <a:lstStyle/>
                    <a:p>
                      <a:r>
                        <a:rPr lang="en-US" sz="1600" b="1" dirty="0" smtClean="0">
                          <a:latin typeface="Arial" panose="020B0604020202020204" pitchFamily="34" charset="0"/>
                          <a:cs typeface="Arial" panose="020B0604020202020204" pitchFamily="34" charset="0"/>
                        </a:rPr>
                        <a:t>1800 (Industrial</a:t>
                      </a:r>
                      <a:r>
                        <a:rPr lang="en-US" sz="1600" b="1" baseline="0" dirty="0" smtClean="0">
                          <a:latin typeface="Arial" panose="020B0604020202020204" pitchFamily="34" charset="0"/>
                          <a:cs typeface="Arial" panose="020B0604020202020204" pitchFamily="34" charset="0"/>
                        </a:rPr>
                        <a:t> Revolution)</a:t>
                      </a:r>
                      <a:endParaRPr lang="en-US" sz="1600" b="1" dirty="0" smtClean="0">
                        <a:latin typeface="Arial" panose="020B0604020202020204" pitchFamily="34" charset="0"/>
                        <a:cs typeface="Arial" panose="020B0604020202020204" pitchFamily="34" charset="0"/>
                      </a:endParaRPr>
                    </a:p>
                    <a:p>
                      <a:endParaRPr lang="en-US" sz="1600" b="1" dirty="0">
                        <a:latin typeface="Arial" panose="020B0604020202020204" pitchFamily="34" charset="0"/>
                        <a:cs typeface="Arial" panose="020B0604020202020204" pitchFamily="34" charset="0"/>
                      </a:endParaRPr>
                    </a:p>
                  </a:txBody>
                  <a:tcPr/>
                </a:tc>
                <a:tc>
                  <a:txBody>
                    <a:bodyPr/>
                    <a:lstStyle/>
                    <a:p>
                      <a:r>
                        <a:rPr lang="en-US" sz="1600" b="1" dirty="0" smtClean="0">
                          <a:latin typeface="Arial" panose="020B0604020202020204" pitchFamily="34" charset="0"/>
                          <a:cs typeface="Arial" panose="020B0604020202020204" pitchFamily="34" charset="0"/>
                        </a:rPr>
                        <a:t>1 Billion</a:t>
                      </a:r>
                      <a:endParaRPr lang="en-US" sz="1600" b="1" dirty="0">
                        <a:latin typeface="Arial" panose="020B0604020202020204" pitchFamily="34" charset="0"/>
                        <a:cs typeface="Arial" panose="020B0604020202020204" pitchFamily="34" charset="0"/>
                      </a:endParaRPr>
                    </a:p>
                  </a:txBody>
                  <a:tcPr/>
                </a:tc>
              </a:tr>
              <a:tr h="370840">
                <a:tc>
                  <a:txBody>
                    <a:bodyPr/>
                    <a:lstStyle/>
                    <a:p>
                      <a:r>
                        <a:rPr lang="en-US" sz="1600" b="1" dirty="0" smtClean="0">
                          <a:latin typeface="Arial" panose="020B0604020202020204" pitchFamily="34" charset="0"/>
                          <a:cs typeface="Arial" panose="020B0604020202020204" pitchFamily="34" charset="0"/>
                        </a:rPr>
                        <a:t>130</a:t>
                      </a:r>
                      <a:endParaRPr lang="en-US" sz="1600" b="1" dirty="0">
                        <a:latin typeface="Arial" panose="020B0604020202020204" pitchFamily="34" charset="0"/>
                        <a:cs typeface="Arial" panose="020B0604020202020204" pitchFamily="34" charset="0"/>
                      </a:endParaRPr>
                    </a:p>
                  </a:txBody>
                  <a:tcPr/>
                </a:tc>
                <a:tc>
                  <a:txBody>
                    <a:bodyPr/>
                    <a:lstStyle/>
                    <a:p>
                      <a:r>
                        <a:rPr lang="en-US" sz="1600" b="1" dirty="0" smtClean="0">
                          <a:latin typeface="Arial" panose="020B0604020202020204" pitchFamily="34" charset="0"/>
                          <a:cs typeface="Arial" panose="020B0604020202020204" pitchFamily="34" charset="0"/>
                        </a:rPr>
                        <a:t>1930</a:t>
                      </a:r>
                      <a:endParaRPr lang="en-US" sz="1600" b="1" dirty="0">
                        <a:latin typeface="Arial" panose="020B0604020202020204" pitchFamily="34" charset="0"/>
                        <a:cs typeface="Arial" panose="020B0604020202020204" pitchFamily="34" charset="0"/>
                      </a:endParaRPr>
                    </a:p>
                  </a:txBody>
                  <a:tcPr/>
                </a:tc>
                <a:tc>
                  <a:txBody>
                    <a:bodyPr/>
                    <a:lstStyle/>
                    <a:p>
                      <a:r>
                        <a:rPr lang="en-US" sz="1600" b="1" dirty="0" smtClean="0">
                          <a:latin typeface="Arial" panose="020B0604020202020204" pitchFamily="34" charset="0"/>
                          <a:cs typeface="Arial" panose="020B0604020202020204" pitchFamily="34" charset="0"/>
                        </a:rPr>
                        <a:t>2 Billion</a:t>
                      </a:r>
                      <a:endParaRPr lang="en-US" sz="1600" b="1" dirty="0">
                        <a:latin typeface="Arial" panose="020B0604020202020204" pitchFamily="34" charset="0"/>
                        <a:cs typeface="Arial" panose="020B0604020202020204" pitchFamily="34" charset="0"/>
                      </a:endParaRPr>
                    </a:p>
                  </a:txBody>
                  <a:tcPr/>
                </a:tc>
              </a:tr>
              <a:tr h="370840">
                <a:tc>
                  <a:txBody>
                    <a:bodyPr/>
                    <a:lstStyle/>
                    <a:p>
                      <a:r>
                        <a:rPr lang="en-US" sz="1600" b="1" dirty="0" smtClean="0">
                          <a:latin typeface="Arial" panose="020B0604020202020204" pitchFamily="34" charset="0"/>
                          <a:cs typeface="Arial" panose="020B0604020202020204" pitchFamily="34" charset="0"/>
                        </a:rPr>
                        <a:t>30</a:t>
                      </a:r>
                      <a:endParaRPr lang="en-US" sz="1600" b="1" dirty="0">
                        <a:latin typeface="Arial" panose="020B0604020202020204" pitchFamily="34" charset="0"/>
                        <a:cs typeface="Arial" panose="020B0604020202020204" pitchFamily="34" charset="0"/>
                      </a:endParaRPr>
                    </a:p>
                  </a:txBody>
                  <a:tcPr/>
                </a:tc>
                <a:tc>
                  <a:txBody>
                    <a:bodyPr/>
                    <a:lstStyle/>
                    <a:p>
                      <a:r>
                        <a:rPr lang="en-US" sz="1600" b="1" dirty="0" smtClean="0">
                          <a:latin typeface="Arial" panose="020B0604020202020204" pitchFamily="34" charset="0"/>
                          <a:cs typeface="Arial" panose="020B0604020202020204" pitchFamily="34" charset="0"/>
                        </a:rPr>
                        <a:t>1960</a:t>
                      </a:r>
                      <a:endParaRPr lang="en-US" sz="1600" b="1" dirty="0">
                        <a:latin typeface="Arial" panose="020B0604020202020204" pitchFamily="34" charset="0"/>
                        <a:cs typeface="Arial" panose="020B0604020202020204" pitchFamily="34" charset="0"/>
                      </a:endParaRPr>
                    </a:p>
                  </a:txBody>
                  <a:tcPr/>
                </a:tc>
                <a:tc>
                  <a:txBody>
                    <a:bodyPr/>
                    <a:lstStyle/>
                    <a:p>
                      <a:r>
                        <a:rPr lang="en-US" sz="1600" b="1" dirty="0" smtClean="0">
                          <a:latin typeface="Arial" panose="020B0604020202020204" pitchFamily="34" charset="0"/>
                          <a:cs typeface="Arial" panose="020B0604020202020204" pitchFamily="34" charset="0"/>
                        </a:rPr>
                        <a:t>3 Billion</a:t>
                      </a:r>
                      <a:endParaRPr lang="en-US" sz="1600" b="1" dirty="0">
                        <a:latin typeface="Arial" panose="020B0604020202020204" pitchFamily="34" charset="0"/>
                        <a:cs typeface="Arial" panose="020B0604020202020204" pitchFamily="34" charset="0"/>
                      </a:endParaRPr>
                    </a:p>
                  </a:txBody>
                  <a:tcPr/>
                </a:tc>
              </a:tr>
              <a:tr h="370840">
                <a:tc>
                  <a:txBody>
                    <a:bodyPr/>
                    <a:lstStyle/>
                    <a:p>
                      <a:r>
                        <a:rPr lang="en-US" sz="1600" b="1" dirty="0" smtClean="0">
                          <a:latin typeface="Arial" panose="020B0604020202020204" pitchFamily="34" charset="0"/>
                          <a:cs typeface="Arial" panose="020B0604020202020204" pitchFamily="34" charset="0"/>
                        </a:rPr>
                        <a:t>15</a:t>
                      </a:r>
                      <a:endParaRPr lang="en-US" sz="1600" b="1" dirty="0">
                        <a:latin typeface="Arial" panose="020B0604020202020204" pitchFamily="34" charset="0"/>
                        <a:cs typeface="Arial" panose="020B0604020202020204" pitchFamily="34" charset="0"/>
                      </a:endParaRPr>
                    </a:p>
                  </a:txBody>
                  <a:tcPr/>
                </a:tc>
                <a:tc>
                  <a:txBody>
                    <a:bodyPr/>
                    <a:lstStyle/>
                    <a:p>
                      <a:r>
                        <a:rPr lang="en-US" sz="1600" b="1" dirty="0" smtClean="0">
                          <a:latin typeface="Arial" panose="020B0604020202020204" pitchFamily="34" charset="0"/>
                          <a:cs typeface="Arial" panose="020B0604020202020204" pitchFamily="34" charset="0"/>
                        </a:rPr>
                        <a:t>1975</a:t>
                      </a:r>
                      <a:endParaRPr lang="en-US" sz="1600" b="1" dirty="0">
                        <a:latin typeface="Arial" panose="020B0604020202020204" pitchFamily="34" charset="0"/>
                        <a:cs typeface="Arial" panose="020B0604020202020204" pitchFamily="34" charset="0"/>
                      </a:endParaRPr>
                    </a:p>
                  </a:txBody>
                  <a:tcPr/>
                </a:tc>
                <a:tc>
                  <a:txBody>
                    <a:bodyPr/>
                    <a:lstStyle/>
                    <a:p>
                      <a:r>
                        <a:rPr lang="en-US" sz="1600" b="1" dirty="0" smtClean="0">
                          <a:latin typeface="Arial" panose="020B0604020202020204" pitchFamily="34" charset="0"/>
                          <a:cs typeface="Arial" panose="020B0604020202020204" pitchFamily="34" charset="0"/>
                        </a:rPr>
                        <a:t>4 Billion</a:t>
                      </a:r>
                      <a:endParaRPr lang="en-US" sz="1600" b="1" dirty="0">
                        <a:latin typeface="Arial" panose="020B0604020202020204" pitchFamily="34" charset="0"/>
                        <a:cs typeface="Arial" panose="020B0604020202020204" pitchFamily="34" charset="0"/>
                      </a:endParaRPr>
                    </a:p>
                  </a:txBody>
                  <a:tcPr/>
                </a:tc>
              </a:tr>
              <a:tr h="370840">
                <a:tc>
                  <a:txBody>
                    <a:bodyPr/>
                    <a:lstStyle/>
                    <a:p>
                      <a:r>
                        <a:rPr lang="en-US" sz="1600" b="1" dirty="0" smtClean="0">
                          <a:latin typeface="Arial" panose="020B0604020202020204" pitchFamily="34" charset="0"/>
                          <a:cs typeface="Arial" panose="020B0604020202020204" pitchFamily="34" charset="0"/>
                        </a:rPr>
                        <a:t>12</a:t>
                      </a:r>
                      <a:endParaRPr lang="en-US" sz="1600" b="1" dirty="0">
                        <a:latin typeface="Arial" panose="020B0604020202020204" pitchFamily="34" charset="0"/>
                        <a:cs typeface="Arial" panose="020B0604020202020204" pitchFamily="34" charset="0"/>
                      </a:endParaRPr>
                    </a:p>
                  </a:txBody>
                  <a:tcPr/>
                </a:tc>
                <a:tc>
                  <a:txBody>
                    <a:bodyPr/>
                    <a:lstStyle/>
                    <a:p>
                      <a:r>
                        <a:rPr lang="en-US" sz="1600" b="1" dirty="0" smtClean="0">
                          <a:latin typeface="Arial" panose="020B0604020202020204" pitchFamily="34" charset="0"/>
                          <a:cs typeface="Arial" panose="020B0604020202020204" pitchFamily="34" charset="0"/>
                        </a:rPr>
                        <a:t>1987</a:t>
                      </a:r>
                      <a:endParaRPr lang="en-US" sz="1600" b="1" dirty="0">
                        <a:latin typeface="Arial" panose="020B0604020202020204" pitchFamily="34" charset="0"/>
                        <a:cs typeface="Arial" panose="020B0604020202020204" pitchFamily="34" charset="0"/>
                      </a:endParaRPr>
                    </a:p>
                  </a:txBody>
                  <a:tcPr/>
                </a:tc>
                <a:tc>
                  <a:txBody>
                    <a:bodyPr/>
                    <a:lstStyle/>
                    <a:p>
                      <a:r>
                        <a:rPr lang="en-US" sz="1600" b="1" dirty="0" smtClean="0">
                          <a:latin typeface="Arial" panose="020B0604020202020204" pitchFamily="34" charset="0"/>
                          <a:cs typeface="Arial" panose="020B0604020202020204" pitchFamily="34" charset="0"/>
                        </a:rPr>
                        <a:t>5 Billion</a:t>
                      </a:r>
                      <a:endParaRPr lang="en-US" sz="1600" b="1" dirty="0">
                        <a:latin typeface="Arial" panose="020B0604020202020204" pitchFamily="34" charset="0"/>
                        <a:cs typeface="Arial" panose="020B0604020202020204" pitchFamily="34" charset="0"/>
                      </a:endParaRPr>
                    </a:p>
                  </a:txBody>
                  <a:tcPr/>
                </a:tc>
              </a:tr>
              <a:tr h="370840">
                <a:tc>
                  <a:txBody>
                    <a:bodyPr/>
                    <a:lstStyle/>
                    <a:p>
                      <a:r>
                        <a:rPr lang="en-US" sz="1600" b="1" dirty="0" smtClean="0">
                          <a:latin typeface="Arial" panose="020B0604020202020204" pitchFamily="34" charset="0"/>
                          <a:cs typeface="Arial" panose="020B0604020202020204" pitchFamily="34" charset="0"/>
                        </a:rPr>
                        <a:t>12</a:t>
                      </a:r>
                      <a:endParaRPr lang="en-US" sz="1600" b="1" dirty="0">
                        <a:latin typeface="Arial" panose="020B0604020202020204" pitchFamily="34" charset="0"/>
                        <a:cs typeface="Arial" panose="020B0604020202020204" pitchFamily="34" charset="0"/>
                      </a:endParaRPr>
                    </a:p>
                  </a:txBody>
                  <a:tcPr/>
                </a:tc>
                <a:tc>
                  <a:txBody>
                    <a:bodyPr/>
                    <a:lstStyle/>
                    <a:p>
                      <a:r>
                        <a:rPr lang="en-US" sz="1600" b="1" dirty="0" smtClean="0">
                          <a:latin typeface="Arial" panose="020B0604020202020204" pitchFamily="34" charset="0"/>
                          <a:cs typeface="Arial" panose="020B0604020202020204" pitchFamily="34" charset="0"/>
                        </a:rPr>
                        <a:t>1999</a:t>
                      </a:r>
                      <a:endParaRPr lang="en-US" sz="1600" b="1" dirty="0">
                        <a:latin typeface="Arial" panose="020B0604020202020204" pitchFamily="34" charset="0"/>
                        <a:cs typeface="Arial" panose="020B0604020202020204" pitchFamily="34" charset="0"/>
                      </a:endParaRPr>
                    </a:p>
                  </a:txBody>
                  <a:tcPr/>
                </a:tc>
                <a:tc>
                  <a:txBody>
                    <a:bodyPr/>
                    <a:lstStyle/>
                    <a:p>
                      <a:r>
                        <a:rPr lang="en-US" sz="1600" b="1" dirty="0" smtClean="0">
                          <a:latin typeface="Arial" panose="020B0604020202020204" pitchFamily="34" charset="0"/>
                          <a:cs typeface="Arial" panose="020B0604020202020204" pitchFamily="34" charset="0"/>
                        </a:rPr>
                        <a:t>6 Billion</a:t>
                      </a:r>
                      <a:endParaRPr lang="en-US" sz="1600" b="1" dirty="0">
                        <a:latin typeface="Arial" panose="020B0604020202020204" pitchFamily="34" charset="0"/>
                        <a:cs typeface="Arial" panose="020B0604020202020204" pitchFamily="34" charset="0"/>
                      </a:endParaRPr>
                    </a:p>
                  </a:txBody>
                  <a:tcPr/>
                </a:tc>
              </a:tr>
              <a:tr h="370840">
                <a:tc>
                  <a:txBody>
                    <a:bodyPr/>
                    <a:lstStyle/>
                    <a:p>
                      <a:r>
                        <a:rPr lang="en-US" sz="1600" b="1" dirty="0" smtClean="0">
                          <a:latin typeface="Arial" panose="020B0604020202020204" pitchFamily="34" charset="0"/>
                          <a:cs typeface="Arial" panose="020B0604020202020204" pitchFamily="34" charset="0"/>
                        </a:rPr>
                        <a:t>12</a:t>
                      </a:r>
                      <a:endParaRPr lang="en-US" sz="1600" b="1" dirty="0">
                        <a:latin typeface="Arial" panose="020B0604020202020204" pitchFamily="34" charset="0"/>
                        <a:cs typeface="Arial" panose="020B0604020202020204" pitchFamily="34" charset="0"/>
                      </a:endParaRPr>
                    </a:p>
                  </a:txBody>
                  <a:tcPr/>
                </a:tc>
                <a:tc>
                  <a:txBody>
                    <a:bodyPr/>
                    <a:lstStyle/>
                    <a:p>
                      <a:r>
                        <a:rPr lang="en-US" sz="1600" b="1" dirty="0" smtClean="0">
                          <a:latin typeface="Arial" panose="020B0604020202020204" pitchFamily="34" charset="0"/>
                          <a:cs typeface="Arial" panose="020B0604020202020204" pitchFamily="34" charset="0"/>
                        </a:rPr>
                        <a:t>2011</a:t>
                      </a:r>
                      <a:endParaRPr lang="en-US" sz="1600" b="1" dirty="0">
                        <a:latin typeface="Arial" panose="020B0604020202020204" pitchFamily="34" charset="0"/>
                        <a:cs typeface="Arial" panose="020B0604020202020204" pitchFamily="34" charset="0"/>
                      </a:endParaRPr>
                    </a:p>
                  </a:txBody>
                  <a:tcPr/>
                </a:tc>
                <a:tc>
                  <a:txBody>
                    <a:bodyPr/>
                    <a:lstStyle/>
                    <a:p>
                      <a:r>
                        <a:rPr lang="en-US" sz="1600" b="1" dirty="0" smtClean="0">
                          <a:latin typeface="Arial" panose="020B0604020202020204" pitchFamily="34" charset="0"/>
                          <a:cs typeface="Arial" panose="020B0604020202020204" pitchFamily="34" charset="0"/>
                        </a:rPr>
                        <a:t>7 Billion</a:t>
                      </a:r>
                      <a:endParaRPr lang="en-US" sz="1600" b="1" dirty="0">
                        <a:latin typeface="Arial" panose="020B0604020202020204" pitchFamily="34" charset="0"/>
                        <a:cs typeface="Arial" panose="020B0604020202020204" pitchFamily="34" charset="0"/>
                      </a:endParaRPr>
                    </a:p>
                  </a:txBody>
                  <a:tcPr/>
                </a:tc>
              </a:tr>
            </a:tbl>
          </a:graphicData>
        </a:graphic>
      </p:graphicFrame>
      <p:sp>
        <p:nvSpPr>
          <p:cNvPr id="3" name="TextBox 2"/>
          <p:cNvSpPr txBox="1"/>
          <p:nvPr/>
        </p:nvSpPr>
        <p:spPr>
          <a:xfrm>
            <a:off x="926857" y="457201"/>
            <a:ext cx="7378943" cy="584775"/>
          </a:xfrm>
          <a:prstGeom prst="rect">
            <a:avLst/>
          </a:prstGeom>
          <a:noFill/>
        </p:spPr>
        <p:txBody>
          <a:bodyPr wrap="none" lIns="91096" tIns="45550" rIns="91096" bIns="45550" rtlCol="0">
            <a:spAutoFit/>
          </a:bodyPr>
          <a:lstStyle/>
          <a:p>
            <a:r>
              <a:rPr lang="en-US" sz="3200" b="1" dirty="0">
                <a:solidFill>
                  <a:srgbClr val="000000"/>
                </a:solidFill>
                <a:latin typeface="Arial" panose="020B0604020202020204" pitchFamily="34" charset="0"/>
                <a:cs typeface="Arial" panose="020B0604020202020204" pitchFamily="34" charset="0"/>
              </a:rPr>
              <a:t>History of Human Population Growth</a:t>
            </a:r>
          </a:p>
        </p:txBody>
      </p:sp>
    </p:spTree>
    <p:extLst>
      <p:ext uri="{BB962C8B-B14F-4D97-AF65-F5344CB8AC3E}">
        <p14:creationId xmlns:p14="http://schemas.microsoft.com/office/powerpoint/2010/main" val="173303174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upload.wikimedia.org/wikipedia/commons/6/67/World_population_density_199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00" y="609635"/>
            <a:ext cx="9169400" cy="54514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05000" y="304800"/>
            <a:ext cx="4087594" cy="369332"/>
          </a:xfrm>
          <a:prstGeom prst="rect">
            <a:avLst/>
          </a:prstGeom>
          <a:noFill/>
        </p:spPr>
        <p:txBody>
          <a:bodyPr wrap="none" lIns="91096" tIns="45550" rIns="91096" bIns="45550" rtlCol="0">
            <a:spAutoFit/>
          </a:bodyPr>
          <a:lstStyle/>
          <a:p>
            <a:r>
              <a:rPr lang="en-US" b="1" dirty="0" smtClean="0"/>
              <a:t>Global Distribution of Human Population</a:t>
            </a:r>
            <a:endParaRPr lang="en-US" b="1" dirty="0"/>
          </a:p>
        </p:txBody>
      </p:sp>
    </p:spTree>
    <p:extLst>
      <p:ext uri="{BB962C8B-B14F-4D97-AF65-F5344CB8AC3E}">
        <p14:creationId xmlns:p14="http://schemas.microsoft.com/office/powerpoint/2010/main" val="17471336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330" y="433487"/>
            <a:ext cx="9019670" cy="5967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97237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4" y="-76200"/>
            <a:ext cx="8763000" cy="7003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9531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34"/>
            <a:ext cx="10287000" cy="6882075"/>
          </a:xfrm>
          <a:prstGeom prst="rect">
            <a:avLst/>
          </a:prstGeom>
        </p:spPr>
      </p:pic>
      <p:pic>
        <p:nvPicPr>
          <p:cNvPr id="1638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199" y="4495801"/>
            <a:ext cx="3614263"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304804" y="381000"/>
            <a:ext cx="8229600" cy="1143000"/>
          </a:xfrm>
          <a:solidFill>
            <a:schemeClr val="bg2">
              <a:alpha val="73000"/>
            </a:schemeClr>
          </a:solidFill>
        </p:spPr>
        <p:txBody>
          <a:bodyPr>
            <a:noAutofit/>
          </a:bodyPr>
          <a:lstStyle/>
          <a:p>
            <a:r>
              <a:rPr lang="en-US" sz="6000" dirty="0">
                <a:solidFill>
                  <a:schemeClr val="accent2">
                    <a:lumMod val="50000"/>
                  </a:schemeClr>
                </a:solidFill>
              </a:rPr>
              <a:t>Definitions</a:t>
            </a:r>
          </a:p>
        </p:txBody>
      </p:sp>
      <p:sp>
        <p:nvSpPr>
          <p:cNvPr id="5" name="Content Placeholder 4"/>
          <p:cNvSpPr>
            <a:spLocks noGrp="1"/>
          </p:cNvSpPr>
          <p:nvPr>
            <p:ph idx="1"/>
          </p:nvPr>
        </p:nvSpPr>
        <p:spPr>
          <a:xfrm>
            <a:off x="304804" y="1600235"/>
            <a:ext cx="8229600" cy="5135563"/>
          </a:xfrm>
          <a:solidFill>
            <a:schemeClr val="bg2">
              <a:alpha val="33000"/>
            </a:schemeClr>
          </a:solidFill>
        </p:spPr>
        <p:txBody>
          <a:bodyPr>
            <a:noAutofit/>
          </a:bodyPr>
          <a:lstStyle/>
          <a:p>
            <a:endParaRPr lang="en-US" sz="4000" dirty="0">
              <a:solidFill>
                <a:schemeClr val="tx2">
                  <a:lumMod val="50000"/>
                </a:schemeClr>
              </a:solidFill>
            </a:endParaRPr>
          </a:p>
          <a:p>
            <a:r>
              <a:rPr lang="en-US" sz="4000" dirty="0">
                <a:solidFill>
                  <a:schemeClr val="tx2">
                    <a:lumMod val="50000"/>
                  </a:schemeClr>
                </a:solidFill>
              </a:rPr>
              <a:t>Health: A flourishing condition, well-being, vitality, or prosperity (Webster). </a:t>
            </a:r>
          </a:p>
          <a:p>
            <a:endParaRPr lang="en-US" sz="4000" dirty="0">
              <a:solidFill>
                <a:schemeClr val="tx2">
                  <a:lumMod val="50000"/>
                </a:schemeClr>
              </a:solidFill>
            </a:endParaRPr>
          </a:p>
          <a:p>
            <a:endParaRPr lang="en-US" sz="4000" dirty="0">
              <a:solidFill>
                <a:schemeClr val="tx2">
                  <a:lumMod val="50000"/>
                </a:schemeClr>
              </a:solidFill>
            </a:endParaRPr>
          </a:p>
          <a:p>
            <a:endParaRPr lang="en-US" sz="4000" dirty="0">
              <a:solidFill>
                <a:schemeClr val="tx2">
                  <a:lumMod val="50000"/>
                </a:schemeClr>
              </a:solidFill>
            </a:endParaRPr>
          </a:p>
          <a:p>
            <a:pPr marL="0" indent="0">
              <a:spcBef>
                <a:spcPts val="0"/>
              </a:spcBef>
              <a:buNone/>
            </a:pPr>
            <a:r>
              <a:rPr lang="en-US" sz="1800" i="1" dirty="0"/>
              <a:t>			photo credit:</a:t>
            </a:r>
            <a:r>
              <a:rPr lang="en-US" sz="1800" dirty="0"/>
              <a:t> Luther Smith  -  www.luthersmith.us</a:t>
            </a:r>
          </a:p>
          <a:p>
            <a:endParaRPr lang="en-US" sz="4000" dirty="0">
              <a:solidFill>
                <a:schemeClr val="tx2">
                  <a:lumMod val="50000"/>
                </a:schemeClr>
              </a:solidFill>
            </a:endParaRPr>
          </a:p>
          <a:p>
            <a:endParaRPr lang="en-US" sz="4000" dirty="0">
              <a:solidFill>
                <a:schemeClr val="tx2">
                  <a:lumMod val="50000"/>
                </a:schemeClr>
              </a:solidFill>
            </a:endParaRPr>
          </a:p>
        </p:txBody>
      </p:sp>
    </p:spTree>
    <p:extLst>
      <p:ext uri="{BB962C8B-B14F-4D97-AF65-F5344CB8AC3E}">
        <p14:creationId xmlns:p14="http://schemas.microsoft.com/office/powerpoint/2010/main" val="132602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133354"/>
            <a:ext cx="4343400" cy="2246702"/>
          </a:xfrm>
          <a:prstGeom prst="rect">
            <a:avLst/>
          </a:prstGeom>
          <a:noFill/>
        </p:spPr>
        <p:txBody>
          <a:bodyPr wrap="square" lIns="91037" tIns="45521" rIns="91037" bIns="45521" rtlCol="0">
            <a:spAutoFit/>
          </a:bodyPr>
          <a:lstStyle/>
          <a:p>
            <a:r>
              <a:rPr lang="en-US" sz="2400" b="1" dirty="0">
                <a:solidFill>
                  <a:srgbClr val="FFFF00"/>
                </a:solidFill>
              </a:rPr>
              <a:t>Number and percent urban population in more developed regions and less developed regions (</a:t>
            </a:r>
            <a:r>
              <a:rPr lang="en-US" sz="2000" dirty="0">
                <a:solidFill>
                  <a:srgbClr val="FFFF00"/>
                </a:solidFill>
              </a:rPr>
              <a:t>drawn from World Urbanization Prospects, the 2011 Revision, UN 2012</a:t>
            </a:r>
            <a:r>
              <a:rPr lang="en-US" sz="2400" b="1" dirty="0">
                <a:solidFill>
                  <a:srgbClr val="FFFF00"/>
                </a:solidFill>
              </a:rPr>
              <a:t>).</a:t>
            </a:r>
          </a:p>
        </p:txBody>
      </p:sp>
      <p:pic>
        <p:nvPicPr>
          <p:cNvPr id="552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0970"/>
          <a:stretch/>
        </p:blipFill>
        <p:spPr bwMode="auto">
          <a:xfrm>
            <a:off x="4724435" y="114300"/>
            <a:ext cx="4171137"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00" name="Picture 4" descr="http://mediad.publicbroadcasting.net/p/wfae/files/201408/UN_Growth_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1" y="3505200"/>
            <a:ext cx="5824191" cy="3200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096003" y="4191035"/>
            <a:ext cx="2971800" cy="1815825"/>
          </a:xfrm>
          <a:prstGeom prst="rect">
            <a:avLst/>
          </a:prstGeom>
          <a:noFill/>
        </p:spPr>
        <p:txBody>
          <a:bodyPr wrap="square" lIns="91037" tIns="45521" rIns="91037" bIns="45521" rtlCol="0">
            <a:spAutoFit/>
          </a:bodyPr>
          <a:lstStyle/>
          <a:p>
            <a:r>
              <a:rPr lang="en-US" sz="2400" b="1" dirty="0">
                <a:solidFill>
                  <a:srgbClr val="FFFF00"/>
                </a:solidFill>
              </a:rPr>
              <a:t>Graph of  urban growth rates by size class; </a:t>
            </a:r>
            <a:r>
              <a:rPr lang="en-US" sz="2000" dirty="0">
                <a:solidFill>
                  <a:srgbClr val="FFFF00"/>
                </a:solidFill>
              </a:rPr>
              <a:t>World Urbanization Prospects, the 2014 Revision, UN 2014).</a:t>
            </a:r>
            <a:endParaRPr lang="en-US" sz="2400" dirty="0">
              <a:solidFill>
                <a:srgbClr val="FFFF00"/>
              </a:solidFill>
            </a:endParaRPr>
          </a:p>
        </p:txBody>
      </p:sp>
      <p:sp>
        <p:nvSpPr>
          <p:cNvPr id="3" name="TextBox 2"/>
          <p:cNvSpPr txBox="1"/>
          <p:nvPr/>
        </p:nvSpPr>
        <p:spPr>
          <a:xfrm>
            <a:off x="762000" y="2590801"/>
            <a:ext cx="7620000" cy="954107"/>
          </a:xfrm>
          <a:prstGeom prst="rect">
            <a:avLst/>
          </a:prstGeom>
          <a:solidFill>
            <a:schemeClr val="tx2">
              <a:lumMod val="75000"/>
            </a:schemeClr>
          </a:solidFill>
        </p:spPr>
        <p:txBody>
          <a:bodyPr wrap="square" lIns="91096" tIns="45550" rIns="91096" bIns="45550" rtlCol="0">
            <a:spAutoFit/>
          </a:bodyPr>
          <a:lstStyle/>
          <a:p>
            <a:r>
              <a:rPr lang="en-US" sz="2800" dirty="0">
                <a:solidFill>
                  <a:srgbClr val="00FF00"/>
                </a:solidFill>
              </a:rPr>
              <a:t>Major water issues of urban growth: bringing more water, and disposing of wastewater. </a:t>
            </a:r>
          </a:p>
        </p:txBody>
      </p:sp>
    </p:spTree>
    <p:extLst>
      <p:ext uri="{BB962C8B-B14F-4D97-AF65-F5344CB8AC3E}">
        <p14:creationId xmlns:p14="http://schemas.microsoft.com/office/powerpoint/2010/main" val="403127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025" y="304835"/>
            <a:ext cx="7191375" cy="5596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38200" y="5867400"/>
            <a:ext cx="7924800" cy="1077218"/>
          </a:xfrm>
          <a:prstGeom prst="rect">
            <a:avLst/>
          </a:prstGeom>
          <a:noFill/>
        </p:spPr>
        <p:txBody>
          <a:bodyPr wrap="square" lIns="91096" tIns="45550" rIns="91096" bIns="45550" rtlCol="0">
            <a:spAutoFit/>
          </a:bodyPr>
          <a:lstStyle/>
          <a:p>
            <a:r>
              <a:rPr lang="en-US" sz="3200" i="1" dirty="0">
                <a:solidFill>
                  <a:srgbClr val="C00000"/>
                </a:solidFill>
              </a:rPr>
              <a:t>Population-driven energy demand for water likely to increase in relatively dry areas.</a:t>
            </a:r>
          </a:p>
        </p:txBody>
      </p:sp>
    </p:spTree>
    <p:extLst>
      <p:ext uri="{BB962C8B-B14F-4D97-AF65-F5344CB8AC3E}">
        <p14:creationId xmlns:p14="http://schemas.microsoft.com/office/powerpoint/2010/main" val="160696184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6200"/>
            <a:ext cx="11658600" cy="7772400"/>
          </a:xfrm>
          <a:prstGeom prst="rect">
            <a:avLst/>
          </a:prstGeom>
        </p:spPr>
      </p:pic>
      <p:sp>
        <p:nvSpPr>
          <p:cNvPr id="6" name="Content Placeholder 4"/>
          <p:cNvSpPr txBox="1">
            <a:spLocks/>
          </p:cNvSpPr>
          <p:nvPr/>
        </p:nvSpPr>
        <p:spPr>
          <a:xfrm>
            <a:off x="457200" y="1524041"/>
            <a:ext cx="8229600" cy="5135563"/>
          </a:xfrm>
          <a:prstGeom prst="rect">
            <a:avLst/>
          </a:prstGeom>
        </p:spPr>
        <p:txBody>
          <a:bodyPr vert="horz" lIns="91037" tIns="45521" rIns="91037" bIns="45521"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dirty="0">
                <a:solidFill>
                  <a:schemeClr val="tx2">
                    <a:lumMod val="60000"/>
                    <a:lumOff val="40000"/>
                  </a:schemeClr>
                </a:solidFill>
                <a:latin typeface="Calibri"/>
              </a:rPr>
              <a:t>Population Growth</a:t>
            </a:r>
          </a:p>
          <a:p>
            <a:r>
              <a:rPr lang="en-US" sz="4000" dirty="0">
                <a:solidFill>
                  <a:schemeClr val="bg1"/>
                </a:solidFill>
              </a:rPr>
              <a:t>Water Quality and Health</a:t>
            </a:r>
          </a:p>
          <a:p>
            <a:pPr marL="914400" lvl="2" indent="0">
              <a:buNone/>
            </a:pPr>
            <a:endParaRPr lang="en-US" sz="3200" dirty="0">
              <a:solidFill>
                <a:srgbClr val="1F497D">
                  <a:lumMod val="50000"/>
                </a:srgbClr>
              </a:solidFill>
              <a:latin typeface="Calibri"/>
            </a:endParaRPr>
          </a:p>
        </p:txBody>
      </p:sp>
      <p:sp>
        <p:nvSpPr>
          <p:cNvPr id="7" name="Title 3"/>
          <p:cNvSpPr txBox="1">
            <a:spLocks/>
          </p:cNvSpPr>
          <p:nvPr/>
        </p:nvSpPr>
        <p:spPr>
          <a:xfrm>
            <a:off x="304804" y="381000"/>
            <a:ext cx="8229600" cy="1143000"/>
          </a:xfrm>
          <a:prstGeom prst="rect">
            <a:avLst/>
          </a:prstGeom>
        </p:spPr>
        <p:txBody>
          <a:bodyPr vert="horz" lIns="91037" tIns="45521" rIns="91037" bIns="4552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10522">
              <a:defRPr/>
            </a:pPr>
            <a:r>
              <a:rPr lang="en-US" sz="6000" dirty="0">
                <a:solidFill>
                  <a:srgbClr val="FFFF00"/>
                </a:solidFill>
                <a:latin typeface="Calibri"/>
              </a:rPr>
              <a:t>Other Realities</a:t>
            </a:r>
          </a:p>
        </p:txBody>
      </p:sp>
      <p:sp>
        <p:nvSpPr>
          <p:cNvPr id="8" name="TextBox 7"/>
          <p:cNvSpPr txBox="1"/>
          <p:nvPr/>
        </p:nvSpPr>
        <p:spPr>
          <a:xfrm>
            <a:off x="2667000" y="6019800"/>
            <a:ext cx="6046976" cy="369332"/>
          </a:xfrm>
          <a:prstGeom prst="rect">
            <a:avLst/>
          </a:prstGeom>
          <a:noFill/>
        </p:spPr>
        <p:txBody>
          <a:bodyPr wrap="none" lIns="91037" tIns="45521" rIns="91037" bIns="45521" rtlCol="0">
            <a:spAutoFit/>
          </a:bodyPr>
          <a:lstStyle/>
          <a:p>
            <a:r>
              <a:rPr lang="en-US" i="1" dirty="0" smtClean="0">
                <a:solidFill>
                  <a:srgbClr val="92D050"/>
                </a:solidFill>
              </a:rPr>
              <a:t>adopted from</a:t>
            </a:r>
            <a:r>
              <a:rPr lang="en-US" dirty="0" smtClean="0">
                <a:solidFill>
                  <a:srgbClr val="92D050"/>
                </a:solidFill>
              </a:rPr>
              <a:t> </a:t>
            </a:r>
            <a:r>
              <a:rPr lang="en-US" dirty="0" err="1" smtClean="0">
                <a:solidFill>
                  <a:srgbClr val="92D050"/>
                </a:solidFill>
              </a:rPr>
              <a:t>Gleick</a:t>
            </a:r>
            <a:r>
              <a:rPr lang="en-US" dirty="0" smtClean="0">
                <a:solidFill>
                  <a:srgbClr val="92D050"/>
                </a:solidFill>
              </a:rPr>
              <a:t> (1993), </a:t>
            </a:r>
            <a:r>
              <a:rPr lang="en-US" dirty="0" err="1" smtClean="0">
                <a:solidFill>
                  <a:srgbClr val="92D050"/>
                </a:solidFill>
              </a:rPr>
              <a:t>Falkenmark</a:t>
            </a:r>
            <a:r>
              <a:rPr lang="en-US" dirty="0" smtClean="0">
                <a:solidFill>
                  <a:srgbClr val="92D050"/>
                </a:solidFill>
              </a:rPr>
              <a:t> and </a:t>
            </a:r>
            <a:r>
              <a:rPr lang="en-US" dirty="0" err="1" smtClean="0">
                <a:solidFill>
                  <a:srgbClr val="92D050"/>
                </a:solidFill>
              </a:rPr>
              <a:t>Rockström</a:t>
            </a:r>
            <a:r>
              <a:rPr lang="en-US" dirty="0" smtClean="0">
                <a:solidFill>
                  <a:srgbClr val="92D050"/>
                </a:solidFill>
              </a:rPr>
              <a:t> (2004)</a:t>
            </a:r>
            <a:endParaRPr lang="en-US" dirty="0">
              <a:solidFill>
                <a:srgbClr val="92D050"/>
              </a:solidFill>
            </a:endParaRPr>
          </a:p>
        </p:txBody>
      </p:sp>
    </p:spTree>
    <p:extLst>
      <p:ext uri="{BB962C8B-B14F-4D97-AF65-F5344CB8AC3E}">
        <p14:creationId xmlns:p14="http://schemas.microsoft.com/office/powerpoint/2010/main" val="309683270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020" name="Picture 4" descr="mnlandcover"/>
          <p:cNvPicPr>
            <a:picLocks noChangeAspect="1" noChangeArrowheads="1"/>
          </p:cNvPicPr>
          <p:nvPr/>
        </p:nvPicPr>
        <p:blipFill>
          <a:blip r:embed="rId2" cstate="print"/>
          <a:srcRect l="18025"/>
          <a:stretch>
            <a:fillRect/>
          </a:stretch>
        </p:blipFill>
        <p:spPr bwMode="auto">
          <a:xfrm>
            <a:off x="4391059" y="2103241"/>
            <a:ext cx="4752975" cy="4754799"/>
          </a:xfrm>
          <a:prstGeom prst="rect">
            <a:avLst/>
          </a:prstGeom>
          <a:noFill/>
        </p:spPr>
      </p:pic>
      <p:grpSp>
        <p:nvGrpSpPr>
          <p:cNvPr id="2" name="Group 17"/>
          <p:cNvGrpSpPr>
            <a:grpSpLocks/>
          </p:cNvGrpSpPr>
          <p:nvPr/>
        </p:nvGrpSpPr>
        <p:grpSpPr bwMode="auto">
          <a:xfrm>
            <a:off x="6727828" y="4538666"/>
            <a:ext cx="1708150" cy="1754188"/>
            <a:chOff x="4134" y="1866"/>
            <a:chExt cx="1076" cy="1105"/>
          </a:xfrm>
        </p:grpSpPr>
        <p:sp>
          <p:nvSpPr>
            <p:cNvPr id="470021" name="Text Box 5"/>
            <p:cNvSpPr txBox="1">
              <a:spLocks noChangeArrowheads="1"/>
            </p:cNvSpPr>
            <p:nvPr/>
          </p:nvSpPr>
          <p:spPr bwMode="auto">
            <a:xfrm>
              <a:off x="4328" y="1866"/>
              <a:ext cx="882" cy="1105"/>
            </a:xfrm>
            <a:prstGeom prst="rect">
              <a:avLst/>
            </a:prstGeom>
            <a:noFill/>
            <a:ln w="9525">
              <a:noFill/>
              <a:miter lim="800000"/>
              <a:headEnd/>
              <a:tailEnd/>
            </a:ln>
            <a:effectLst/>
          </p:spPr>
          <p:txBody>
            <a:bodyPr wrap="none">
              <a:spAutoFit/>
            </a:bodyPr>
            <a:lstStyle/>
            <a:p>
              <a:r>
                <a:rPr lang="en-US" sz="1200" dirty="0">
                  <a:solidFill>
                    <a:prstClr val="black"/>
                  </a:solidFill>
                </a:rPr>
                <a:t>Land Cover – 1990s</a:t>
              </a:r>
            </a:p>
            <a:p>
              <a:r>
                <a:rPr lang="en-US" sz="1200" dirty="0">
                  <a:solidFill>
                    <a:prstClr val="black"/>
                  </a:solidFill>
                </a:rPr>
                <a:t>Urban</a:t>
              </a:r>
            </a:p>
            <a:p>
              <a:r>
                <a:rPr lang="en-US" sz="1200" dirty="0">
                  <a:solidFill>
                    <a:prstClr val="black"/>
                  </a:solidFill>
                </a:rPr>
                <a:t>Cultivated</a:t>
              </a:r>
            </a:p>
            <a:p>
              <a:r>
                <a:rPr lang="en-US" sz="1200" dirty="0">
                  <a:solidFill>
                    <a:prstClr val="black"/>
                  </a:solidFill>
                </a:rPr>
                <a:t>Prairie</a:t>
              </a:r>
            </a:p>
            <a:p>
              <a:r>
                <a:rPr lang="en-US" sz="1200" dirty="0">
                  <a:solidFill>
                    <a:prstClr val="black"/>
                  </a:solidFill>
                </a:rPr>
                <a:t>Coniferous Forest</a:t>
              </a:r>
            </a:p>
            <a:p>
              <a:r>
                <a:rPr lang="en-US" sz="1200" dirty="0">
                  <a:solidFill>
                    <a:prstClr val="black"/>
                  </a:solidFill>
                </a:rPr>
                <a:t>Deciduous Forest</a:t>
              </a:r>
            </a:p>
            <a:p>
              <a:r>
                <a:rPr lang="en-US" sz="1200" dirty="0">
                  <a:solidFill>
                    <a:prstClr val="black"/>
                  </a:solidFill>
                </a:rPr>
                <a:t>Mixed Forest</a:t>
              </a:r>
            </a:p>
            <a:p>
              <a:r>
                <a:rPr lang="en-US" sz="1200" dirty="0">
                  <a:solidFill>
                    <a:prstClr val="black"/>
                  </a:solidFill>
                </a:rPr>
                <a:t>Open Water</a:t>
              </a:r>
            </a:p>
            <a:p>
              <a:r>
                <a:rPr lang="en-US" sz="1200" dirty="0">
                  <a:solidFill>
                    <a:prstClr val="black"/>
                  </a:solidFill>
                </a:rPr>
                <a:t>Wetland</a:t>
              </a:r>
            </a:p>
          </p:txBody>
        </p:sp>
        <p:sp>
          <p:nvSpPr>
            <p:cNvPr id="470022" name="Rectangle 6"/>
            <p:cNvSpPr>
              <a:spLocks noChangeArrowheads="1"/>
            </p:cNvSpPr>
            <p:nvPr/>
          </p:nvSpPr>
          <p:spPr bwMode="auto">
            <a:xfrm>
              <a:off x="4138" y="2031"/>
              <a:ext cx="106" cy="71"/>
            </a:xfrm>
            <a:prstGeom prst="rect">
              <a:avLst/>
            </a:prstGeom>
            <a:solidFill>
              <a:srgbClr val="FF0000"/>
            </a:solidFill>
            <a:ln w="9525">
              <a:solidFill>
                <a:schemeClr val="tx1"/>
              </a:solidFill>
              <a:miter lim="800000"/>
              <a:headEnd/>
              <a:tailEnd/>
            </a:ln>
            <a:effectLst/>
          </p:spPr>
          <p:txBody>
            <a:bodyPr wrap="none" anchor="ctr"/>
            <a:lstStyle/>
            <a:p>
              <a:endParaRPr lang="en-US">
                <a:solidFill>
                  <a:prstClr val="black"/>
                </a:solidFill>
              </a:endParaRPr>
            </a:p>
          </p:txBody>
        </p:sp>
        <p:sp>
          <p:nvSpPr>
            <p:cNvPr id="470023" name="Rectangle 7"/>
            <p:cNvSpPr>
              <a:spLocks noChangeArrowheads="1"/>
            </p:cNvSpPr>
            <p:nvPr/>
          </p:nvSpPr>
          <p:spPr bwMode="auto">
            <a:xfrm>
              <a:off x="4137" y="2141"/>
              <a:ext cx="106" cy="71"/>
            </a:xfrm>
            <a:prstGeom prst="rect">
              <a:avLst/>
            </a:prstGeom>
            <a:solidFill>
              <a:schemeClr val="tx1"/>
            </a:solidFill>
            <a:ln w="9525">
              <a:solidFill>
                <a:schemeClr val="tx1"/>
              </a:solidFill>
              <a:miter lim="800000"/>
              <a:headEnd/>
              <a:tailEnd/>
            </a:ln>
            <a:effectLst/>
          </p:spPr>
          <p:txBody>
            <a:bodyPr wrap="none" anchor="ctr"/>
            <a:lstStyle/>
            <a:p>
              <a:endParaRPr lang="en-US">
                <a:solidFill>
                  <a:prstClr val="black"/>
                </a:solidFill>
              </a:endParaRPr>
            </a:p>
          </p:txBody>
        </p:sp>
        <p:sp>
          <p:nvSpPr>
            <p:cNvPr id="470024" name="Rectangle 8"/>
            <p:cNvSpPr>
              <a:spLocks noChangeArrowheads="1"/>
            </p:cNvSpPr>
            <p:nvPr/>
          </p:nvSpPr>
          <p:spPr bwMode="auto">
            <a:xfrm>
              <a:off x="4138" y="2254"/>
              <a:ext cx="106" cy="71"/>
            </a:xfrm>
            <a:prstGeom prst="rect">
              <a:avLst/>
            </a:prstGeom>
            <a:solidFill>
              <a:srgbClr val="FFFF00"/>
            </a:solidFill>
            <a:ln w="9525">
              <a:solidFill>
                <a:schemeClr val="tx1"/>
              </a:solidFill>
              <a:miter lim="800000"/>
              <a:headEnd/>
              <a:tailEnd/>
            </a:ln>
            <a:effectLst/>
          </p:spPr>
          <p:txBody>
            <a:bodyPr wrap="none" anchor="ctr"/>
            <a:lstStyle/>
            <a:p>
              <a:endParaRPr lang="en-US">
                <a:solidFill>
                  <a:prstClr val="black"/>
                </a:solidFill>
              </a:endParaRPr>
            </a:p>
          </p:txBody>
        </p:sp>
        <p:sp>
          <p:nvSpPr>
            <p:cNvPr id="470025" name="Rectangle 9"/>
            <p:cNvSpPr>
              <a:spLocks noChangeArrowheads="1"/>
            </p:cNvSpPr>
            <p:nvPr/>
          </p:nvSpPr>
          <p:spPr bwMode="auto">
            <a:xfrm>
              <a:off x="4136" y="2368"/>
              <a:ext cx="106" cy="71"/>
            </a:xfrm>
            <a:prstGeom prst="rect">
              <a:avLst/>
            </a:prstGeom>
            <a:solidFill>
              <a:srgbClr val="33CC33"/>
            </a:solidFill>
            <a:ln w="9525">
              <a:solidFill>
                <a:schemeClr val="tx1"/>
              </a:solidFill>
              <a:miter lim="800000"/>
              <a:headEnd/>
              <a:tailEnd/>
            </a:ln>
            <a:effectLst/>
          </p:spPr>
          <p:txBody>
            <a:bodyPr wrap="none" anchor="ctr"/>
            <a:lstStyle/>
            <a:p>
              <a:endParaRPr lang="en-US">
                <a:solidFill>
                  <a:prstClr val="black"/>
                </a:solidFill>
              </a:endParaRPr>
            </a:p>
          </p:txBody>
        </p:sp>
        <p:sp>
          <p:nvSpPr>
            <p:cNvPr id="470026" name="Rectangle 10"/>
            <p:cNvSpPr>
              <a:spLocks noChangeArrowheads="1"/>
            </p:cNvSpPr>
            <p:nvPr/>
          </p:nvSpPr>
          <p:spPr bwMode="auto">
            <a:xfrm>
              <a:off x="4136" y="2485"/>
              <a:ext cx="106" cy="71"/>
            </a:xfrm>
            <a:prstGeom prst="rect">
              <a:avLst/>
            </a:prstGeom>
            <a:solidFill>
              <a:srgbClr val="008000"/>
            </a:solidFill>
            <a:ln w="9525">
              <a:solidFill>
                <a:schemeClr val="tx1"/>
              </a:solidFill>
              <a:miter lim="800000"/>
              <a:headEnd/>
              <a:tailEnd/>
            </a:ln>
            <a:effectLst/>
          </p:spPr>
          <p:txBody>
            <a:bodyPr wrap="none" anchor="ctr"/>
            <a:lstStyle/>
            <a:p>
              <a:endParaRPr lang="en-US">
                <a:solidFill>
                  <a:prstClr val="black"/>
                </a:solidFill>
              </a:endParaRPr>
            </a:p>
          </p:txBody>
        </p:sp>
        <p:sp>
          <p:nvSpPr>
            <p:cNvPr id="470027" name="Rectangle 11" descr="Large confetti"/>
            <p:cNvSpPr>
              <a:spLocks noChangeArrowheads="1"/>
            </p:cNvSpPr>
            <p:nvPr/>
          </p:nvSpPr>
          <p:spPr bwMode="auto">
            <a:xfrm>
              <a:off x="4134" y="2600"/>
              <a:ext cx="106" cy="71"/>
            </a:xfrm>
            <a:prstGeom prst="rect">
              <a:avLst/>
            </a:prstGeom>
            <a:pattFill prst="lgConfetti">
              <a:fgClr>
                <a:srgbClr val="008000"/>
              </a:fgClr>
              <a:bgClr>
                <a:srgbClr val="00CC00"/>
              </a:bgClr>
            </a:pattFill>
            <a:ln w="9525">
              <a:solidFill>
                <a:schemeClr val="tx1"/>
              </a:solidFill>
              <a:miter lim="800000"/>
              <a:headEnd/>
              <a:tailEnd/>
            </a:ln>
            <a:effectLst/>
          </p:spPr>
          <p:txBody>
            <a:bodyPr wrap="none" anchor="ctr"/>
            <a:lstStyle/>
            <a:p>
              <a:endParaRPr lang="en-US">
                <a:solidFill>
                  <a:prstClr val="black"/>
                </a:solidFill>
              </a:endParaRPr>
            </a:p>
          </p:txBody>
        </p:sp>
        <p:sp>
          <p:nvSpPr>
            <p:cNvPr id="470028" name="Rectangle 12"/>
            <p:cNvSpPr>
              <a:spLocks noChangeArrowheads="1"/>
            </p:cNvSpPr>
            <p:nvPr/>
          </p:nvSpPr>
          <p:spPr bwMode="auto">
            <a:xfrm>
              <a:off x="4136" y="2717"/>
              <a:ext cx="106" cy="71"/>
            </a:xfrm>
            <a:prstGeom prst="rect">
              <a:avLst/>
            </a:prstGeom>
            <a:solidFill>
              <a:schemeClr val="accent2"/>
            </a:solidFill>
            <a:ln w="9525">
              <a:solidFill>
                <a:schemeClr val="tx1"/>
              </a:solidFill>
              <a:miter lim="800000"/>
              <a:headEnd/>
              <a:tailEnd/>
            </a:ln>
            <a:effectLst/>
          </p:spPr>
          <p:txBody>
            <a:bodyPr wrap="none" anchor="ctr"/>
            <a:lstStyle/>
            <a:p>
              <a:endParaRPr lang="en-US">
                <a:solidFill>
                  <a:prstClr val="black"/>
                </a:solidFill>
              </a:endParaRPr>
            </a:p>
          </p:txBody>
        </p:sp>
        <p:sp>
          <p:nvSpPr>
            <p:cNvPr id="470029" name="Rectangle 13" descr="Divot"/>
            <p:cNvSpPr>
              <a:spLocks noChangeArrowheads="1"/>
            </p:cNvSpPr>
            <p:nvPr/>
          </p:nvSpPr>
          <p:spPr bwMode="auto">
            <a:xfrm>
              <a:off x="4134" y="2836"/>
              <a:ext cx="106" cy="71"/>
            </a:xfrm>
            <a:prstGeom prst="rect">
              <a:avLst/>
            </a:prstGeom>
            <a:pattFill prst="divot">
              <a:fgClr>
                <a:srgbClr val="008000"/>
              </a:fgClr>
              <a:bgClr>
                <a:srgbClr val="009999"/>
              </a:bgClr>
            </a:pattFill>
            <a:ln w="9525">
              <a:solidFill>
                <a:schemeClr val="tx1"/>
              </a:solidFill>
              <a:miter lim="800000"/>
              <a:headEnd/>
              <a:tailEnd/>
            </a:ln>
            <a:effectLst/>
          </p:spPr>
          <p:txBody>
            <a:bodyPr wrap="none" anchor="ctr"/>
            <a:lstStyle/>
            <a:p>
              <a:endParaRPr lang="en-US">
                <a:solidFill>
                  <a:prstClr val="black"/>
                </a:solidFill>
              </a:endParaRPr>
            </a:p>
          </p:txBody>
        </p:sp>
      </p:grpSp>
      <p:sp>
        <p:nvSpPr>
          <p:cNvPr id="470032" name="Rectangle 16"/>
          <p:cNvSpPr>
            <a:spLocks noChangeArrowheads="1"/>
          </p:cNvSpPr>
          <p:nvPr/>
        </p:nvSpPr>
        <p:spPr bwMode="auto">
          <a:xfrm>
            <a:off x="5354638" y="2944813"/>
            <a:ext cx="125412" cy="92075"/>
          </a:xfrm>
          <a:prstGeom prst="rect">
            <a:avLst/>
          </a:prstGeom>
          <a:solidFill>
            <a:srgbClr val="0000FF"/>
          </a:solidFill>
          <a:ln w="9525">
            <a:noFill/>
            <a:miter lim="800000"/>
            <a:headEnd/>
            <a:tailEnd/>
          </a:ln>
          <a:effectLst/>
        </p:spPr>
        <p:txBody>
          <a:bodyPr wrap="none" lIns="91037" tIns="45521" rIns="91037" bIns="45521" anchor="ctr"/>
          <a:lstStyle/>
          <a:p>
            <a:endParaRPr lang="en-US">
              <a:solidFill>
                <a:prstClr val="black"/>
              </a:solidFill>
            </a:endParaRPr>
          </a:p>
        </p:txBody>
      </p:sp>
      <p:pic>
        <p:nvPicPr>
          <p:cNvPr id="470034" name="Picture 18" descr="mnpresettlementveg"/>
          <p:cNvPicPr>
            <a:picLocks noChangeAspect="1" noChangeArrowheads="1"/>
          </p:cNvPicPr>
          <p:nvPr/>
        </p:nvPicPr>
        <p:blipFill>
          <a:blip r:embed="rId3" cstate="print"/>
          <a:srcRect l="22697" t="3569" r="2725" b="3569"/>
          <a:stretch>
            <a:fillRect/>
          </a:stretch>
        </p:blipFill>
        <p:spPr bwMode="auto">
          <a:xfrm>
            <a:off x="5" y="41"/>
            <a:ext cx="4379913" cy="4164013"/>
          </a:xfrm>
          <a:prstGeom prst="rect">
            <a:avLst/>
          </a:prstGeom>
          <a:noFill/>
        </p:spPr>
      </p:pic>
      <p:sp>
        <p:nvSpPr>
          <p:cNvPr id="470035" name="Text Box 19"/>
          <p:cNvSpPr txBox="1">
            <a:spLocks noChangeArrowheads="1"/>
          </p:cNvSpPr>
          <p:nvPr/>
        </p:nvSpPr>
        <p:spPr bwMode="auto">
          <a:xfrm>
            <a:off x="192088" y="4125954"/>
            <a:ext cx="3700462" cy="396875"/>
          </a:xfrm>
          <a:prstGeom prst="rect">
            <a:avLst/>
          </a:prstGeom>
          <a:noFill/>
          <a:ln w="9525">
            <a:noFill/>
            <a:miter lim="800000"/>
            <a:headEnd/>
            <a:tailEnd/>
          </a:ln>
          <a:effectLst>
            <a:outerShdw dist="17961" dir="18900000" algn="ctr" rotWithShape="0">
              <a:schemeClr val="tx1">
                <a:alpha val="50000"/>
              </a:schemeClr>
            </a:outerShdw>
          </a:effectLst>
        </p:spPr>
        <p:txBody>
          <a:bodyPr lIns="91037" tIns="45521" rIns="91037" bIns="45521">
            <a:spAutoFit/>
          </a:bodyPr>
          <a:lstStyle/>
          <a:p>
            <a:pPr algn="ctr"/>
            <a:r>
              <a:rPr lang="en-US" sz="2000">
                <a:solidFill>
                  <a:srgbClr val="FFFF00"/>
                </a:solidFill>
              </a:rPr>
              <a:t>Land Cover – Early 1800s</a:t>
            </a:r>
          </a:p>
        </p:txBody>
      </p:sp>
      <p:sp>
        <p:nvSpPr>
          <p:cNvPr id="470036" name="Text Box 20"/>
          <p:cNvSpPr txBox="1">
            <a:spLocks noChangeArrowheads="1"/>
          </p:cNvSpPr>
          <p:nvPr/>
        </p:nvSpPr>
        <p:spPr bwMode="auto">
          <a:xfrm>
            <a:off x="5638800" y="1706366"/>
            <a:ext cx="2982913" cy="396875"/>
          </a:xfrm>
          <a:prstGeom prst="rect">
            <a:avLst/>
          </a:prstGeom>
          <a:noFill/>
          <a:ln w="9525">
            <a:noFill/>
            <a:miter lim="800000"/>
            <a:headEnd/>
            <a:tailEnd/>
          </a:ln>
          <a:effectLst>
            <a:outerShdw dist="17961" dir="18900000" algn="ctr" rotWithShape="0">
              <a:schemeClr val="tx1">
                <a:alpha val="50000"/>
              </a:schemeClr>
            </a:outerShdw>
          </a:effectLst>
        </p:spPr>
        <p:txBody>
          <a:bodyPr lIns="91037" tIns="45521" rIns="91037" bIns="45521">
            <a:spAutoFit/>
          </a:bodyPr>
          <a:lstStyle/>
          <a:p>
            <a:pPr algn="ctr"/>
            <a:r>
              <a:rPr lang="en-US" sz="2000">
                <a:solidFill>
                  <a:srgbClr val="FFFF00"/>
                </a:solidFill>
              </a:rPr>
              <a:t>Land Cover – 1990s</a:t>
            </a:r>
          </a:p>
        </p:txBody>
      </p:sp>
    </p:spTree>
    <p:extLst>
      <p:ext uri="{BB962C8B-B14F-4D97-AF65-F5344CB8AC3E}">
        <p14:creationId xmlns:p14="http://schemas.microsoft.com/office/powerpoint/2010/main" val="140806176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2935507334"/>
              </p:ext>
            </p:extLst>
          </p:nvPr>
        </p:nvGraphicFramePr>
        <p:xfrm>
          <a:off x="-18326" y="35"/>
          <a:ext cx="9162361" cy="695164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1962704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7162803" y="1143004"/>
            <a:ext cx="1960560" cy="403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ctr" defTabSz="413909" fontAlgn="base" hangingPunct="0">
              <a:lnSpc>
                <a:spcPct val="93000"/>
              </a:lnSpc>
              <a:spcBef>
                <a:spcPct val="0"/>
              </a:spcBef>
              <a:spcAft>
                <a:spcPct val="0"/>
              </a:spcAft>
              <a:buClr>
                <a:srgbClr val="000000"/>
              </a:buClr>
              <a:buSzPct val="45000"/>
            </a:pPr>
            <a:r>
              <a:rPr lang="en-GB" altLang="en-US" sz="2000" b="1" dirty="0">
                <a:solidFill>
                  <a:srgbClr val="006600"/>
                </a:solidFill>
                <a:latin typeface="Arial" charset="0"/>
              </a:rPr>
              <a:t>The Mississippi River carries some 550 million metric tons of sediment into the Gulf of Mexico each year. </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840" y="4196"/>
            <a:ext cx="6861962" cy="68626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rot="16200000">
            <a:off x="-2817765" y="3351168"/>
            <a:ext cx="601980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pPr defTabSz="413909" fontAlgn="base" hangingPunct="0">
              <a:lnSpc>
                <a:spcPct val="93000"/>
              </a:lnSpc>
              <a:spcBef>
                <a:spcPct val="0"/>
              </a:spcBef>
              <a:spcAft>
                <a:spcPct val="0"/>
              </a:spcAft>
              <a:buClr>
                <a:srgbClr val="000000"/>
              </a:buClr>
              <a:buSzPct val="45000"/>
            </a:pPr>
            <a:r>
              <a:rPr lang="en-GB" altLang="en-US" sz="1400" b="1" i="1" dirty="0">
                <a:solidFill>
                  <a:srgbClr val="006600"/>
                </a:solidFill>
                <a:latin typeface="Arial" charset="0"/>
              </a:rPr>
              <a:t>from: </a:t>
            </a:r>
            <a:r>
              <a:rPr lang="en-GB" altLang="en-US" sz="1400" b="1" dirty="0">
                <a:solidFill>
                  <a:srgbClr val="006600"/>
                </a:solidFill>
                <a:latin typeface="Arial" charset="0"/>
              </a:rPr>
              <a:t>Cheryl  Lyn </a:t>
            </a:r>
            <a:r>
              <a:rPr lang="en-GB" altLang="en-US" sz="1400" b="1" dirty="0" err="1">
                <a:solidFill>
                  <a:srgbClr val="006600"/>
                </a:solidFill>
                <a:latin typeface="Arial" charset="0"/>
              </a:rPr>
              <a:t>Dybas</a:t>
            </a:r>
            <a:r>
              <a:rPr lang="en-GB" altLang="en-US" sz="1400" b="1" dirty="0">
                <a:solidFill>
                  <a:srgbClr val="006600"/>
                </a:solidFill>
                <a:latin typeface="Arial" charset="0"/>
              </a:rPr>
              <a:t>  </a:t>
            </a:r>
            <a:r>
              <a:rPr lang="en-GB" altLang="en-US" sz="1400" b="1" dirty="0" err="1">
                <a:solidFill>
                  <a:srgbClr val="006600"/>
                </a:solidFill>
                <a:latin typeface="Arial" charset="0"/>
              </a:rPr>
              <a:t>BioScience</a:t>
            </a:r>
            <a:r>
              <a:rPr lang="en-GB" altLang="en-US" sz="1400" b="1" dirty="0">
                <a:solidFill>
                  <a:srgbClr val="006600"/>
                </a:solidFill>
                <a:latin typeface="Arial" charset="0"/>
              </a:rPr>
              <a:t> .2005;55:552-557</a:t>
            </a:r>
          </a:p>
        </p:txBody>
      </p:sp>
    </p:spTree>
    <p:extLst>
      <p:ext uri="{BB962C8B-B14F-4D97-AF65-F5344CB8AC3E}">
        <p14:creationId xmlns:p14="http://schemas.microsoft.com/office/powerpoint/2010/main" val="25927068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500"/>
          <a:stretch/>
        </p:blipFill>
        <p:spPr bwMode="auto">
          <a:xfrm>
            <a:off x="686956" y="1905921"/>
            <a:ext cx="7923645" cy="3351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81000" y="152405"/>
            <a:ext cx="8534400" cy="1200329"/>
          </a:xfrm>
          <a:prstGeom prst="rect">
            <a:avLst/>
          </a:prstGeom>
        </p:spPr>
        <p:txBody>
          <a:bodyPr wrap="square" lIns="91096" tIns="45550" rIns="91096" bIns="45550">
            <a:spAutoFit/>
          </a:bodyPr>
          <a:lstStyle/>
          <a:p>
            <a:pPr algn="ctr"/>
            <a:r>
              <a:rPr lang="en-US" sz="2400" b="1" dirty="0">
                <a:solidFill>
                  <a:schemeClr val="tx2">
                    <a:lumMod val="75000"/>
                  </a:schemeClr>
                </a:solidFill>
              </a:rPr>
              <a:t>Percentage of stream nutrient load delivered </a:t>
            </a:r>
          </a:p>
          <a:p>
            <a:pPr algn="ctr"/>
            <a:r>
              <a:rPr lang="en-US" sz="2400" b="1" dirty="0">
                <a:solidFill>
                  <a:schemeClr val="tx2">
                    <a:lumMod val="75000"/>
                  </a:schemeClr>
                </a:solidFill>
              </a:rPr>
              <a:t>to the Gulf of Mexico from the Mississippi and Atchafalaya River Basin, (1992-2002)</a:t>
            </a:r>
          </a:p>
        </p:txBody>
      </p:sp>
      <p:sp>
        <p:nvSpPr>
          <p:cNvPr id="3" name="TextBox 2"/>
          <p:cNvSpPr txBox="1"/>
          <p:nvPr/>
        </p:nvSpPr>
        <p:spPr>
          <a:xfrm>
            <a:off x="3129788" y="6019800"/>
            <a:ext cx="2813847" cy="369332"/>
          </a:xfrm>
          <a:prstGeom prst="rect">
            <a:avLst/>
          </a:prstGeom>
          <a:noFill/>
        </p:spPr>
        <p:txBody>
          <a:bodyPr wrap="none" lIns="91096" tIns="45550" rIns="91096" bIns="45550" rtlCol="0">
            <a:spAutoFit/>
          </a:bodyPr>
          <a:lstStyle/>
          <a:p>
            <a:r>
              <a:rPr lang="en-US" i="1" dirty="0" smtClean="0">
                <a:solidFill>
                  <a:srgbClr val="003300"/>
                </a:solidFill>
              </a:rPr>
              <a:t>from</a:t>
            </a:r>
            <a:r>
              <a:rPr lang="en-US" dirty="0" smtClean="0">
                <a:solidFill>
                  <a:srgbClr val="003300"/>
                </a:solidFill>
              </a:rPr>
              <a:t> Alexander et al. (2008)</a:t>
            </a:r>
            <a:endParaRPr lang="en-US" dirty="0">
              <a:solidFill>
                <a:srgbClr val="003300"/>
              </a:solidFill>
            </a:endParaRPr>
          </a:p>
        </p:txBody>
      </p:sp>
      <p:sp>
        <p:nvSpPr>
          <p:cNvPr id="5" name="TextBox 4"/>
          <p:cNvSpPr txBox="1"/>
          <p:nvPr/>
        </p:nvSpPr>
        <p:spPr>
          <a:xfrm>
            <a:off x="1371635" y="1536586"/>
            <a:ext cx="1880515" cy="369332"/>
          </a:xfrm>
          <a:prstGeom prst="rect">
            <a:avLst/>
          </a:prstGeom>
          <a:noFill/>
        </p:spPr>
        <p:txBody>
          <a:bodyPr wrap="none" lIns="91096" tIns="45550" rIns="91096" bIns="45550" rtlCol="0">
            <a:spAutoFit/>
          </a:bodyPr>
          <a:lstStyle/>
          <a:p>
            <a:r>
              <a:rPr lang="en-US" b="1" i="1" dirty="0" smtClean="0">
                <a:solidFill>
                  <a:srgbClr val="003300"/>
                </a:solidFill>
              </a:rPr>
              <a:t>(A) </a:t>
            </a:r>
            <a:r>
              <a:rPr lang="en-US" b="1" dirty="0" smtClean="0">
                <a:solidFill>
                  <a:srgbClr val="003300"/>
                </a:solidFill>
              </a:rPr>
              <a:t>Total nitrogen</a:t>
            </a:r>
            <a:endParaRPr lang="en-US" b="1" dirty="0">
              <a:solidFill>
                <a:srgbClr val="003300"/>
              </a:solidFill>
            </a:endParaRPr>
          </a:p>
        </p:txBody>
      </p:sp>
      <p:sp>
        <p:nvSpPr>
          <p:cNvPr id="6" name="TextBox 5"/>
          <p:cNvSpPr txBox="1"/>
          <p:nvPr/>
        </p:nvSpPr>
        <p:spPr>
          <a:xfrm>
            <a:off x="5617729" y="1536586"/>
            <a:ext cx="2190728" cy="369332"/>
          </a:xfrm>
          <a:prstGeom prst="rect">
            <a:avLst/>
          </a:prstGeom>
          <a:noFill/>
        </p:spPr>
        <p:txBody>
          <a:bodyPr wrap="none" lIns="91096" tIns="45550" rIns="91096" bIns="45550" rtlCol="0">
            <a:spAutoFit/>
          </a:bodyPr>
          <a:lstStyle/>
          <a:p>
            <a:r>
              <a:rPr lang="en-US" b="1" i="1" dirty="0" smtClean="0">
                <a:solidFill>
                  <a:srgbClr val="003300"/>
                </a:solidFill>
              </a:rPr>
              <a:t>(B)</a:t>
            </a:r>
            <a:r>
              <a:rPr lang="en-US" b="1" dirty="0" smtClean="0">
                <a:solidFill>
                  <a:srgbClr val="003300"/>
                </a:solidFill>
              </a:rPr>
              <a:t> Total phosphorus</a:t>
            </a:r>
            <a:endParaRPr lang="en-US" b="1" dirty="0">
              <a:solidFill>
                <a:srgbClr val="003300"/>
              </a:solidFill>
            </a:endParaRPr>
          </a:p>
        </p:txBody>
      </p:sp>
    </p:spTree>
    <p:extLst>
      <p:ext uri="{BB962C8B-B14F-4D97-AF65-F5344CB8AC3E}">
        <p14:creationId xmlns:p14="http://schemas.microsoft.com/office/powerpoint/2010/main" val="69774808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sparrow poster"/>
          <p:cNvPicPr>
            <a:picLocks noChangeAspect="1" noChangeArrowheads="1"/>
          </p:cNvPicPr>
          <p:nvPr/>
        </p:nvPicPr>
        <p:blipFill rotWithShape="1">
          <a:blip r:embed="rId2">
            <a:extLst>
              <a:ext uri="{28A0092B-C50C-407E-A947-70E740481C1C}">
                <a14:useLocalDpi xmlns:a14="http://schemas.microsoft.com/office/drawing/2010/main" val="0"/>
              </a:ext>
            </a:extLst>
          </a:blip>
          <a:srcRect t="13199"/>
          <a:stretch/>
        </p:blipFill>
        <p:spPr bwMode="auto">
          <a:xfrm>
            <a:off x="762000" y="457200"/>
            <a:ext cx="7543800" cy="49110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09600" y="6038851"/>
            <a:ext cx="8077200" cy="369332"/>
          </a:xfrm>
          <a:prstGeom prst="rect">
            <a:avLst/>
          </a:prstGeom>
        </p:spPr>
        <p:txBody>
          <a:bodyPr wrap="square" lIns="91096" tIns="45550" rIns="91096" bIns="45550">
            <a:spAutoFit/>
          </a:bodyPr>
          <a:lstStyle/>
          <a:p>
            <a:r>
              <a:rPr lang="en-US" dirty="0" smtClean="0"/>
              <a:t>URL</a:t>
            </a:r>
            <a:r>
              <a:rPr lang="en-US" dirty="0"/>
              <a:t>: http://water.usgs.gov/nawqa/sparrow/gulf_findings/primary_sources.html</a:t>
            </a:r>
          </a:p>
        </p:txBody>
      </p:sp>
    </p:spTree>
    <p:extLst>
      <p:ext uri="{BB962C8B-B14F-4D97-AF65-F5344CB8AC3E}">
        <p14:creationId xmlns:p14="http://schemas.microsoft.com/office/powerpoint/2010/main" val="347283887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2144" y="0"/>
            <a:ext cx="104013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18" name="Picture 2" descr="pesticide use map"/>
          <p:cNvPicPr>
            <a:picLocks noChangeAspect="1" noChangeArrowheads="1"/>
          </p:cNvPicPr>
          <p:nvPr/>
        </p:nvPicPr>
        <p:blipFill rotWithShape="1">
          <a:blip r:embed="rId3">
            <a:extLst>
              <a:ext uri="{28A0092B-C50C-407E-A947-70E740481C1C}">
                <a14:useLocalDpi xmlns:a14="http://schemas.microsoft.com/office/drawing/2010/main" val="0"/>
              </a:ext>
            </a:extLst>
          </a:blip>
          <a:srcRect t="3126" b="39965"/>
          <a:stretch/>
        </p:blipFill>
        <p:spPr bwMode="auto">
          <a:xfrm>
            <a:off x="1588143" y="1006551"/>
            <a:ext cx="5967723" cy="44036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33600" y="5562600"/>
            <a:ext cx="4876800" cy="1200329"/>
          </a:xfrm>
          <a:prstGeom prst="rect">
            <a:avLst/>
          </a:prstGeom>
          <a:solidFill>
            <a:sysClr val="window" lastClr="FFFFFF">
              <a:alpha val="72000"/>
            </a:sysClr>
          </a:solidFill>
        </p:spPr>
        <p:txBody>
          <a:bodyPr wrap="square" lIns="91096" tIns="45550" rIns="91096" bIns="45550" rtlCol="0">
            <a:spAutoFit/>
          </a:bodyPr>
          <a:lstStyle/>
          <a:p>
            <a:r>
              <a:rPr lang="en-US" i="1" dirty="0" smtClean="0">
                <a:solidFill>
                  <a:srgbClr val="003300"/>
                </a:solidFill>
                <a:latin typeface="Arial" panose="020B0604020202020204" pitchFamily="34" charset="0"/>
                <a:cs typeface="Arial" panose="020B0604020202020204" pitchFamily="34" charset="0"/>
              </a:rPr>
              <a:t>Source</a:t>
            </a:r>
            <a:r>
              <a:rPr lang="en-US" dirty="0" smtClean="0">
                <a:solidFill>
                  <a:srgbClr val="003300"/>
                </a:solidFill>
                <a:latin typeface="Arial" panose="020B0604020202020204" pitchFamily="34" charset="0"/>
                <a:cs typeface="Arial" panose="020B0604020202020204" pitchFamily="34" charset="0"/>
              </a:rPr>
              <a:t>: </a:t>
            </a:r>
          </a:p>
          <a:p>
            <a:r>
              <a:rPr lang="en-US" dirty="0" smtClean="0">
                <a:solidFill>
                  <a:srgbClr val="003300"/>
                </a:solidFill>
                <a:latin typeface="Arial" panose="020B0604020202020204" pitchFamily="34" charset="0"/>
                <a:cs typeface="Arial" panose="020B0604020202020204" pitchFamily="34" charset="0"/>
              </a:rPr>
              <a:t>National Water Quality Assessment Program;</a:t>
            </a:r>
          </a:p>
          <a:p>
            <a:r>
              <a:rPr lang="en-US" dirty="0" smtClean="0">
                <a:solidFill>
                  <a:srgbClr val="003300"/>
                </a:solidFill>
                <a:latin typeface="Arial" panose="020B0604020202020204" pitchFamily="34" charset="0"/>
                <a:cs typeface="Arial" panose="020B0604020202020204" pitchFamily="34" charset="0"/>
              </a:rPr>
              <a:t>Pesticide National Synthesis Project</a:t>
            </a:r>
          </a:p>
          <a:p>
            <a:r>
              <a:rPr lang="en-US" dirty="0" smtClean="0">
                <a:solidFill>
                  <a:srgbClr val="003300"/>
                </a:solidFill>
                <a:latin typeface="Arial" panose="020B0604020202020204" pitchFamily="34" charset="0"/>
                <a:cs typeface="Arial" panose="020B0604020202020204" pitchFamily="34" charset="0"/>
              </a:rPr>
              <a:t>USGS Report DS 752, USGS Report DS 907</a:t>
            </a:r>
            <a:endParaRPr lang="en-US" dirty="0">
              <a:solidFill>
                <a:srgbClr val="003300"/>
              </a:solidFill>
              <a:latin typeface="Arial" panose="020B0604020202020204" pitchFamily="34" charset="0"/>
              <a:cs typeface="Arial" panose="020B0604020202020204" pitchFamily="34" charset="0"/>
            </a:endParaRPr>
          </a:p>
        </p:txBody>
      </p:sp>
      <p:sp>
        <p:nvSpPr>
          <p:cNvPr id="4" name="TextBox 3"/>
          <p:cNvSpPr txBox="1"/>
          <p:nvPr/>
        </p:nvSpPr>
        <p:spPr>
          <a:xfrm>
            <a:off x="1066802" y="304804"/>
            <a:ext cx="7620000" cy="523220"/>
          </a:xfrm>
          <a:prstGeom prst="rect">
            <a:avLst/>
          </a:prstGeom>
          <a:noFill/>
        </p:spPr>
        <p:txBody>
          <a:bodyPr wrap="square" lIns="91096" tIns="45550" rIns="91096" bIns="45550" rtlCol="0">
            <a:spAutoFit/>
          </a:bodyPr>
          <a:lstStyle/>
          <a:p>
            <a:r>
              <a:rPr lang="en-US" sz="2800" dirty="0">
                <a:solidFill>
                  <a:srgbClr val="000000"/>
                </a:solidFill>
                <a:latin typeface="Arial" panose="020B0604020202020204" pitchFamily="34" charset="0"/>
                <a:cs typeface="Arial" panose="020B0604020202020204" pitchFamily="34" charset="0"/>
              </a:rPr>
              <a:t>Estimated Agricultural Use for Atrazine, 2012</a:t>
            </a:r>
          </a:p>
        </p:txBody>
      </p:sp>
    </p:spTree>
    <p:extLst>
      <p:ext uri="{BB962C8B-B14F-4D97-AF65-F5344CB8AC3E}">
        <p14:creationId xmlns:p14="http://schemas.microsoft.com/office/powerpoint/2010/main" val="360967167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www.sciencemag.org.ezp1.lib.umn.edu/content/321/5891/926/F1.large.jpg"/>
          <p:cNvSpPr>
            <a:spLocks noChangeAspect="1" noChangeArrowheads="1"/>
          </p:cNvSpPr>
          <p:nvPr/>
        </p:nvSpPr>
        <p:spPr bwMode="auto">
          <a:xfrm>
            <a:off x="155579" y="-14442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096" tIns="45550" rIns="91096" bIns="45550" numCol="1" anchor="t" anchorCtr="0" compatLnSpc="1">
            <a:prstTxWarp prst="textNoShape">
              <a:avLst/>
            </a:prstTxWarp>
          </a:bodyPr>
          <a:lstStyle/>
          <a:p>
            <a:endParaRPr lang="en-US"/>
          </a:p>
        </p:txBody>
      </p:sp>
      <p:pic>
        <p:nvPicPr>
          <p:cNvPr id="368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 y="7621"/>
            <a:ext cx="9166917"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0" y="4390072"/>
            <a:ext cx="9144000" cy="1477328"/>
          </a:xfrm>
          <a:prstGeom prst="rect">
            <a:avLst/>
          </a:prstGeom>
          <a:noFill/>
        </p:spPr>
        <p:txBody>
          <a:bodyPr wrap="square" lIns="91096" tIns="45550" rIns="91096" bIns="45550" rtlCol="0">
            <a:spAutoFit/>
          </a:bodyPr>
          <a:lstStyle/>
          <a:p>
            <a:r>
              <a:rPr lang="en-US" b="1" dirty="0" smtClean="0">
                <a:solidFill>
                  <a:schemeClr val="tx2">
                    <a:lumMod val="50000"/>
                  </a:schemeClr>
                </a:solidFill>
              </a:rPr>
              <a:t>Global distribution of </a:t>
            </a:r>
            <a:r>
              <a:rPr lang="en-US" dirty="0" smtClean="0">
                <a:solidFill>
                  <a:schemeClr val="tx2">
                    <a:lumMod val="50000"/>
                  </a:schemeClr>
                </a:solidFill>
              </a:rPr>
              <a:t>400-plus systems that have scientifically reported accounts of being eutrophication associated </a:t>
            </a:r>
            <a:r>
              <a:rPr lang="en-US" b="1" dirty="0" smtClean="0">
                <a:solidFill>
                  <a:schemeClr val="tx2">
                    <a:lumMod val="50000"/>
                  </a:schemeClr>
                </a:solidFill>
              </a:rPr>
              <a:t>dead zones.  Their distribution matches the global human footprint </a:t>
            </a:r>
            <a:r>
              <a:rPr lang="en-US" dirty="0" smtClean="0">
                <a:solidFill>
                  <a:schemeClr val="tx2">
                    <a:lumMod val="50000"/>
                  </a:schemeClr>
                </a:solidFill>
              </a:rPr>
              <a:t>(the normalized human influence is expressed as a percent (41)) in the Northern Hemisphere. For the Southern Hemisphere, the occurrence of dead zones is only recently being reported. </a:t>
            </a:r>
            <a:r>
              <a:rPr lang="en-US" i="1" dirty="0" smtClean="0">
                <a:solidFill>
                  <a:srgbClr val="006600"/>
                </a:solidFill>
              </a:rPr>
              <a:t>from</a:t>
            </a:r>
            <a:r>
              <a:rPr lang="en-US" dirty="0" smtClean="0">
                <a:solidFill>
                  <a:srgbClr val="006600"/>
                </a:solidFill>
              </a:rPr>
              <a:t> Diaz and Rosenberg (2008)</a:t>
            </a:r>
            <a:endParaRPr lang="en-US" dirty="0">
              <a:solidFill>
                <a:srgbClr val="006600"/>
              </a:solidFill>
            </a:endParaRPr>
          </a:p>
        </p:txBody>
      </p:sp>
      <p:cxnSp>
        <p:nvCxnSpPr>
          <p:cNvPr id="5" name="Straight Connector 4"/>
          <p:cNvCxnSpPr/>
          <p:nvPr/>
        </p:nvCxnSpPr>
        <p:spPr>
          <a:xfrm>
            <a:off x="-76200" y="3886200"/>
            <a:ext cx="9448800" cy="0"/>
          </a:xfrm>
          <a:prstGeom prst="line">
            <a:avLst/>
          </a:prstGeom>
          <a:ln w="44450">
            <a:solidFill>
              <a:srgbClr val="00FF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46520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4" cstate="print"/>
          <a:srcRect/>
          <a:stretch>
            <a:fillRect/>
          </a:stretch>
        </p:blipFill>
        <p:spPr bwMode="auto">
          <a:xfrm>
            <a:off x="0" y="0"/>
            <a:ext cx="9132118" cy="1752600"/>
          </a:xfrm>
          <a:prstGeom prst="rect">
            <a:avLst/>
          </a:prstGeom>
          <a:noFill/>
          <a:ln w="9525">
            <a:noFill/>
            <a:miter lim="800000"/>
            <a:headEnd/>
            <a:tailEnd/>
          </a:ln>
          <a:effectLst/>
        </p:spPr>
      </p:pic>
      <p:grpSp>
        <p:nvGrpSpPr>
          <p:cNvPr id="4" name="Group 3"/>
          <p:cNvGrpSpPr/>
          <p:nvPr/>
        </p:nvGrpSpPr>
        <p:grpSpPr>
          <a:xfrm>
            <a:off x="0" y="2214680"/>
            <a:ext cx="9144000" cy="4351470"/>
            <a:chOff x="0" y="2214680"/>
            <a:chExt cx="9144000" cy="4351470"/>
          </a:xfrm>
        </p:grpSpPr>
        <p:grpSp>
          <p:nvGrpSpPr>
            <p:cNvPr id="2" name="Group 20"/>
            <p:cNvGrpSpPr/>
            <p:nvPr/>
          </p:nvGrpSpPr>
          <p:grpSpPr>
            <a:xfrm>
              <a:off x="0" y="2670050"/>
              <a:ext cx="9144000" cy="1689064"/>
              <a:chOff x="0" y="2670050"/>
              <a:chExt cx="9144000" cy="1689064"/>
            </a:xfrm>
          </p:grpSpPr>
          <p:pic>
            <p:nvPicPr>
              <p:cNvPr id="9" name="Picture 8" descr="headache images.jpg"/>
              <p:cNvPicPr>
                <a:picLocks noChangeAspect="1"/>
              </p:cNvPicPr>
              <p:nvPr/>
            </p:nvPicPr>
            <p:blipFill>
              <a:blip r:embed="rId5" cstate="print"/>
              <a:stretch>
                <a:fillRect/>
              </a:stretch>
            </p:blipFill>
            <p:spPr>
              <a:xfrm>
                <a:off x="2902310" y="2670050"/>
                <a:ext cx="1375923" cy="1689064"/>
              </a:xfrm>
              <a:prstGeom prst="rect">
                <a:avLst/>
              </a:prstGeom>
            </p:spPr>
          </p:pic>
          <p:pic>
            <p:nvPicPr>
              <p:cNvPr id="10" name="Picture 9" descr="obesity233.jpg"/>
              <p:cNvPicPr>
                <a:picLocks noChangeAspect="1"/>
              </p:cNvPicPr>
              <p:nvPr/>
            </p:nvPicPr>
            <p:blipFill>
              <a:blip r:embed="rId6" cstate="print"/>
              <a:srcRect l="13044" r="13043"/>
              <a:stretch>
                <a:fillRect/>
              </a:stretch>
            </p:blipFill>
            <p:spPr>
              <a:xfrm>
                <a:off x="4344315" y="2670050"/>
                <a:ext cx="1442005" cy="1669690"/>
              </a:xfrm>
              <a:prstGeom prst="rect">
                <a:avLst/>
              </a:prstGeom>
            </p:spPr>
          </p:pic>
          <p:pic>
            <p:nvPicPr>
              <p:cNvPr id="12" name="Picture 11" descr="sick.jpg"/>
              <p:cNvPicPr>
                <a:picLocks noChangeAspect="1"/>
              </p:cNvPicPr>
              <p:nvPr/>
            </p:nvPicPr>
            <p:blipFill>
              <a:blip r:embed="rId7" cstate="print"/>
              <a:srcRect l="13420" t="11720" r="8658"/>
              <a:stretch>
                <a:fillRect/>
              </a:stretch>
            </p:blipFill>
            <p:spPr>
              <a:xfrm>
                <a:off x="5862215" y="2670050"/>
                <a:ext cx="1502721" cy="1669690"/>
              </a:xfrm>
              <a:prstGeom prst="rect">
                <a:avLst/>
              </a:prstGeom>
            </p:spPr>
          </p:pic>
          <p:pic>
            <p:nvPicPr>
              <p:cNvPr id="13" name="Picture 12" descr="sickkid.jpg"/>
              <p:cNvPicPr>
                <a:picLocks noChangeAspect="1"/>
              </p:cNvPicPr>
              <p:nvPr/>
            </p:nvPicPr>
            <p:blipFill>
              <a:blip r:embed="rId8" cstate="print"/>
              <a:stretch>
                <a:fillRect/>
              </a:stretch>
            </p:blipFill>
            <p:spPr>
              <a:xfrm>
                <a:off x="0" y="2670050"/>
                <a:ext cx="1460305" cy="1683415"/>
              </a:xfrm>
              <a:prstGeom prst="rect">
                <a:avLst/>
              </a:prstGeom>
            </p:spPr>
          </p:pic>
          <p:pic>
            <p:nvPicPr>
              <p:cNvPr id="14" name="Picture 13" descr="skinnymodel.jpg"/>
              <p:cNvPicPr>
                <a:picLocks noChangeAspect="1"/>
              </p:cNvPicPr>
              <p:nvPr/>
            </p:nvPicPr>
            <p:blipFill>
              <a:blip r:embed="rId9" cstate="print"/>
              <a:stretch>
                <a:fillRect/>
              </a:stretch>
            </p:blipFill>
            <p:spPr>
              <a:xfrm>
                <a:off x="1460305" y="2670050"/>
                <a:ext cx="1366110" cy="1669690"/>
              </a:xfrm>
              <a:prstGeom prst="rect">
                <a:avLst/>
              </a:prstGeom>
            </p:spPr>
          </p:pic>
          <p:pic>
            <p:nvPicPr>
              <p:cNvPr id="16" name="Picture 15" descr="sick child.jpg"/>
              <p:cNvPicPr>
                <a:picLocks noChangeAspect="1"/>
              </p:cNvPicPr>
              <p:nvPr/>
            </p:nvPicPr>
            <p:blipFill>
              <a:blip r:embed="rId10" cstate="print"/>
              <a:srcRect r="26671" b="9524"/>
              <a:stretch>
                <a:fillRect/>
              </a:stretch>
            </p:blipFill>
            <p:spPr>
              <a:xfrm>
                <a:off x="7438911" y="2670050"/>
                <a:ext cx="1705089" cy="1669690"/>
              </a:xfrm>
              <a:prstGeom prst="rect">
                <a:avLst/>
              </a:prstGeom>
            </p:spPr>
          </p:pic>
        </p:grpSp>
        <p:sp>
          <p:nvSpPr>
            <p:cNvPr id="18" name="TextBox 17"/>
            <p:cNvSpPr txBox="1"/>
            <p:nvPr/>
          </p:nvSpPr>
          <p:spPr>
            <a:xfrm>
              <a:off x="0" y="2214680"/>
              <a:ext cx="2580430" cy="369332"/>
            </a:xfrm>
            <a:prstGeom prst="rect">
              <a:avLst/>
            </a:prstGeom>
            <a:noFill/>
          </p:spPr>
          <p:txBody>
            <a:bodyPr wrap="square" rtlCol="0">
              <a:spAutoFit/>
            </a:bodyPr>
            <a:lstStyle/>
            <a:p>
              <a:pPr defTabSz="914400"/>
              <a:r>
                <a:rPr lang="en-US" dirty="0" smtClean="0">
                  <a:solidFill>
                    <a:prstClr val="black"/>
                  </a:solidFill>
                </a:rPr>
                <a:t>Unhealthy Condition  </a:t>
              </a:r>
              <a:endParaRPr lang="en-US" dirty="0">
                <a:solidFill>
                  <a:prstClr val="black"/>
                </a:solidFill>
              </a:endParaRPr>
            </a:p>
          </p:txBody>
        </p:sp>
        <p:sp>
          <p:nvSpPr>
            <p:cNvPr id="19" name="TextBox 18"/>
            <p:cNvSpPr txBox="1"/>
            <p:nvPr/>
          </p:nvSpPr>
          <p:spPr>
            <a:xfrm>
              <a:off x="0" y="4567425"/>
              <a:ext cx="4951475" cy="369332"/>
            </a:xfrm>
            <a:prstGeom prst="rect">
              <a:avLst/>
            </a:prstGeom>
            <a:noFill/>
          </p:spPr>
          <p:txBody>
            <a:bodyPr wrap="square" rtlCol="0">
              <a:spAutoFit/>
            </a:bodyPr>
            <a:lstStyle/>
            <a:p>
              <a:pPr defTabSz="914400"/>
              <a:r>
                <a:rPr lang="en-US" dirty="0" smtClean="0">
                  <a:solidFill>
                    <a:prstClr val="black"/>
                  </a:solidFill>
                </a:rPr>
                <a:t>Unhealthy Context</a:t>
              </a:r>
              <a:endParaRPr lang="en-US" dirty="0">
                <a:solidFill>
                  <a:prstClr val="black"/>
                </a:solidFill>
              </a:endParaRPr>
            </a:p>
          </p:txBody>
        </p:sp>
        <p:grpSp>
          <p:nvGrpSpPr>
            <p:cNvPr id="3" name="Group 21"/>
            <p:cNvGrpSpPr/>
            <p:nvPr/>
          </p:nvGrpSpPr>
          <p:grpSpPr>
            <a:xfrm>
              <a:off x="1" y="4946899"/>
              <a:ext cx="9143999" cy="1619251"/>
              <a:chOff x="1" y="4946899"/>
              <a:chExt cx="9143999" cy="1619251"/>
            </a:xfrm>
          </p:grpSpPr>
          <p:pic>
            <p:nvPicPr>
              <p:cNvPr id="5" name="Picture 4" descr="toxic dump.jpg"/>
              <p:cNvPicPr>
                <a:picLocks noChangeAspect="1"/>
              </p:cNvPicPr>
              <p:nvPr/>
            </p:nvPicPr>
            <p:blipFill>
              <a:blip r:embed="rId11" cstate="print"/>
              <a:srcRect l="8300" r="5198" b="1469"/>
              <a:stretch>
                <a:fillRect/>
              </a:stretch>
            </p:blipFill>
            <p:spPr>
              <a:xfrm>
                <a:off x="1384411" y="4946899"/>
                <a:ext cx="1666240" cy="1593795"/>
              </a:xfrm>
              <a:prstGeom prst="rect">
                <a:avLst/>
              </a:prstGeom>
            </p:spPr>
          </p:pic>
          <p:pic>
            <p:nvPicPr>
              <p:cNvPr id="7" name="Picture 6" descr="big burger.jpg"/>
              <p:cNvPicPr>
                <a:picLocks noChangeAspect="1"/>
              </p:cNvPicPr>
              <p:nvPr/>
            </p:nvPicPr>
            <p:blipFill>
              <a:blip r:embed="rId12" cstate="print"/>
              <a:srcRect r="22222"/>
              <a:stretch>
                <a:fillRect/>
              </a:stretch>
            </p:blipFill>
            <p:spPr>
              <a:xfrm>
                <a:off x="6241690" y="4946900"/>
                <a:ext cx="1593795" cy="1605406"/>
              </a:xfrm>
              <a:prstGeom prst="rect">
                <a:avLst/>
              </a:prstGeom>
            </p:spPr>
          </p:pic>
          <p:pic>
            <p:nvPicPr>
              <p:cNvPr id="11" name="Picture 10" descr="poverty-kids.jpg"/>
              <p:cNvPicPr>
                <a:picLocks noChangeAspect="1"/>
              </p:cNvPicPr>
              <p:nvPr/>
            </p:nvPicPr>
            <p:blipFill>
              <a:blip r:embed="rId13" cstate="print"/>
              <a:srcRect r="6411"/>
              <a:stretch>
                <a:fillRect/>
              </a:stretch>
            </p:blipFill>
            <p:spPr>
              <a:xfrm>
                <a:off x="1" y="4946900"/>
                <a:ext cx="1384410" cy="1584518"/>
              </a:xfrm>
              <a:prstGeom prst="rect">
                <a:avLst/>
              </a:prstGeom>
            </p:spPr>
          </p:pic>
          <p:pic>
            <p:nvPicPr>
              <p:cNvPr id="15" name="Picture 14" descr="smoke drink.jpg"/>
              <p:cNvPicPr>
                <a:picLocks noChangeAspect="1"/>
              </p:cNvPicPr>
              <p:nvPr/>
            </p:nvPicPr>
            <p:blipFill>
              <a:blip r:embed="rId14" cstate="print"/>
              <a:stretch>
                <a:fillRect/>
              </a:stretch>
            </p:blipFill>
            <p:spPr>
              <a:xfrm>
                <a:off x="7853785" y="4946900"/>
                <a:ext cx="1290215" cy="1612095"/>
              </a:xfrm>
              <a:prstGeom prst="rect">
                <a:avLst/>
              </a:prstGeom>
            </p:spPr>
          </p:pic>
          <p:pic>
            <p:nvPicPr>
              <p:cNvPr id="17" name="Picture 16" descr="dangerdriving.jpg"/>
              <p:cNvPicPr>
                <a:picLocks noChangeAspect="1"/>
              </p:cNvPicPr>
              <p:nvPr/>
            </p:nvPicPr>
            <p:blipFill>
              <a:blip r:embed="rId15" cstate="print"/>
              <a:stretch>
                <a:fillRect/>
              </a:stretch>
            </p:blipFill>
            <p:spPr>
              <a:xfrm>
                <a:off x="4192525" y="4946900"/>
                <a:ext cx="2058854" cy="1593795"/>
              </a:xfrm>
              <a:prstGeom prst="rect">
                <a:avLst/>
              </a:prstGeom>
            </p:spPr>
          </p:pic>
          <p:pic>
            <p:nvPicPr>
              <p:cNvPr id="20" name="Picture 19" descr="air-pollution.jpg"/>
              <p:cNvPicPr>
                <a:picLocks noChangeAspect="1"/>
              </p:cNvPicPr>
              <p:nvPr/>
            </p:nvPicPr>
            <p:blipFill>
              <a:blip r:embed="rId16" cstate="print"/>
              <a:srcRect l="22629" r="4382"/>
              <a:stretch>
                <a:fillRect/>
              </a:stretch>
            </p:blipFill>
            <p:spPr>
              <a:xfrm>
                <a:off x="2826415" y="4946900"/>
                <a:ext cx="1366110" cy="1619250"/>
              </a:xfrm>
              <a:prstGeom prst="rect">
                <a:avLst/>
              </a:prstGeom>
            </p:spPr>
          </p:pic>
        </p:grpSp>
      </p:grpSp>
    </p:spTree>
    <p:custDataLst>
      <p:tags r:id="rId1"/>
    </p:custDataLst>
    <p:extLst>
      <p:ext uri="{BB962C8B-B14F-4D97-AF65-F5344CB8AC3E}">
        <p14:creationId xmlns:p14="http://schemas.microsoft.com/office/powerpoint/2010/main" val="156531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www.noaanews.noaa.gov/stories2013/images/2013deadzonemeasurementlouisianashelfhypoxiamapf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4" y="265480"/>
            <a:ext cx="8763000" cy="5449523"/>
          </a:xfrm>
          <a:prstGeom prst="rect">
            <a:avLst/>
          </a:prstGeom>
          <a:noFill/>
          <a:extLst>
            <a:ext uri="{909E8E84-426E-40DD-AFC4-6F175D3DCCD1}">
              <a14:hiddenFill xmlns:a14="http://schemas.microsoft.com/office/drawing/2010/main">
                <a:solidFill>
                  <a:srgbClr val="FFFFFF"/>
                </a:solidFill>
              </a14:hiddenFill>
            </a:ext>
          </a:extLst>
        </p:spPr>
      </p:pic>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2" y="2514605"/>
            <a:ext cx="1908175"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411096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9pPr>
          </a:lstStyle>
          <a:p>
            <a:pPr algn="ctr" defTabSz="414683" fontAlgn="base" hangingPunct="0">
              <a:lnSpc>
                <a:spcPct val="93000"/>
              </a:lnSpc>
              <a:spcBef>
                <a:spcPct val="0"/>
              </a:spcBef>
              <a:spcAft>
                <a:spcPct val="0"/>
              </a:spcAft>
              <a:buClr>
                <a:srgbClr val="000000"/>
              </a:buClr>
              <a:buSzPct val="45000"/>
            </a:pPr>
            <a:r>
              <a:rPr lang="en-GB" altLang="en-US" sz="1500" b="1">
                <a:latin typeface="Arial" pitchFamily="34" charset="0"/>
              </a:rPr>
              <a:t>Low-oxygen water in the summer of 1990 killed fish and other marine life near the beach at Grand Isle, Louisiana. </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520" y="979303"/>
            <a:ext cx="7326720"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911521" y="5972309"/>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9pPr>
          </a:lstStyle>
          <a:p>
            <a:pPr defTabSz="414683" fontAlgn="base" hangingPunct="0">
              <a:lnSpc>
                <a:spcPct val="93000"/>
              </a:lnSpc>
              <a:spcBef>
                <a:spcPct val="0"/>
              </a:spcBef>
              <a:spcAft>
                <a:spcPct val="0"/>
              </a:spcAft>
              <a:buClr>
                <a:srgbClr val="000000"/>
              </a:buClr>
              <a:buSzPct val="45000"/>
            </a:pPr>
            <a:r>
              <a:rPr lang="en-GB" altLang="en-US" sz="1100" b="1" i="1" dirty="0" smtClean="0">
                <a:solidFill>
                  <a:srgbClr val="006600"/>
                </a:solidFill>
                <a:latin typeface="Arial" pitchFamily="34" charset="0"/>
              </a:rPr>
              <a:t>from:</a:t>
            </a:r>
            <a:r>
              <a:rPr lang="en-GB" altLang="en-US" sz="1100" b="1" dirty="0" smtClean="0">
                <a:solidFill>
                  <a:srgbClr val="006600"/>
                </a:solidFill>
                <a:latin typeface="Arial" pitchFamily="34" charset="0"/>
              </a:rPr>
              <a:t> Cheryl Lyn </a:t>
            </a:r>
            <a:r>
              <a:rPr lang="en-GB" altLang="en-US" sz="1100" b="1" dirty="0" err="1">
                <a:solidFill>
                  <a:srgbClr val="006600"/>
                </a:solidFill>
                <a:latin typeface="Arial" pitchFamily="34" charset="0"/>
              </a:rPr>
              <a:t>Dybas</a:t>
            </a:r>
            <a:r>
              <a:rPr lang="en-GB" altLang="en-US" sz="1100" b="1" dirty="0">
                <a:solidFill>
                  <a:srgbClr val="006600"/>
                </a:solidFill>
                <a:latin typeface="Arial" pitchFamily="34" charset="0"/>
              </a:rPr>
              <a:t> </a:t>
            </a:r>
            <a:r>
              <a:rPr lang="en-GB" altLang="en-US" sz="1100" b="1" dirty="0" smtClean="0">
                <a:solidFill>
                  <a:srgbClr val="006600"/>
                </a:solidFill>
                <a:latin typeface="Arial" pitchFamily="34" charset="0"/>
              </a:rPr>
              <a:t> </a:t>
            </a:r>
            <a:r>
              <a:rPr lang="en-GB" altLang="en-US" sz="1100" b="1" dirty="0" err="1" smtClean="0">
                <a:solidFill>
                  <a:srgbClr val="006600"/>
                </a:solidFill>
                <a:latin typeface="Arial" pitchFamily="34" charset="0"/>
              </a:rPr>
              <a:t>BioScience</a:t>
            </a:r>
            <a:r>
              <a:rPr lang="en-GB" altLang="en-US" sz="1100" b="1" dirty="0" smtClean="0">
                <a:solidFill>
                  <a:srgbClr val="006600"/>
                </a:solidFill>
                <a:latin typeface="Arial" pitchFamily="34" charset="0"/>
              </a:rPr>
              <a:t> </a:t>
            </a:r>
            <a:r>
              <a:rPr lang="en-GB" altLang="en-US" sz="1100" b="1" dirty="0">
                <a:solidFill>
                  <a:srgbClr val="006600"/>
                </a:solidFill>
                <a:latin typeface="Arial" pitchFamily="34" charset="0"/>
              </a:rPr>
              <a:t>2005;55:552-557</a:t>
            </a:r>
          </a:p>
        </p:txBody>
      </p:sp>
      <p:sp>
        <p:nvSpPr>
          <p:cNvPr id="2" name="TextBox 1"/>
          <p:cNvSpPr txBox="1"/>
          <p:nvPr/>
        </p:nvSpPr>
        <p:spPr>
          <a:xfrm>
            <a:off x="457200" y="1295400"/>
            <a:ext cx="8361360" cy="1077218"/>
          </a:xfrm>
          <a:prstGeom prst="rect">
            <a:avLst/>
          </a:prstGeom>
          <a:solidFill>
            <a:schemeClr val="bg1">
              <a:alpha val="52000"/>
            </a:schemeClr>
          </a:solidFill>
        </p:spPr>
        <p:txBody>
          <a:bodyPr wrap="square" rtlCol="0">
            <a:spAutoFit/>
          </a:bodyPr>
          <a:lstStyle/>
          <a:p>
            <a:pPr algn="ctr"/>
            <a:r>
              <a:rPr lang="en-US" sz="3200" dirty="0" smtClean="0">
                <a:solidFill>
                  <a:srgbClr val="C00000"/>
                </a:solidFill>
                <a:latin typeface="Calibri" panose="020F0502020204030204" pitchFamily="34" charset="0"/>
              </a:rPr>
              <a:t>Are We Simply Trading Productivity in One Area for Another?  What Other Costs Are There? </a:t>
            </a:r>
            <a:endParaRPr lang="en-US" sz="3200" dirty="0">
              <a:solidFill>
                <a:srgbClr val="C00000"/>
              </a:solidFill>
              <a:latin typeface="Calibri" panose="020F0502020204030204" pitchFamily="34" charset="0"/>
            </a:endParaRPr>
          </a:p>
        </p:txBody>
      </p:sp>
    </p:spTree>
    <p:extLst>
      <p:ext uri="{BB962C8B-B14F-4D97-AF65-F5344CB8AC3E}">
        <p14:creationId xmlns:p14="http://schemas.microsoft.com/office/powerpoint/2010/main" val="6041076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198"/>
            <a:ext cx="10401300" cy="6934200"/>
          </a:xfrm>
          <a:prstGeom prst="rect">
            <a:avLst/>
          </a:prstGeom>
        </p:spPr>
      </p:pic>
      <p:sp>
        <p:nvSpPr>
          <p:cNvPr id="6" name="Content Placeholder 4"/>
          <p:cNvSpPr txBox="1">
            <a:spLocks/>
          </p:cNvSpPr>
          <p:nvPr/>
        </p:nvSpPr>
        <p:spPr>
          <a:xfrm>
            <a:off x="457200" y="1524041"/>
            <a:ext cx="8229600" cy="5135563"/>
          </a:xfrm>
          <a:prstGeom prst="rect">
            <a:avLst/>
          </a:prstGeom>
        </p:spPr>
        <p:txBody>
          <a:bodyPr vert="horz" lIns="91037" tIns="45521" rIns="91037" bIns="45521"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dirty="0">
                <a:solidFill>
                  <a:schemeClr val="bg1"/>
                </a:solidFill>
                <a:latin typeface="Calibri"/>
              </a:rPr>
              <a:t>Society and Ecosystems Share the Same Water</a:t>
            </a:r>
          </a:p>
          <a:p>
            <a:r>
              <a:rPr lang="en-US" sz="4000" dirty="0">
                <a:solidFill>
                  <a:schemeClr val="tx2">
                    <a:lumMod val="60000"/>
                    <a:lumOff val="40000"/>
                  </a:schemeClr>
                </a:solidFill>
              </a:rPr>
              <a:t>Water and Politics</a:t>
            </a:r>
          </a:p>
          <a:p>
            <a:r>
              <a:rPr lang="en-US" sz="4000" dirty="0">
                <a:solidFill>
                  <a:schemeClr val="tx2">
                    <a:lumMod val="60000"/>
                    <a:lumOff val="40000"/>
                  </a:schemeClr>
                </a:solidFill>
                <a:latin typeface="Calibri"/>
              </a:rPr>
              <a:t>Climate Change</a:t>
            </a:r>
          </a:p>
          <a:p>
            <a:pPr lvl="2"/>
            <a:endParaRPr lang="en-US" sz="3200" dirty="0">
              <a:solidFill>
                <a:srgbClr val="1F497D">
                  <a:lumMod val="50000"/>
                </a:srgbClr>
              </a:solidFill>
              <a:latin typeface="Calibri"/>
            </a:endParaRPr>
          </a:p>
        </p:txBody>
      </p:sp>
      <p:sp>
        <p:nvSpPr>
          <p:cNvPr id="7" name="Title 3"/>
          <p:cNvSpPr txBox="1">
            <a:spLocks/>
          </p:cNvSpPr>
          <p:nvPr/>
        </p:nvSpPr>
        <p:spPr>
          <a:xfrm>
            <a:off x="304804" y="381000"/>
            <a:ext cx="8229600" cy="1143000"/>
          </a:xfrm>
          <a:prstGeom prst="rect">
            <a:avLst/>
          </a:prstGeom>
        </p:spPr>
        <p:txBody>
          <a:bodyPr vert="horz" lIns="91037" tIns="45521" rIns="91037" bIns="4552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10522">
              <a:defRPr/>
            </a:pPr>
            <a:r>
              <a:rPr lang="en-US" sz="6000" dirty="0">
                <a:solidFill>
                  <a:srgbClr val="FFFF00"/>
                </a:solidFill>
                <a:latin typeface="Calibri"/>
              </a:rPr>
              <a:t>Principles and Challenges</a:t>
            </a:r>
          </a:p>
        </p:txBody>
      </p:sp>
      <p:sp>
        <p:nvSpPr>
          <p:cNvPr id="2" name="TextBox 1"/>
          <p:cNvSpPr txBox="1"/>
          <p:nvPr/>
        </p:nvSpPr>
        <p:spPr>
          <a:xfrm>
            <a:off x="2667000" y="6019800"/>
            <a:ext cx="6046976" cy="369332"/>
          </a:xfrm>
          <a:prstGeom prst="rect">
            <a:avLst/>
          </a:prstGeom>
          <a:noFill/>
        </p:spPr>
        <p:txBody>
          <a:bodyPr wrap="none" lIns="91037" tIns="45521" rIns="91037" bIns="45521" rtlCol="0">
            <a:spAutoFit/>
          </a:bodyPr>
          <a:lstStyle/>
          <a:p>
            <a:r>
              <a:rPr lang="en-US" i="1" dirty="0" smtClean="0">
                <a:solidFill>
                  <a:srgbClr val="92D050"/>
                </a:solidFill>
              </a:rPr>
              <a:t>adopted from</a:t>
            </a:r>
            <a:r>
              <a:rPr lang="en-US" dirty="0" smtClean="0">
                <a:solidFill>
                  <a:srgbClr val="92D050"/>
                </a:solidFill>
              </a:rPr>
              <a:t> </a:t>
            </a:r>
            <a:r>
              <a:rPr lang="en-US" dirty="0" err="1" smtClean="0">
                <a:solidFill>
                  <a:srgbClr val="92D050"/>
                </a:solidFill>
              </a:rPr>
              <a:t>Gleick</a:t>
            </a:r>
            <a:r>
              <a:rPr lang="en-US" dirty="0" smtClean="0">
                <a:solidFill>
                  <a:srgbClr val="92D050"/>
                </a:solidFill>
              </a:rPr>
              <a:t> (1993), </a:t>
            </a:r>
            <a:r>
              <a:rPr lang="en-US" dirty="0" err="1" smtClean="0">
                <a:solidFill>
                  <a:srgbClr val="92D050"/>
                </a:solidFill>
              </a:rPr>
              <a:t>Falkenmark</a:t>
            </a:r>
            <a:r>
              <a:rPr lang="en-US" dirty="0" smtClean="0">
                <a:solidFill>
                  <a:srgbClr val="92D050"/>
                </a:solidFill>
              </a:rPr>
              <a:t> and </a:t>
            </a:r>
            <a:r>
              <a:rPr lang="en-US" dirty="0" err="1" smtClean="0">
                <a:solidFill>
                  <a:srgbClr val="92D050"/>
                </a:solidFill>
              </a:rPr>
              <a:t>Rockström</a:t>
            </a:r>
            <a:r>
              <a:rPr lang="en-US" dirty="0" smtClean="0">
                <a:solidFill>
                  <a:srgbClr val="92D050"/>
                </a:solidFill>
              </a:rPr>
              <a:t> (2004)</a:t>
            </a:r>
            <a:endParaRPr lang="en-US" dirty="0">
              <a:solidFill>
                <a:srgbClr val="92D050"/>
              </a:solidFill>
            </a:endParaRPr>
          </a:p>
        </p:txBody>
      </p:sp>
    </p:spTree>
    <p:extLst>
      <p:ext uri="{BB962C8B-B14F-4D97-AF65-F5344CB8AC3E}">
        <p14:creationId xmlns:p14="http://schemas.microsoft.com/office/powerpoint/2010/main" val="140646201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 My Files 2\ My Files 2\Powerpoint\New Folder\ps000031.BMP"/>
          <p:cNvPicPr>
            <a:picLocks noChangeAspect="1" noChangeArrowheads="1"/>
          </p:cNvPicPr>
          <p:nvPr/>
        </p:nvPicPr>
        <p:blipFill>
          <a:blip r:embed="rId2" cstate="print"/>
          <a:srcRect/>
          <a:stretch>
            <a:fillRect/>
          </a:stretch>
        </p:blipFill>
        <p:spPr bwMode="auto">
          <a:xfrm>
            <a:off x="41" y="0"/>
            <a:ext cx="9578975" cy="7016099"/>
          </a:xfrm>
          <a:prstGeom prst="rect">
            <a:avLst/>
          </a:prstGeom>
          <a:noFill/>
          <a:ln w="9525">
            <a:noFill/>
            <a:miter lim="800000"/>
            <a:headEnd/>
            <a:tailEnd/>
          </a:ln>
        </p:spPr>
      </p:pic>
      <p:sp>
        <p:nvSpPr>
          <p:cNvPr id="3" name="Text Box 18"/>
          <p:cNvSpPr txBox="1">
            <a:spLocks noChangeArrowheads="1"/>
          </p:cNvSpPr>
          <p:nvPr/>
        </p:nvSpPr>
        <p:spPr bwMode="auto">
          <a:xfrm>
            <a:off x="278140" y="4038603"/>
            <a:ext cx="8637301" cy="707886"/>
          </a:xfrm>
          <a:prstGeom prst="rect">
            <a:avLst/>
          </a:prstGeom>
          <a:solidFill>
            <a:schemeClr val="tx2">
              <a:lumMod val="75000"/>
            </a:schemeClr>
          </a:solidFill>
          <a:ln w="9525">
            <a:noFill/>
            <a:miter lim="800000"/>
            <a:headEnd/>
            <a:tailEnd/>
          </a:ln>
        </p:spPr>
        <p:txBody>
          <a:bodyPr wrap="none" lIns="91037" tIns="45521" rIns="91037" bIns="45521">
            <a:spAutoFit/>
          </a:bodyPr>
          <a:lstStyle/>
          <a:p>
            <a:r>
              <a:rPr lang="en-US" sz="4000" b="1" dirty="0">
                <a:solidFill>
                  <a:schemeClr val="accent3">
                    <a:lumMod val="40000"/>
                    <a:lumOff val="60000"/>
                  </a:schemeClr>
                </a:solidFill>
                <a:latin typeface="Arial" pitchFamily="34" charset="0"/>
              </a:rPr>
              <a:t>Human Health = Ecosystem Health</a:t>
            </a:r>
          </a:p>
        </p:txBody>
      </p:sp>
    </p:spTree>
    <p:extLst>
      <p:ext uri="{BB962C8B-B14F-4D97-AF65-F5344CB8AC3E}">
        <p14:creationId xmlns:p14="http://schemas.microsoft.com/office/powerpoint/2010/main" val="85456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9050"/>
            <a:ext cx="7620000" cy="68008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629400" y="2819400"/>
            <a:ext cx="2286000" cy="3969974"/>
          </a:xfrm>
          <a:prstGeom prst="rect">
            <a:avLst/>
          </a:prstGeom>
          <a:noFill/>
        </p:spPr>
        <p:txBody>
          <a:bodyPr wrap="square" lIns="91096" tIns="45550" rIns="91096" bIns="45550" rtlCol="0">
            <a:spAutoFit/>
          </a:bodyPr>
          <a:lstStyle/>
          <a:p>
            <a:r>
              <a:rPr lang="en-US" sz="2800" b="1" dirty="0">
                <a:solidFill>
                  <a:srgbClr val="002060"/>
                </a:solidFill>
              </a:rPr>
              <a:t>Altered flows leads to ecological degradation in streams across the U.S</a:t>
            </a:r>
            <a:r>
              <a:rPr lang="en-US" sz="2800" b="1" dirty="0" smtClean="0">
                <a:solidFill>
                  <a:srgbClr val="002060"/>
                </a:solidFill>
              </a:rPr>
              <a:t>. (90% of assessed streams). </a:t>
            </a:r>
            <a:endParaRPr lang="en-US" sz="2800" b="1" dirty="0">
              <a:solidFill>
                <a:srgbClr val="002060"/>
              </a:solidFill>
            </a:endParaRPr>
          </a:p>
        </p:txBody>
      </p:sp>
      <p:sp>
        <p:nvSpPr>
          <p:cNvPr id="3" name="TextBox 2"/>
          <p:cNvSpPr txBox="1"/>
          <p:nvPr/>
        </p:nvSpPr>
        <p:spPr>
          <a:xfrm rot="16200000">
            <a:off x="-1176544" y="3358634"/>
            <a:ext cx="2819400" cy="369332"/>
          </a:xfrm>
          <a:prstGeom prst="rect">
            <a:avLst/>
          </a:prstGeom>
          <a:noFill/>
        </p:spPr>
        <p:txBody>
          <a:bodyPr wrap="square" rtlCol="0">
            <a:spAutoFit/>
          </a:bodyPr>
          <a:lstStyle/>
          <a:p>
            <a:r>
              <a:rPr lang="en-US" b="1" dirty="0" smtClean="0">
                <a:solidFill>
                  <a:srgbClr val="006600"/>
                </a:solidFill>
              </a:rPr>
              <a:t>from: Carlisle et al. (2010)</a:t>
            </a:r>
            <a:endParaRPr lang="en-US" b="1" dirty="0">
              <a:solidFill>
                <a:srgbClr val="006600"/>
              </a:solidFill>
            </a:endParaRPr>
          </a:p>
        </p:txBody>
      </p:sp>
    </p:spTree>
    <p:extLst>
      <p:ext uri="{BB962C8B-B14F-4D97-AF65-F5344CB8AC3E}">
        <p14:creationId xmlns:p14="http://schemas.microsoft.com/office/powerpoint/2010/main" val="274406619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5236" y="1420320"/>
            <a:ext cx="5553706" cy="4311002"/>
          </a:xfrm>
          <a:prstGeom prst="rect">
            <a:avLst/>
          </a:prstGeom>
          <a:noFill/>
          <a:ln>
            <a:noFill/>
          </a:ln>
          <a:effectLst/>
          <a:extLst/>
        </p:spPr>
      </p:pic>
      <p:sp>
        <p:nvSpPr>
          <p:cNvPr id="5" name="Text Box 2"/>
          <p:cNvSpPr txBox="1">
            <a:spLocks noChangeArrowheads="1"/>
          </p:cNvSpPr>
          <p:nvPr/>
        </p:nvSpPr>
        <p:spPr bwMode="auto">
          <a:xfrm>
            <a:off x="1765797" y="6019652"/>
            <a:ext cx="5552584" cy="623248"/>
          </a:xfrm>
          <a:prstGeom prst="rect">
            <a:avLst/>
          </a:prstGeom>
          <a:solidFill>
            <a:srgbClr val="FFFFFF"/>
          </a:solidFill>
          <a:ln w="9525">
            <a:solidFill>
              <a:srgbClr val="000000"/>
            </a:solidFill>
            <a:miter lim="800000"/>
            <a:headEnd/>
            <a:tailEnd/>
          </a:ln>
        </p:spPr>
        <p:txBody>
          <a:bodyPr rot="0" vert="horz" wrap="square" lIns="91096" tIns="45550" rIns="91096" bIns="45550" anchor="t" anchorCtr="0">
            <a:spAutoFit/>
          </a:bodyPr>
          <a:lstStyle/>
          <a:p>
            <a:pPr defTabSz="911089">
              <a:lnSpc>
                <a:spcPct val="115000"/>
              </a:lnSpc>
            </a:pPr>
            <a:r>
              <a:rPr lang="en-US" sz="1000" dirty="0">
                <a:solidFill>
                  <a:prstClr val="black"/>
                </a:solidFill>
                <a:latin typeface="Candara"/>
                <a:ea typeface="Calibri"/>
                <a:cs typeface="Times New Roman"/>
              </a:rPr>
              <a:t>Planetary Boundaries: the nine wedges represent an estimate of the current position of each boundary. The inner green shading represents the proposed safe operating space. Biodiversity loss, nitrogen cycle, and climate change have been transgressed (</a:t>
            </a:r>
            <a:r>
              <a:rPr lang="en-US" sz="1000" i="1" dirty="0">
                <a:solidFill>
                  <a:prstClr val="black"/>
                </a:solidFill>
                <a:latin typeface="Candara"/>
                <a:ea typeface="Calibri"/>
                <a:cs typeface="Times New Roman"/>
              </a:rPr>
              <a:t>from</a:t>
            </a:r>
            <a:r>
              <a:rPr lang="en-US" sz="1000" dirty="0">
                <a:solidFill>
                  <a:prstClr val="black"/>
                </a:solidFill>
                <a:latin typeface="Candara"/>
                <a:ea typeface="Calibri"/>
                <a:cs typeface="Times New Roman"/>
              </a:rPr>
              <a:t>  </a:t>
            </a:r>
            <a:r>
              <a:rPr lang="en-US" sz="1000" dirty="0" err="1">
                <a:solidFill>
                  <a:prstClr val="black"/>
                </a:solidFill>
                <a:latin typeface="Candara"/>
                <a:ea typeface="Calibri"/>
                <a:cs typeface="Times New Roman"/>
              </a:rPr>
              <a:t>Rockström</a:t>
            </a:r>
            <a:r>
              <a:rPr lang="en-US" sz="1000" dirty="0">
                <a:solidFill>
                  <a:prstClr val="black"/>
                </a:solidFill>
                <a:latin typeface="Candara"/>
                <a:ea typeface="Calibri"/>
                <a:cs typeface="Times New Roman"/>
              </a:rPr>
              <a:t> et al. 2009).</a:t>
            </a:r>
            <a:endParaRPr lang="en-US" sz="1100" dirty="0">
              <a:solidFill>
                <a:prstClr val="black"/>
              </a:solidFill>
              <a:ea typeface="Calibri"/>
              <a:cs typeface="Times New Roman"/>
            </a:endParaRPr>
          </a:p>
        </p:txBody>
      </p:sp>
      <p:sp>
        <p:nvSpPr>
          <p:cNvPr id="6" name="Rectangle 5"/>
          <p:cNvSpPr/>
          <p:nvPr/>
        </p:nvSpPr>
        <p:spPr>
          <a:xfrm>
            <a:off x="170918" y="135147"/>
            <a:ext cx="8742347" cy="1354217"/>
          </a:xfrm>
          <a:prstGeom prst="rect">
            <a:avLst/>
          </a:prstGeom>
        </p:spPr>
        <p:txBody>
          <a:bodyPr wrap="square" lIns="91096" tIns="45550" rIns="91096" bIns="45550">
            <a:spAutoFit/>
          </a:bodyPr>
          <a:lstStyle/>
          <a:p>
            <a:pPr algn="ctr" defTabSz="911089">
              <a:defRPr/>
            </a:pPr>
            <a:r>
              <a:rPr lang="en-US" sz="2800" b="1" kern="0" dirty="0">
                <a:solidFill>
                  <a:srgbClr val="1F497D"/>
                </a:solidFill>
              </a:rPr>
              <a:t>Loss of Biodiversity</a:t>
            </a:r>
          </a:p>
          <a:p>
            <a:pPr defTabSz="911089">
              <a:defRPr/>
            </a:pPr>
            <a:endParaRPr lang="en-US" kern="0" dirty="0" smtClean="0">
              <a:solidFill>
                <a:prstClr val="black"/>
              </a:solidFill>
            </a:endParaRPr>
          </a:p>
          <a:p>
            <a:pPr defTabSz="911089">
              <a:defRPr/>
            </a:pPr>
            <a:r>
              <a:rPr lang="en-US" kern="0" dirty="0" smtClean="0">
                <a:solidFill>
                  <a:prstClr val="black"/>
                </a:solidFill>
              </a:rPr>
              <a:t>Considered the most severely exceeded planetary boundary of a safe operating space for humanity (</a:t>
            </a:r>
            <a:r>
              <a:rPr lang="en-US" kern="0" dirty="0" err="1" smtClean="0">
                <a:solidFill>
                  <a:prstClr val="black"/>
                </a:solidFill>
              </a:rPr>
              <a:t>Rockstrom</a:t>
            </a:r>
            <a:r>
              <a:rPr lang="en-US" kern="0" dirty="0" smtClean="0">
                <a:solidFill>
                  <a:prstClr val="black"/>
                </a:solidFill>
              </a:rPr>
              <a:t> et al. 2009).</a:t>
            </a:r>
            <a:endParaRPr lang="en-US" kern="0" dirty="0">
              <a:solidFill>
                <a:prstClr val="black"/>
              </a:solidFill>
            </a:endParaRPr>
          </a:p>
        </p:txBody>
      </p:sp>
    </p:spTree>
    <p:extLst>
      <p:ext uri="{BB962C8B-B14F-4D97-AF65-F5344CB8AC3E}">
        <p14:creationId xmlns:p14="http://schemas.microsoft.com/office/powerpoint/2010/main" val="283333631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762000" y="381000"/>
            <a:ext cx="7326064" cy="5181600"/>
          </a:xfrm>
          <a:prstGeom prst="rect">
            <a:avLst/>
          </a:prstGeom>
          <a:noFill/>
          <a:ln w="9525">
            <a:noFill/>
            <a:miter lim="800000"/>
            <a:headEnd/>
            <a:tailEnd/>
          </a:ln>
        </p:spPr>
      </p:pic>
      <p:sp>
        <p:nvSpPr>
          <p:cNvPr id="3" name="TextBox 2"/>
          <p:cNvSpPr txBox="1"/>
          <p:nvPr/>
        </p:nvSpPr>
        <p:spPr>
          <a:xfrm>
            <a:off x="304800" y="5791200"/>
            <a:ext cx="8371972" cy="646331"/>
          </a:xfrm>
          <a:prstGeom prst="rect">
            <a:avLst/>
          </a:prstGeom>
          <a:noFill/>
        </p:spPr>
        <p:txBody>
          <a:bodyPr wrap="none" lIns="91096" tIns="45550" rIns="91096" bIns="45550" rtlCol="0">
            <a:spAutoFit/>
          </a:bodyPr>
          <a:lstStyle/>
          <a:p>
            <a:pPr defTabSz="911089"/>
            <a:r>
              <a:rPr lang="en-US" dirty="0" smtClean="0">
                <a:solidFill>
                  <a:prstClr val="black"/>
                </a:solidFill>
              </a:rPr>
              <a:t>Changes in the numbers of natural disasters and people affected (modified from Centre</a:t>
            </a:r>
          </a:p>
          <a:p>
            <a:pPr defTabSz="911089"/>
            <a:r>
              <a:rPr lang="en-US" dirty="0" smtClean="0">
                <a:solidFill>
                  <a:prstClr val="black"/>
                </a:solidFill>
              </a:rPr>
              <a:t>for Research on the Epidemiology of Disasters 2005).  </a:t>
            </a:r>
            <a:endParaRPr lang="en-US" dirty="0">
              <a:solidFill>
                <a:prstClr val="black"/>
              </a:solidFill>
            </a:endParaRPr>
          </a:p>
        </p:txBody>
      </p:sp>
      <p:sp>
        <p:nvSpPr>
          <p:cNvPr id="4" name="TextBox 3"/>
          <p:cNvSpPr txBox="1"/>
          <p:nvPr/>
        </p:nvSpPr>
        <p:spPr>
          <a:xfrm rot="16200000">
            <a:off x="7221300" y="2913307"/>
            <a:ext cx="2783070" cy="461665"/>
          </a:xfrm>
          <a:prstGeom prst="rect">
            <a:avLst/>
          </a:prstGeom>
          <a:noFill/>
        </p:spPr>
        <p:txBody>
          <a:bodyPr wrap="none" lIns="91096" tIns="45550" rIns="91096" bIns="45550" rtlCol="0">
            <a:spAutoFit/>
          </a:bodyPr>
          <a:lstStyle/>
          <a:p>
            <a:pPr defTabSz="911089"/>
            <a:r>
              <a:rPr lang="en-US" sz="2400" i="1" dirty="0">
                <a:solidFill>
                  <a:srgbClr val="C00000"/>
                </a:solidFill>
              </a:rPr>
              <a:t>from</a:t>
            </a:r>
            <a:r>
              <a:rPr lang="en-US" sz="2400" dirty="0">
                <a:solidFill>
                  <a:srgbClr val="C00000"/>
                </a:solidFill>
              </a:rPr>
              <a:t> Liu et al. (2007)</a:t>
            </a:r>
          </a:p>
        </p:txBody>
      </p:sp>
    </p:spTree>
    <p:extLst>
      <p:ext uri="{BB962C8B-B14F-4D97-AF65-F5344CB8AC3E}">
        <p14:creationId xmlns:p14="http://schemas.microsoft.com/office/powerpoint/2010/main" val="323624146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198"/>
            <a:ext cx="10401300" cy="6934200"/>
          </a:xfrm>
          <a:prstGeom prst="rect">
            <a:avLst/>
          </a:prstGeom>
        </p:spPr>
      </p:pic>
      <p:sp>
        <p:nvSpPr>
          <p:cNvPr id="6" name="Content Placeholder 4"/>
          <p:cNvSpPr txBox="1">
            <a:spLocks/>
          </p:cNvSpPr>
          <p:nvPr/>
        </p:nvSpPr>
        <p:spPr>
          <a:xfrm>
            <a:off x="457200" y="1524041"/>
            <a:ext cx="8229600" cy="5135563"/>
          </a:xfrm>
          <a:prstGeom prst="rect">
            <a:avLst/>
          </a:prstGeom>
        </p:spPr>
        <p:txBody>
          <a:bodyPr vert="horz" lIns="91037" tIns="45521" rIns="91037" bIns="45521"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dirty="0">
                <a:solidFill>
                  <a:schemeClr val="tx2">
                    <a:lumMod val="60000"/>
                    <a:lumOff val="40000"/>
                  </a:schemeClr>
                </a:solidFill>
                <a:latin typeface="Calibri"/>
              </a:rPr>
              <a:t>Society and Ecosystems Share the Same Water</a:t>
            </a:r>
          </a:p>
          <a:p>
            <a:r>
              <a:rPr lang="en-US" sz="4000" dirty="0">
                <a:solidFill>
                  <a:schemeClr val="bg1"/>
                </a:solidFill>
              </a:rPr>
              <a:t>Water and Politics</a:t>
            </a:r>
          </a:p>
          <a:p>
            <a:r>
              <a:rPr lang="en-US" sz="4000" dirty="0">
                <a:solidFill>
                  <a:schemeClr val="tx2">
                    <a:lumMod val="60000"/>
                    <a:lumOff val="40000"/>
                  </a:schemeClr>
                </a:solidFill>
                <a:latin typeface="Calibri"/>
              </a:rPr>
              <a:t>Climate Change</a:t>
            </a:r>
          </a:p>
          <a:p>
            <a:pPr lvl="2"/>
            <a:endParaRPr lang="en-US" sz="3200" dirty="0">
              <a:solidFill>
                <a:srgbClr val="1F497D">
                  <a:lumMod val="50000"/>
                </a:srgbClr>
              </a:solidFill>
              <a:latin typeface="Calibri"/>
            </a:endParaRPr>
          </a:p>
        </p:txBody>
      </p:sp>
      <p:sp>
        <p:nvSpPr>
          <p:cNvPr id="7" name="Title 3"/>
          <p:cNvSpPr txBox="1">
            <a:spLocks/>
          </p:cNvSpPr>
          <p:nvPr/>
        </p:nvSpPr>
        <p:spPr>
          <a:xfrm>
            <a:off x="304804" y="381000"/>
            <a:ext cx="8229600" cy="1143000"/>
          </a:xfrm>
          <a:prstGeom prst="rect">
            <a:avLst/>
          </a:prstGeom>
        </p:spPr>
        <p:txBody>
          <a:bodyPr vert="horz" lIns="91037" tIns="45521" rIns="91037" bIns="4552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10522">
              <a:defRPr/>
            </a:pPr>
            <a:r>
              <a:rPr lang="en-US" sz="6000" dirty="0">
                <a:solidFill>
                  <a:srgbClr val="FFFF00"/>
                </a:solidFill>
                <a:latin typeface="Calibri"/>
              </a:rPr>
              <a:t>Principles and Challenges</a:t>
            </a:r>
          </a:p>
        </p:txBody>
      </p:sp>
      <p:sp>
        <p:nvSpPr>
          <p:cNvPr id="2" name="TextBox 1"/>
          <p:cNvSpPr txBox="1"/>
          <p:nvPr/>
        </p:nvSpPr>
        <p:spPr>
          <a:xfrm>
            <a:off x="2667000" y="6019800"/>
            <a:ext cx="6046976" cy="369332"/>
          </a:xfrm>
          <a:prstGeom prst="rect">
            <a:avLst/>
          </a:prstGeom>
          <a:noFill/>
        </p:spPr>
        <p:txBody>
          <a:bodyPr wrap="none" lIns="91037" tIns="45521" rIns="91037" bIns="45521" rtlCol="0">
            <a:spAutoFit/>
          </a:bodyPr>
          <a:lstStyle/>
          <a:p>
            <a:r>
              <a:rPr lang="en-US" i="1" dirty="0" smtClean="0">
                <a:solidFill>
                  <a:srgbClr val="92D050"/>
                </a:solidFill>
              </a:rPr>
              <a:t>adopted from</a:t>
            </a:r>
            <a:r>
              <a:rPr lang="en-US" dirty="0" smtClean="0">
                <a:solidFill>
                  <a:srgbClr val="92D050"/>
                </a:solidFill>
              </a:rPr>
              <a:t> </a:t>
            </a:r>
            <a:r>
              <a:rPr lang="en-US" dirty="0" err="1" smtClean="0">
                <a:solidFill>
                  <a:srgbClr val="92D050"/>
                </a:solidFill>
              </a:rPr>
              <a:t>Gleick</a:t>
            </a:r>
            <a:r>
              <a:rPr lang="en-US" dirty="0" smtClean="0">
                <a:solidFill>
                  <a:srgbClr val="92D050"/>
                </a:solidFill>
              </a:rPr>
              <a:t> (1993), </a:t>
            </a:r>
            <a:r>
              <a:rPr lang="en-US" dirty="0" err="1" smtClean="0">
                <a:solidFill>
                  <a:srgbClr val="92D050"/>
                </a:solidFill>
              </a:rPr>
              <a:t>Falkenmark</a:t>
            </a:r>
            <a:r>
              <a:rPr lang="en-US" dirty="0" smtClean="0">
                <a:solidFill>
                  <a:srgbClr val="92D050"/>
                </a:solidFill>
              </a:rPr>
              <a:t> and </a:t>
            </a:r>
            <a:r>
              <a:rPr lang="en-US" dirty="0" err="1" smtClean="0">
                <a:solidFill>
                  <a:srgbClr val="92D050"/>
                </a:solidFill>
              </a:rPr>
              <a:t>Rockström</a:t>
            </a:r>
            <a:r>
              <a:rPr lang="en-US" dirty="0" smtClean="0">
                <a:solidFill>
                  <a:srgbClr val="92D050"/>
                </a:solidFill>
              </a:rPr>
              <a:t> (2004)</a:t>
            </a:r>
            <a:endParaRPr lang="en-US" dirty="0">
              <a:solidFill>
                <a:srgbClr val="92D050"/>
              </a:solidFill>
            </a:endParaRPr>
          </a:p>
        </p:txBody>
      </p:sp>
    </p:spTree>
    <p:extLst>
      <p:ext uri="{BB962C8B-B14F-4D97-AF65-F5344CB8AC3E}">
        <p14:creationId xmlns:p14="http://schemas.microsoft.com/office/powerpoint/2010/main" val="78050523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17" y="838200"/>
            <a:ext cx="9078887"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27737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533400" y="381000"/>
            <a:ext cx="8229600" cy="1143000"/>
          </a:xfrm>
        </p:spPr>
        <p:txBody>
          <a:bodyPr>
            <a:normAutofit fontScale="90000"/>
          </a:bodyPr>
          <a:lstStyle/>
          <a:p>
            <a:r>
              <a:rPr lang="en-US" sz="4800">
                <a:solidFill>
                  <a:srgbClr val="FFCC00"/>
                </a:solidFill>
              </a:rPr>
              <a:t>Three Phases of Management;</a:t>
            </a:r>
            <a:r>
              <a:rPr lang="en-US" sz="6600">
                <a:solidFill>
                  <a:srgbClr val="FFCC00"/>
                </a:solidFill>
              </a:rPr>
              <a:t> </a:t>
            </a:r>
            <a:br>
              <a:rPr lang="en-US" sz="6600">
                <a:solidFill>
                  <a:srgbClr val="FFCC00"/>
                </a:solidFill>
              </a:rPr>
            </a:br>
            <a:r>
              <a:rPr lang="en-US" sz="4000">
                <a:solidFill>
                  <a:srgbClr val="FFCC00"/>
                </a:solidFill>
              </a:rPr>
              <a:t>(recognizing where we are)</a:t>
            </a:r>
          </a:p>
        </p:txBody>
      </p:sp>
      <p:sp>
        <p:nvSpPr>
          <p:cNvPr id="79875" name="Rectangle 3"/>
          <p:cNvSpPr>
            <a:spLocks noGrp="1" noChangeArrowheads="1"/>
          </p:cNvSpPr>
          <p:nvPr>
            <p:ph type="body" idx="1"/>
          </p:nvPr>
        </p:nvSpPr>
        <p:spPr>
          <a:xfrm>
            <a:off x="685800" y="2057440"/>
            <a:ext cx="7543806" cy="1295395"/>
          </a:xfrm>
        </p:spPr>
        <p:txBody>
          <a:bodyPr>
            <a:normAutofit/>
          </a:bodyPr>
          <a:lstStyle/>
          <a:p>
            <a:pPr marL="0" indent="0">
              <a:lnSpc>
                <a:spcPct val="90000"/>
              </a:lnSpc>
              <a:buNone/>
            </a:pPr>
            <a:r>
              <a:rPr lang="en-US" sz="3600" dirty="0">
                <a:solidFill>
                  <a:schemeClr val="bg1"/>
                </a:solidFill>
              </a:rPr>
              <a:t>1.   Expand Supply</a:t>
            </a:r>
          </a:p>
          <a:p>
            <a:pPr marL="1745166" lvl="3" indent="-379395">
              <a:lnSpc>
                <a:spcPct val="90000"/>
              </a:lnSpc>
              <a:buNone/>
            </a:pPr>
            <a:r>
              <a:rPr lang="en-US" sz="2400" dirty="0">
                <a:solidFill>
                  <a:srgbClr val="FF9900"/>
                </a:solidFill>
              </a:rPr>
              <a:t>	</a:t>
            </a:r>
            <a:r>
              <a:rPr lang="en-US" sz="2800" dirty="0">
                <a:solidFill>
                  <a:srgbClr val="FF9900"/>
                </a:solidFill>
              </a:rPr>
              <a:t>“get more water”</a:t>
            </a:r>
            <a:endParaRPr lang="en-US" sz="3600" dirty="0">
              <a:solidFill>
                <a:srgbClr val="FF9900"/>
              </a:solidFill>
            </a:endParaRPr>
          </a:p>
        </p:txBody>
      </p:sp>
      <p:sp>
        <p:nvSpPr>
          <p:cNvPr id="79876" name="Text Box 4"/>
          <p:cNvSpPr txBox="1">
            <a:spLocks noChangeArrowheads="1"/>
          </p:cNvSpPr>
          <p:nvPr/>
        </p:nvSpPr>
        <p:spPr bwMode="auto">
          <a:xfrm>
            <a:off x="5815054" y="6500854"/>
            <a:ext cx="3328987" cy="396875"/>
          </a:xfrm>
          <a:prstGeom prst="rect">
            <a:avLst/>
          </a:prstGeom>
          <a:noFill/>
          <a:ln w="9525">
            <a:noFill/>
            <a:miter lim="800000"/>
            <a:headEnd/>
            <a:tailEnd/>
          </a:ln>
          <a:effectLst/>
        </p:spPr>
        <p:txBody>
          <a:bodyPr wrap="none" lIns="91037" tIns="45521" rIns="91037" bIns="45521">
            <a:spAutoFit/>
          </a:bodyPr>
          <a:lstStyle/>
          <a:p>
            <a:pPr>
              <a:spcBef>
                <a:spcPct val="20000"/>
              </a:spcBef>
            </a:pPr>
            <a:r>
              <a:rPr lang="en-US" sz="2000" i="1">
                <a:solidFill>
                  <a:srgbClr val="CC66FF"/>
                </a:solidFill>
                <a:latin typeface="Times New Roman" pitchFamily="18" charset="0"/>
              </a:rPr>
              <a:t>from Ohlsson and Turton 2003</a:t>
            </a:r>
          </a:p>
        </p:txBody>
      </p:sp>
      <p:grpSp>
        <p:nvGrpSpPr>
          <p:cNvPr id="5" name="Group 4"/>
          <p:cNvGrpSpPr/>
          <p:nvPr/>
        </p:nvGrpSpPr>
        <p:grpSpPr>
          <a:xfrm>
            <a:off x="41" y="1783122"/>
            <a:ext cx="9037319" cy="45719"/>
            <a:chOff x="0" y="1021081"/>
            <a:chExt cx="9037319" cy="45719"/>
          </a:xfrm>
        </p:grpSpPr>
        <p:cxnSp>
          <p:nvCxnSpPr>
            <p:cNvPr id="6" name="Straight Connector 5"/>
            <p:cNvCxnSpPr/>
            <p:nvPr/>
          </p:nvCxnSpPr>
          <p:spPr>
            <a:xfrm>
              <a:off x="0" y="1057835"/>
              <a:ext cx="8229600" cy="0"/>
            </a:xfrm>
            <a:prstGeom prst="line">
              <a:avLst/>
            </a:prstGeom>
            <a:ln w="47625"/>
          </p:spPr>
          <p:style>
            <a:lnRef idx="1">
              <a:schemeClr val="accent1"/>
            </a:lnRef>
            <a:fillRef idx="0">
              <a:schemeClr val="accent1"/>
            </a:fillRef>
            <a:effectRef idx="0">
              <a:schemeClr val="accent1"/>
            </a:effectRef>
            <a:fontRef idx="minor">
              <a:schemeClr val="tx1"/>
            </a:fontRef>
          </p:style>
        </p:cxnSp>
        <p:grpSp>
          <p:nvGrpSpPr>
            <p:cNvPr id="7" name="Group 14"/>
            <p:cNvGrpSpPr/>
            <p:nvPr/>
          </p:nvGrpSpPr>
          <p:grpSpPr>
            <a:xfrm>
              <a:off x="8382000" y="1021081"/>
              <a:ext cx="655319" cy="45719"/>
              <a:chOff x="8382000" y="1021081"/>
              <a:chExt cx="655319" cy="45719"/>
            </a:xfrm>
          </p:grpSpPr>
          <p:sp>
            <p:nvSpPr>
              <p:cNvPr id="8" name="Oval 7"/>
              <p:cNvSpPr/>
              <p:nvPr/>
            </p:nvSpPr>
            <p:spPr>
              <a:xfrm>
                <a:off x="8534400" y="1021081"/>
                <a:ext cx="45719" cy="45719"/>
              </a:xfrm>
              <a:prstGeom prst="ellipse">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a:off x="8686800" y="1021081"/>
                <a:ext cx="45719" cy="45719"/>
              </a:xfrm>
              <a:prstGeom prst="ellipse">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8839200" y="1021081"/>
                <a:ext cx="45719" cy="45719"/>
              </a:xfrm>
              <a:prstGeom prst="ellipse">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8991600" y="1021081"/>
                <a:ext cx="45719" cy="45719"/>
              </a:xfrm>
              <a:prstGeom prst="ellipse">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p:nvSpPr>
            <p:spPr>
              <a:xfrm>
                <a:off x="8382000" y="1021081"/>
                <a:ext cx="45719" cy="45719"/>
              </a:xfrm>
              <a:prstGeom prst="ellipse">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6" y="3200435"/>
            <a:ext cx="3429000" cy="306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6400" y="2143125"/>
            <a:ext cx="3108325"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422" y="3200434"/>
            <a:ext cx="4614308" cy="306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92875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78" name="Group 30"/>
          <p:cNvGrpSpPr>
            <a:grpSpLocks/>
          </p:cNvGrpSpPr>
          <p:nvPr/>
        </p:nvGrpSpPr>
        <p:grpSpPr bwMode="auto">
          <a:xfrm>
            <a:off x="1231907" y="466726"/>
            <a:ext cx="6681788" cy="5938838"/>
            <a:chOff x="307" y="491"/>
            <a:chExt cx="4209" cy="3741"/>
          </a:xfrm>
        </p:grpSpPr>
        <p:sp>
          <p:nvSpPr>
            <p:cNvPr id="2050" name="Line 2"/>
            <p:cNvSpPr>
              <a:spLocks noChangeShapeType="1"/>
            </p:cNvSpPr>
            <p:nvPr/>
          </p:nvSpPr>
          <p:spPr bwMode="auto">
            <a:xfrm>
              <a:off x="619" y="2352"/>
              <a:ext cx="349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200">
                <a:solidFill>
                  <a:srgbClr val="000000"/>
                </a:solidFill>
                <a:latin typeface="Arial" pitchFamily="34" charset="0"/>
              </a:endParaRPr>
            </a:p>
          </p:txBody>
        </p:sp>
        <p:sp>
          <p:nvSpPr>
            <p:cNvPr id="2051" name="Line 3"/>
            <p:cNvSpPr>
              <a:spLocks noChangeShapeType="1"/>
            </p:cNvSpPr>
            <p:nvPr/>
          </p:nvSpPr>
          <p:spPr bwMode="auto">
            <a:xfrm>
              <a:off x="619" y="2160"/>
              <a:ext cx="0" cy="42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200">
                <a:solidFill>
                  <a:srgbClr val="000000"/>
                </a:solidFill>
                <a:latin typeface="Arial" pitchFamily="34" charset="0"/>
              </a:endParaRPr>
            </a:p>
          </p:txBody>
        </p:sp>
        <p:sp>
          <p:nvSpPr>
            <p:cNvPr id="2052" name="Line 4"/>
            <p:cNvSpPr>
              <a:spLocks noChangeShapeType="1"/>
            </p:cNvSpPr>
            <p:nvPr/>
          </p:nvSpPr>
          <p:spPr bwMode="auto">
            <a:xfrm>
              <a:off x="4116" y="2160"/>
              <a:ext cx="0" cy="42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200">
                <a:solidFill>
                  <a:srgbClr val="000000"/>
                </a:solidFill>
                <a:latin typeface="Arial" pitchFamily="34" charset="0"/>
              </a:endParaRPr>
            </a:p>
          </p:txBody>
        </p:sp>
        <p:sp>
          <p:nvSpPr>
            <p:cNvPr id="2053" name="Line 5"/>
            <p:cNvSpPr>
              <a:spLocks noChangeShapeType="1"/>
            </p:cNvSpPr>
            <p:nvPr/>
          </p:nvSpPr>
          <p:spPr bwMode="auto">
            <a:xfrm>
              <a:off x="1979" y="2276"/>
              <a:ext cx="0" cy="15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200">
                <a:solidFill>
                  <a:srgbClr val="000000"/>
                </a:solidFill>
                <a:latin typeface="Arial" pitchFamily="34" charset="0"/>
              </a:endParaRPr>
            </a:p>
          </p:txBody>
        </p:sp>
        <p:sp>
          <p:nvSpPr>
            <p:cNvPr id="2054" name="Line 6"/>
            <p:cNvSpPr>
              <a:spLocks noChangeShapeType="1"/>
            </p:cNvSpPr>
            <p:nvPr/>
          </p:nvSpPr>
          <p:spPr bwMode="auto">
            <a:xfrm flipV="1">
              <a:off x="1979" y="2506"/>
              <a:ext cx="0" cy="26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200">
                <a:solidFill>
                  <a:srgbClr val="000000"/>
                </a:solidFill>
                <a:latin typeface="Arial" pitchFamily="34" charset="0"/>
              </a:endParaRPr>
            </a:p>
          </p:txBody>
        </p:sp>
        <p:sp>
          <p:nvSpPr>
            <p:cNvPr id="2055" name="Text Box 7"/>
            <p:cNvSpPr txBox="1">
              <a:spLocks noChangeArrowheads="1"/>
            </p:cNvSpPr>
            <p:nvPr/>
          </p:nvSpPr>
          <p:spPr bwMode="auto">
            <a:xfrm>
              <a:off x="1686" y="2775"/>
              <a:ext cx="58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b="1" dirty="0">
                  <a:solidFill>
                    <a:srgbClr val="000000"/>
                  </a:solidFill>
                  <a:latin typeface="Arial" pitchFamily="34" charset="0"/>
                </a:rPr>
                <a:t>Threshold</a:t>
              </a:r>
            </a:p>
          </p:txBody>
        </p:sp>
        <p:sp>
          <p:nvSpPr>
            <p:cNvPr id="2056" name="Text Box 8"/>
            <p:cNvSpPr txBox="1">
              <a:spLocks noChangeArrowheads="1"/>
            </p:cNvSpPr>
            <p:nvPr/>
          </p:nvSpPr>
          <p:spPr bwMode="auto">
            <a:xfrm>
              <a:off x="700" y="2151"/>
              <a:ext cx="838"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b="1">
                  <a:solidFill>
                    <a:srgbClr val="FF0000"/>
                  </a:solidFill>
                  <a:latin typeface="Arial" pitchFamily="34" charset="0"/>
                </a:rPr>
                <a:t>Unhealthy</a:t>
              </a:r>
            </a:p>
            <a:p>
              <a:pPr fontAlgn="base">
                <a:spcBef>
                  <a:spcPct val="0"/>
                </a:spcBef>
                <a:spcAft>
                  <a:spcPct val="0"/>
                </a:spcAft>
              </a:pPr>
              <a:endParaRPr lang="en-US" altLang="en-US" sz="1200" b="1">
                <a:solidFill>
                  <a:srgbClr val="FF0000"/>
                </a:solidFill>
                <a:latin typeface="Arial" pitchFamily="34" charset="0"/>
              </a:endParaRPr>
            </a:p>
            <a:p>
              <a:pPr fontAlgn="base">
                <a:spcBef>
                  <a:spcPct val="0"/>
                </a:spcBef>
                <a:spcAft>
                  <a:spcPct val="0"/>
                </a:spcAft>
              </a:pPr>
              <a:r>
                <a:rPr lang="en-US" altLang="en-US" sz="1200" b="1">
                  <a:solidFill>
                    <a:srgbClr val="FF0000"/>
                  </a:solidFill>
                  <a:latin typeface="Arial" pitchFamily="34" charset="0"/>
                </a:rPr>
                <a:t>Not sustainable</a:t>
              </a:r>
            </a:p>
          </p:txBody>
        </p:sp>
        <p:sp>
          <p:nvSpPr>
            <p:cNvPr id="2057" name="Text Box 9"/>
            <p:cNvSpPr txBox="1">
              <a:spLocks noChangeArrowheads="1"/>
            </p:cNvSpPr>
            <p:nvPr/>
          </p:nvSpPr>
          <p:spPr bwMode="auto">
            <a:xfrm>
              <a:off x="2591" y="2200"/>
              <a:ext cx="661"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b="1">
                  <a:solidFill>
                    <a:srgbClr val="3333CC"/>
                  </a:solidFill>
                  <a:latin typeface="Arial" pitchFamily="34" charset="0"/>
                </a:rPr>
                <a:t>Healthy</a:t>
              </a:r>
            </a:p>
            <a:p>
              <a:pPr fontAlgn="base">
                <a:spcBef>
                  <a:spcPct val="0"/>
                </a:spcBef>
                <a:spcAft>
                  <a:spcPct val="0"/>
                </a:spcAft>
              </a:pPr>
              <a:endParaRPr lang="en-US" altLang="en-US" sz="1200" b="1">
                <a:solidFill>
                  <a:srgbClr val="3333CC"/>
                </a:solidFill>
                <a:latin typeface="Arial" pitchFamily="34" charset="0"/>
              </a:endParaRPr>
            </a:p>
            <a:p>
              <a:pPr fontAlgn="base">
                <a:spcBef>
                  <a:spcPct val="0"/>
                </a:spcBef>
                <a:spcAft>
                  <a:spcPct val="0"/>
                </a:spcAft>
              </a:pPr>
              <a:r>
                <a:rPr lang="en-US" altLang="en-US" sz="1200" b="1">
                  <a:solidFill>
                    <a:srgbClr val="3333CC"/>
                  </a:solidFill>
                  <a:latin typeface="Arial" pitchFamily="34" charset="0"/>
                </a:rPr>
                <a:t>Sustainable</a:t>
              </a:r>
            </a:p>
          </p:txBody>
        </p:sp>
        <p:sp>
          <p:nvSpPr>
            <p:cNvPr id="2058" name="Rectangle 10"/>
            <p:cNvSpPr>
              <a:spLocks noChangeArrowheads="1"/>
            </p:cNvSpPr>
            <p:nvPr/>
          </p:nvSpPr>
          <p:spPr bwMode="auto">
            <a:xfrm>
              <a:off x="4116" y="2122"/>
              <a:ext cx="83" cy="46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200">
                <a:solidFill>
                  <a:srgbClr val="000000"/>
                </a:solidFill>
                <a:latin typeface="Arial" pitchFamily="34" charset="0"/>
              </a:endParaRPr>
            </a:p>
          </p:txBody>
        </p:sp>
        <p:sp>
          <p:nvSpPr>
            <p:cNvPr id="2059" name="Line 11"/>
            <p:cNvSpPr>
              <a:spLocks noChangeShapeType="1"/>
            </p:cNvSpPr>
            <p:nvPr/>
          </p:nvSpPr>
          <p:spPr bwMode="auto">
            <a:xfrm flipV="1">
              <a:off x="4166" y="2643"/>
              <a:ext cx="0" cy="26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200">
                <a:solidFill>
                  <a:srgbClr val="000000"/>
                </a:solidFill>
                <a:latin typeface="Arial" pitchFamily="34" charset="0"/>
              </a:endParaRPr>
            </a:p>
          </p:txBody>
        </p:sp>
        <p:sp>
          <p:nvSpPr>
            <p:cNvPr id="2060" name="Text Box 12"/>
            <p:cNvSpPr txBox="1">
              <a:spLocks noChangeArrowheads="1"/>
            </p:cNvSpPr>
            <p:nvPr/>
          </p:nvSpPr>
          <p:spPr bwMode="auto">
            <a:xfrm>
              <a:off x="3909" y="2928"/>
              <a:ext cx="60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1200" b="1">
                  <a:solidFill>
                    <a:srgbClr val="000000"/>
                  </a:solidFill>
                  <a:latin typeface="Arial" pitchFamily="34" charset="0"/>
                </a:rPr>
                <a:t>Biological </a:t>
              </a:r>
            </a:p>
            <a:p>
              <a:pPr algn="ctr" fontAlgn="base">
                <a:spcBef>
                  <a:spcPct val="0"/>
                </a:spcBef>
                <a:spcAft>
                  <a:spcPct val="0"/>
                </a:spcAft>
              </a:pPr>
              <a:r>
                <a:rPr lang="en-US" altLang="en-US" sz="1200" b="1">
                  <a:solidFill>
                    <a:srgbClr val="000000"/>
                  </a:solidFill>
                  <a:latin typeface="Arial" pitchFamily="34" charset="0"/>
                </a:rPr>
                <a:t>Integrity</a:t>
              </a:r>
            </a:p>
          </p:txBody>
        </p:sp>
        <p:sp>
          <p:nvSpPr>
            <p:cNvPr id="2063" name="Line 15"/>
            <p:cNvSpPr>
              <a:spLocks noChangeShapeType="1"/>
            </p:cNvSpPr>
            <p:nvPr/>
          </p:nvSpPr>
          <p:spPr bwMode="auto">
            <a:xfrm>
              <a:off x="633" y="1023"/>
              <a:ext cx="3472" cy="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200">
                <a:solidFill>
                  <a:srgbClr val="000000"/>
                </a:solidFill>
                <a:latin typeface="Arial" pitchFamily="34" charset="0"/>
              </a:endParaRPr>
            </a:p>
          </p:txBody>
        </p:sp>
        <p:sp>
          <p:nvSpPr>
            <p:cNvPr id="2064" name="Line 16"/>
            <p:cNvSpPr>
              <a:spLocks noChangeShapeType="1"/>
            </p:cNvSpPr>
            <p:nvPr/>
          </p:nvSpPr>
          <p:spPr bwMode="auto">
            <a:xfrm>
              <a:off x="633" y="821"/>
              <a:ext cx="2" cy="4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200">
                <a:solidFill>
                  <a:srgbClr val="000000"/>
                </a:solidFill>
                <a:latin typeface="Arial" pitchFamily="34" charset="0"/>
              </a:endParaRPr>
            </a:p>
          </p:txBody>
        </p:sp>
        <p:sp>
          <p:nvSpPr>
            <p:cNvPr id="2065" name="Line 17"/>
            <p:cNvSpPr>
              <a:spLocks noChangeShapeType="1"/>
            </p:cNvSpPr>
            <p:nvPr/>
          </p:nvSpPr>
          <p:spPr bwMode="auto">
            <a:xfrm>
              <a:off x="4105" y="821"/>
              <a:ext cx="1" cy="4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200">
                <a:solidFill>
                  <a:srgbClr val="000000"/>
                </a:solidFill>
                <a:latin typeface="Arial" pitchFamily="34" charset="0"/>
              </a:endParaRPr>
            </a:p>
          </p:txBody>
        </p:sp>
        <p:sp>
          <p:nvSpPr>
            <p:cNvPr id="2069" name="Text Box 21"/>
            <p:cNvSpPr txBox="1">
              <a:spLocks noChangeArrowheads="1"/>
            </p:cNvSpPr>
            <p:nvPr/>
          </p:nvSpPr>
          <p:spPr bwMode="auto">
            <a:xfrm>
              <a:off x="307" y="491"/>
              <a:ext cx="666" cy="1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1200" b="1">
                  <a:solidFill>
                    <a:srgbClr val="FF0000"/>
                  </a:solidFill>
                  <a:latin typeface="Arial" pitchFamily="34" charset="0"/>
                </a:rPr>
                <a:t>Nothing </a:t>
              </a:r>
            </a:p>
            <a:p>
              <a:pPr algn="ctr" fontAlgn="base">
                <a:spcBef>
                  <a:spcPct val="0"/>
                </a:spcBef>
                <a:spcAft>
                  <a:spcPct val="0"/>
                </a:spcAft>
              </a:pPr>
              <a:r>
                <a:rPr lang="en-US" altLang="en-US" sz="1200" b="1">
                  <a:solidFill>
                    <a:srgbClr val="FF0000"/>
                  </a:solidFill>
                  <a:latin typeface="Arial" pitchFamily="34" charset="0"/>
                </a:rPr>
                <a:t>alive</a:t>
              </a:r>
            </a:p>
            <a:p>
              <a:pPr algn="ctr" fontAlgn="base">
                <a:spcBef>
                  <a:spcPct val="0"/>
                </a:spcBef>
                <a:spcAft>
                  <a:spcPct val="0"/>
                </a:spcAft>
              </a:pPr>
              <a:endParaRPr lang="en-US" altLang="en-US" sz="1200" b="1">
                <a:solidFill>
                  <a:srgbClr val="FF0000"/>
                </a:solidFill>
                <a:latin typeface="Arial" pitchFamily="34" charset="0"/>
              </a:endParaRPr>
            </a:p>
            <a:p>
              <a:pPr algn="ctr" fontAlgn="base">
                <a:spcBef>
                  <a:spcPct val="0"/>
                </a:spcBef>
                <a:spcAft>
                  <a:spcPct val="0"/>
                </a:spcAft>
              </a:pPr>
              <a:endParaRPr lang="en-US" altLang="en-US" sz="1200" b="1">
                <a:solidFill>
                  <a:srgbClr val="FF0000"/>
                </a:solidFill>
                <a:latin typeface="Arial" pitchFamily="34" charset="0"/>
              </a:endParaRPr>
            </a:p>
            <a:p>
              <a:pPr algn="ctr" fontAlgn="base">
                <a:spcBef>
                  <a:spcPct val="0"/>
                </a:spcBef>
                <a:spcAft>
                  <a:spcPct val="0"/>
                </a:spcAft>
              </a:pPr>
              <a:endParaRPr lang="en-US" altLang="en-US" sz="1200" b="1">
                <a:solidFill>
                  <a:srgbClr val="FF0000"/>
                </a:solidFill>
                <a:latin typeface="Arial" pitchFamily="34" charset="0"/>
              </a:endParaRPr>
            </a:p>
            <a:p>
              <a:pPr algn="ctr" fontAlgn="base">
                <a:spcBef>
                  <a:spcPct val="0"/>
                </a:spcBef>
                <a:spcAft>
                  <a:spcPct val="0"/>
                </a:spcAft>
              </a:pPr>
              <a:endParaRPr lang="en-US" altLang="en-US" sz="1200" b="1">
                <a:solidFill>
                  <a:srgbClr val="FF0000"/>
                </a:solidFill>
                <a:latin typeface="Arial" pitchFamily="34" charset="0"/>
              </a:endParaRPr>
            </a:p>
            <a:p>
              <a:pPr algn="ctr" fontAlgn="base">
                <a:spcBef>
                  <a:spcPct val="0"/>
                </a:spcBef>
                <a:spcAft>
                  <a:spcPct val="0"/>
                </a:spcAft>
              </a:pPr>
              <a:endParaRPr lang="en-US" altLang="en-US" sz="1200" b="1">
                <a:solidFill>
                  <a:srgbClr val="FF0000"/>
                </a:solidFill>
                <a:latin typeface="Arial" pitchFamily="34" charset="0"/>
              </a:endParaRPr>
            </a:p>
            <a:p>
              <a:pPr algn="ctr" fontAlgn="base">
                <a:spcBef>
                  <a:spcPct val="0"/>
                </a:spcBef>
                <a:spcAft>
                  <a:spcPct val="0"/>
                </a:spcAft>
              </a:pPr>
              <a:r>
                <a:rPr lang="en-US" altLang="en-US" sz="1200" b="1">
                  <a:solidFill>
                    <a:srgbClr val="FF0000"/>
                  </a:solidFill>
                  <a:latin typeface="Arial" pitchFamily="34" charset="0"/>
                </a:rPr>
                <a:t>Severe</a:t>
              </a:r>
            </a:p>
            <a:p>
              <a:pPr algn="ctr" fontAlgn="base">
                <a:spcBef>
                  <a:spcPct val="0"/>
                </a:spcBef>
                <a:spcAft>
                  <a:spcPct val="0"/>
                </a:spcAft>
              </a:pPr>
              <a:r>
                <a:rPr lang="en-US" altLang="en-US" sz="1200" b="1">
                  <a:solidFill>
                    <a:srgbClr val="FF0000"/>
                  </a:solidFill>
                  <a:latin typeface="Arial" pitchFamily="34" charset="0"/>
                </a:rPr>
                <a:t>disturbance</a:t>
              </a:r>
            </a:p>
          </p:txBody>
        </p:sp>
        <p:sp>
          <p:nvSpPr>
            <p:cNvPr id="2070" name="Text Box 22"/>
            <p:cNvSpPr txBox="1">
              <a:spLocks noChangeArrowheads="1"/>
            </p:cNvSpPr>
            <p:nvPr/>
          </p:nvSpPr>
          <p:spPr bwMode="auto">
            <a:xfrm>
              <a:off x="1456" y="816"/>
              <a:ext cx="1581"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b="1" dirty="0">
                  <a:solidFill>
                    <a:srgbClr val="3333CC"/>
                  </a:solidFill>
                  <a:latin typeface="Arial" pitchFamily="34" charset="0"/>
                </a:rPr>
                <a:t>Gradient of biological condition</a:t>
              </a:r>
            </a:p>
            <a:p>
              <a:pPr fontAlgn="base">
                <a:spcBef>
                  <a:spcPct val="0"/>
                </a:spcBef>
                <a:spcAft>
                  <a:spcPct val="0"/>
                </a:spcAft>
              </a:pPr>
              <a:endParaRPr lang="en-US" altLang="en-US" sz="1200" b="1" dirty="0">
                <a:solidFill>
                  <a:srgbClr val="3333CC"/>
                </a:solidFill>
                <a:latin typeface="Arial" pitchFamily="34" charset="0"/>
              </a:endParaRPr>
            </a:p>
            <a:p>
              <a:pPr fontAlgn="base">
                <a:spcBef>
                  <a:spcPct val="0"/>
                </a:spcBef>
                <a:spcAft>
                  <a:spcPct val="0"/>
                </a:spcAft>
              </a:pPr>
              <a:r>
                <a:rPr lang="en-US" altLang="en-US" sz="1200" b="1" dirty="0">
                  <a:solidFill>
                    <a:srgbClr val="3333CC"/>
                  </a:solidFill>
                  <a:latin typeface="Arial" pitchFamily="34" charset="0"/>
                </a:rPr>
                <a:t>Gradient of human disturbance</a:t>
              </a:r>
            </a:p>
          </p:txBody>
        </p:sp>
        <p:sp>
          <p:nvSpPr>
            <p:cNvPr id="2071" name="Rectangle 23"/>
            <p:cNvSpPr>
              <a:spLocks noChangeArrowheads="1"/>
            </p:cNvSpPr>
            <p:nvPr/>
          </p:nvSpPr>
          <p:spPr bwMode="auto">
            <a:xfrm>
              <a:off x="4105" y="780"/>
              <a:ext cx="81" cy="48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200">
                <a:solidFill>
                  <a:srgbClr val="000000"/>
                </a:solidFill>
                <a:latin typeface="Arial" pitchFamily="34" charset="0"/>
              </a:endParaRPr>
            </a:p>
          </p:txBody>
        </p:sp>
        <p:sp>
          <p:nvSpPr>
            <p:cNvPr id="2073" name="Text Box 25"/>
            <p:cNvSpPr txBox="1">
              <a:spLocks noChangeArrowheads="1"/>
            </p:cNvSpPr>
            <p:nvPr/>
          </p:nvSpPr>
          <p:spPr bwMode="auto">
            <a:xfrm>
              <a:off x="3850" y="1265"/>
              <a:ext cx="666"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1200" b="1">
                  <a:solidFill>
                    <a:srgbClr val="000000"/>
                  </a:solidFill>
                  <a:latin typeface="Arial" pitchFamily="34" charset="0"/>
                </a:rPr>
                <a:t>No or</a:t>
              </a:r>
            </a:p>
            <a:p>
              <a:pPr algn="ctr" fontAlgn="base">
                <a:spcBef>
                  <a:spcPct val="0"/>
                </a:spcBef>
                <a:spcAft>
                  <a:spcPct val="0"/>
                </a:spcAft>
              </a:pPr>
              <a:r>
                <a:rPr lang="en-US" altLang="en-US" sz="1200" b="1">
                  <a:solidFill>
                    <a:srgbClr val="000000"/>
                  </a:solidFill>
                  <a:latin typeface="Arial" pitchFamily="34" charset="0"/>
                </a:rPr>
                <a:t>Minimal </a:t>
              </a:r>
            </a:p>
            <a:p>
              <a:pPr algn="ctr" fontAlgn="base">
                <a:spcBef>
                  <a:spcPct val="0"/>
                </a:spcBef>
                <a:spcAft>
                  <a:spcPct val="0"/>
                </a:spcAft>
              </a:pPr>
              <a:r>
                <a:rPr lang="en-US" altLang="en-US" sz="1200" b="1">
                  <a:solidFill>
                    <a:srgbClr val="000000"/>
                  </a:solidFill>
                  <a:latin typeface="Arial" pitchFamily="34" charset="0"/>
                </a:rPr>
                <a:t>disturbance</a:t>
              </a:r>
            </a:p>
          </p:txBody>
        </p:sp>
        <p:sp>
          <p:nvSpPr>
            <p:cNvPr id="2074" name="Text Box 26"/>
            <p:cNvSpPr txBox="1">
              <a:spLocks noChangeArrowheads="1"/>
            </p:cNvSpPr>
            <p:nvPr/>
          </p:nvSpPr>
          <p:spPr bwMode="auto">
            <a:xfrm>
              <a:off x="3943" y="577"/>
              <a:ext cx="46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1200" b="1">
                  <a:solidFill>
                    <a:srgbClr val="000000"/>
                  </a:solidFill>
                  <a:latin typeface="Arial" pitchFamily="34" charset="0"/>
                </a:rPr>
                <a:t>Pristine</a:t>
              </a:r>
            </a:p>
          </p:txBody>
        </p:sp>
        <p:sp>
          <p:nvSpPr>
            <p:cNvPr id="2075" name="Text Box 27"/>
            <p:cNvSpPr txBox="1">
              <a:spLocks noChangeArrowheads="1"/>
            </p:cNvSpPr>
            <p:nvPr/>
          </p:nvSpPr>
          <p:spPr bwMode="auto">
            <a:xfrm>
              <a:off x="624" y="3360"/>
              <a:ext cx="3888" cy="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b="1" dirty="0">
                  <a:solidFill>
                    <a:srgbClr val="000000"/>
                  </a:solidFill>
                  <a:latin typeface="Arial" pitchFamily="34" charset="0"/>
                </a:rPr>
                <a:t>At one end of a continuum of human influence on biological condition, severe disturbance eliminates all life.  At the other end of the gradient are “pristine” or minimally disturbed living systems (top); these systems possess biological integrity.  A parallel gradient (bottom) from integrity toward nothing alive passes through healthy, or sustainable conditions or activities.  Below a threshold defined by specific criteria, the conditions or activities are no longer healthy or sustainable in terms of supporting living systems.</a:t>
              </a:r>
              <a:r>
                <a:rPr lang="en-US" altLang="en-US" sz="1200" dirty="0">
                  <a:solidFill>
                    <a:srgbClr val="000000"/>
                  </a:solidFill>
                  <a:latin typeface="Arial" pitchFamily="34" charset="0"/>
                </a:rPr>
                <a:t>  (</a:t>
              </a:r>
              <a:r>
                <a:rPr lang="en-US" altLang="en-US" sz="1200" i="1" dirty="0">
                  <a:solidFill>
                    <a:srgbClr val="C00000"/>
                  </a:solidFill>
                  <a:latin typeface="Arial" pitchFamily="34" charset="0"/>
                </a:rPr>
                <a:t>from Karr and Chu 1999</a:t>
              </a:r>
              <a:r>
                <a:rPr lang="en-US" altLang="en-US" sz="1200" i="1" dirty="0">
                  <a:solidFill>
                    <a:srgbClr val="000000"/>
                  </a:solidFill>
                  <a:latin typeface="Arial" pitchFamily="34" charset="0"/>
                </a:rPr>
                <a:t>).</a:t>
              </a:r>
            </a:p>
          </p:txBody>
        </p:sp>
      </p:grpSp>
    </p:spTree>
    <p:extLst>
      <p:ext uri="{BB962C8B-B14F-4D97-AF65-F5344CB8AC3E}">
        <p14:creationId xmlns:p14="http://schemas.microsoft.com/office/powerpoint/2010/main" val="422147455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533400" y="381000"/>
            <a:ext cx="8229600" cy="1143000"/>
          </a:xfrm>
        </p:spPr>
        <p:txBody>
          <a:bodyPr>
            <a:normAutofit fontScale="90000"/>
          </a:bodyPr>
          <a:lstStyle/>
          <a:p>
            <a:r>
              <a:rPr lang="en-US" sz="4800">
                <a:solidFill>
                  <a:srgbClr val="FFCC00"/>
                </a:solidFill>
              </a:rPr>
              <a:t>Three Phases of Management;</a:t>
            </a:r>
            <a:r>
              <a:rPr lang="en-US" sz="6600">
                <a:solidFill>
                  <a:srgbClr val="FFCC00"/>
                </a:solidFill>
              </a:rPr>
              <a:t> </a:t>
            </a:r>
            <a:br>
              <a:rPr lang="en-US" sz="6600">
                <a:solidFill>
                  <a:srgbClr val="FFCC00"/>
                </a:solidFill>
              </a:rPr>
            </a:br>
            <a:r>
              <a:rPr lang="en-US" sz="4000">
                <a:solidFill>
                  <a:srgbClr val="FFCC00"/>
                </a:solidFill>
              </a:rPr>
              <a:t>(recognizing where we are)</a:t>
            </a:r>
          </a:p>
        </p:txBody>
      </p:sp>
      <p:sp>
        <p:nvSpPr>
          <p:cNvPr id="79875" name="Rectangle 3"/>
          <p:cNvSpPr>
            <a:spLocks noGrp="1" noChangeArrowheads="1"/>
          </p:cNvSpPr>
          <p:nvPr>
            <p:ph type="body" idx="1"/>
          </p:nvPr>
        </p:nvSpPr>
        <p:spPr>
          <a:xfrm>
            <a:off x="685800" y="2057405"/>
            <a:ext cx="7772400" cy="4114800"/>
          </a:xfrm>
        </p:spPr>
        <p:txBody>
          <a:bodyPr>
            <a:normAutofit/>
          </a:bodyPr>
          <a:lstStyle/>
          <a:p>
            <a:pPr marL="0" indent="0">
              <a:lnSpc>
                <a:spcPct val="90000"/>
              </a:lnSpc>
              <a:buNone/>
            </a:pPr>
            <a:r>
              <a:rPr lang="en-US" sz="3600" dirty="0">
                <a:solidFill>
                  <a:schemeClr val="bg1"/>
                </a:solidFill>
              </a:rPr>
              <a:t>2.   Increase efficiency of use(s)</a:t>
            </a:r>
          </a:p>
          <a:p>
            <a:pPr marL="986397" lvl="1" indent="-531134">
              <a:lnSpc>
                <a:spcPct val="90000"/>
              </a:lnSpc>
              <a:buFont typeface="Wingdings" pitchFamily="2" charset="2"/>
              <a:buChar char="Ø"/>
            </a:pPr>
            <a:r>
              <a:rPr lang="en-US" sz="3200" dirty="0">
                <a:solidFill>
                  <a:schemeClr val="bg1"/>
                </a:solidFill>
              </a:rPr>
              <a:t>Requires Institutional Change</a:t>
            </a:r>
          </a:p>
          <a:p>
            <a:pPr marL="1365786" lvl="2" indent="-455258">
              <a:lnSpc>
                <a:spcPct val="90000"/>
              </a:lnSpc>
              <a:buNone/>
            </a:pPr>
            <a:r>
              <a:rPr lang="en-US" sz="2800" dirty="0">
                <a:solidFill>
                  <a:srgbClr val="FF9900"/>
                </a:solidFill>
              </a:rPr>
              <a:t>		“get more use out of every drop”</a:t>
            </a:r>
          </a:p>
          <a:p>
            <a:pPr marL="607011" indent="-607011">
              <a:lnSpc>
                <a:spcPct val="90000"/>
              </a:lnSpc>
              <a:buNone/>
            </a:pPr>
            <a:endParaRPr lang="en-US" sz="3600" dirty="0">
              <a:solidFill>
                <a:srgbClr val="FF9900"/>
              </a:solidFill>
            </a:endParaRPr>
          </a:p>
        </p:txBody>
      </p:sp>
      <p:sp>
        <p:nvSpPr>
          <p:cNvPr id="79876" name="Text Box 4"/>
          <p:cNvSpPr txBox="1">
            <a:spLocks noChangeArrowheads="1"/>
          </p:cNvSpPr>
          <p:nvPr/>
        </p:nvSpPr>
        <p:spPr bwMode="auto">
          <a:xfrm>
            <a:off x="5815054" y="6500854"/>
            <a:ext cx="3328987" cy="396875"/>
          </a:xfrm>
          <a:prstGeom prst="rect">
            <a:avLst/>
          </a:prstGeom>
          <a:noFill/>
          <a:ln w="9525">
            <a:noFill/>
            <a:miter lim="800000"/>
            <a:headEnd/>
            <a:tailEnd/>
          </a:ln>
          <a:effectLst/>
        </p:spPr>
        <p:txBody>
          <a:bodyPr wrap="none" lIns="91037" tIns="45521" rIns="91037" bIns="45521">
            <a:spAutoFit/>
          </a:bodyPr>
          <a:lstStyle/>
          <a:p>
            <a:pPr>
              <a:spcBef>
                <a:spcPct val="20000"/>
              </a:spcBef>
            </a:pPr>
            <a:r>
              <a:rPr lang="en-US" sz="2000" i="1">
                <a:solidFill>
                  <a:srgbClr val="CC66FF"/>
                </a:solidFill>
                <a:latin typeface="Times New Roman" pitchFamily="18" charset="0"/>
              </a:rPr>
              <a:t>from Ohlsson and Turton 2003</a:t>
            </a:r>
          </a:p>
        </p:txBody>
      </p:sp>
      <p:grpSp>
        <p:nvGrpSpPr>
          <p:cNvPr id="5" name="Group 4"/>
          <p:cNvGrpSpPr/>
          <p:nvPr/>
        </p:nvGrpSpPr>
        <p:grpSpPr>
          <a:xfrm>
            <a:off x="41" y="1783122"/>
            <a:ext cx="9037319" cy="45719"/>
            <a:chOff x="0" y="1021081"/>
            <a:chExt cx="9037319" cy="45719"/>
          </a:xfrm>
        </p:grpSpPr>
        <p:cxnSp>
          <p:nvCxnSpPr>
            <p:cNvPr id="6" name="Straight Connector 5"/>
            <p:cNvCxnSpPr/>
            <p:nvPr/>
          </p:nvCxnSpPr>
          <p:spPr>
            <a:xfrm>
              <a:off x="0" y="1057835"/>
              <a:ext cx="8229600" cy="0"/>
            </a:xfrm>
            <a:prstGeom prst="line">
              <a:avLst/>
            </a:prstGeom>
            <a:ln w="47625"/>
          </p:spPr>
          <p:style>
            <a:lnRef idx="1">
              <a:schemeClr val="accent1"/>
            </a:lnRef>
            <a:fillRef idx="0">
              <a:schemeClr val="accent1"/>
            </a:fillRef>
            <a:effectRef idx="0">
              <a:schemeClr val="accent1"/>
            </a:effectRef>
            <a:fontRef idx="minor">
              <a:schemeClr val="tx1"/>
            </a:fontRef>
          </p:style>
        </p:cxnSp>
        <p:grpSp>
          <p:nvGrpSpPr>
            <p:cNvPr id="7" name="Group 14"/>
            <p:cNvGrpSpPr/>
            <p:nvPr/>
          </p:nvGrpSpPr>
          <p:grpSpPr>
            <a:xfrm>
              <a:off x="8382000" y="1021081"/>
              <a:ext cx="655319" cy="45719"/>
              <a:chOff x="8382000" y="1021081"/>
              <a:chExt cx="655319" cy="45719"/>
            </a:xfrm>
          </p:grpSpPr>
          <p:sp>
            <p:nvSpPr>
              <p:cNvPr id="8" name="Oval 7"/>
              <p:cNvSpPr/>
              <p:nvPr/>
            </p:nvSpPr>
            <p:spPr>
              <a:xfrm>
                <a:off x="8534400" y="1021081"/>
                <a:ext cx="45719" cy="45719"/>
              </a:xfrm>
              <a:prstGeom prst="ellipse">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a:off x="8686800" y="1021081"/>
                <a:ext cx="45719" cy="45719"/>
              </a:xfrm>
              <a:prstGeom prst="ellipse">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8839200" y="1021081"/>
                <a:ext cx="45719" cy="45719"/>
              </a:xfrm>
              <a:prstGeom prst="ellipse">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8991600" y="1021081"/>
                <a:ext cx="45719" cy="45719"/>
              </a:xfrm>
              <a:prstGeom prst="ellipse">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p:nvSpPr>
            <p:spPr>
              <a:xfrm>
                <a:off x="8382000" y="1021081"/>
                <a:ext cx="45719" cy="45719"/>
              </a:xfrm>
              <a:prstGeom prst="ellipse">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pic>
        <p:nvPicPr>
          <p:cNvPr id="5017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6658" y="3657599"/>
            <a:ext cx="4942244" cy="280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1" name="Picture 5" descr="Purple Reclaimed Water Pipes in Clermont, Flori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01" y="3679828"/>
            <a:ext cx="3705492" cy="2783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56055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533400" y="381000"/>
            <a:ext cx="8229600" cy="1143000"/>
          </a:xfrm>
        </p:spPr>
        <p:txBody>
          <a:bodyPr>
            <a:normAutofit fontScale="90000"/>
          </a:bodyPr>
          <a:lstStyle/>
          <a:p>
            <a:r>
              <a:rPr lang="en-US" sz="4800">
                <a:solidFill>
                  <a:srgbClr val="FFCC00"/>
                </a:solidFill>
              </a:rPr>
              <a:t>Three Phases of Management;</a:t>
            </a:r>
            <a:r>
              <a:rPr lang="en-US" sz="6600">
                <a:solidFill>
                  <a:srgbClr val="FFCC00"/>
                </a:solidFill>
              </a:rPr>
              <a:t> </a:t>
            </a:r>
            <a:br>
              <a:rPr lang="en-US" sz="6600">
                <a:solidFill>
                  <a:srgbClr val="FFCC00"/>
                </a:solidFill>
              </a:rPr>
            </a:br>
            <a:r>
              <a:rPr lang="en-US" sz="4000">
                <a:solidFill>
                  <a:srgbClr val="FFCC00"/>
                </a:solidFill>
              </a:rPr>
              <a:t>(recognizing where we are)</a:t>
            </a:r>
          </a:p>
        </p:txBody>
      </p:sp>
      <p:sp>
        <p:nvSpPr>
          <p:cNvPr id="79875" name="Rectangle 3"/>
          <p:cNvSpPr>
            <a:spLocks noGrp="1" noChangeArrowheads="1"/>
          </p:cNvSpPr>
          <p:nvPr>
            <p:ph type="body" idx="1"/>
          </p:nvPr>
        </p:nvSpPr>
        <p:spPr>
          <a:xfrm>
            <a:off x="685800" y="2057405"/>
            <a:ext cx="7772400" cy="4114800"/>
          </a:xfrm>
        </p:spPr>
        <p:txBody>
          <a:bodyPr>
            <a:normAutofit/>
          </a:bodyPr>
          <a:lstStyle/>
          <a:p>
            <a:pPr marL="0" indent="0">
              <a:lnSpc>
                <a:spcPct val="90000"/>
              </a:lnSpc>
              <a:buNone/>
            </a:pPr>
            <a:r>
              <a:rPr lang="en-US" sz="3600" dirty="0">
                <a:solidFill>
                  <a:schemeClr val="bg1"/>
                </a:solidFill>
              </a:rPr>
              <a:t>3.   Large-scale Social restructuring</a:t>
            </a:r>
          </a:p>
          <a:p>
            <a:pPr marL="986397" lvl="1" indent="-531134">
              <a:lnSpc>
                <a:spcPct val="90000"/>
              </a:lnSpc>
              <a:buFont typeface="Wingdings" pitchFamily="2" charset="2"/>
              <a:buChar char="Ø"/>
            </a:pPr>
            <a:r>
              <a:rPr lang="en-US" sz="3200" dirty="0">
                <a:solidFill>
                  <a:schemeClr val="bg1"/>
                </a:solidFill>
              </a:rPr>
              <a:t>Focus on Allocation efficiency</a:t>
            </a:r>
          </a:p>
          <a:p>
            <a:pPr marL="986397" lvl="1" indent="-531134">
              <a:lnSpc>
                <a:spcPct val="90000"/>
              </a:lnSpc>
              <a:buNone/>
            </a:pPr>
            <a:r>
              <a:rPr lang="en-US" sz="3200" dirty="0">
                <a:solidFill>
                  <a:srgbClr val="FF9900"/>
                </a:solidFill>
              </a:rPr>
              <a:t>		</a:t>
            </a:r>
            <a:r>
              <a:rPr lang="en-US" dirty="0" smtClean="0">
                <a:solidFill>
                  <a:srgbClr val="FF9900"/>
                </a:solidFill>
              </a:rPr>
              <a:t>“decide who gets the drops”</a:t>
            </a:r>
            <a:endParaRPr lang="en-US" dirty="0">
              <a:solidFill>
                <a:srgbClr val="FF9900"/>
              </a:solidFill>
            </a:endParaRPr>
          </a:p>
          <a:p>
            <a:pPr marL="607011" indent="-607011">
              <a:lnSpc>
                <a:spcPct val="90000"/>
              </a:lnSpc>
              <a:buNone/>
            </a:pPr>
            <a:endParaRPr lang="en-US" sz="3600" dirty="0">
              <a:solidFill>
                <a:srgbClr val="FF9900"/>
              </a:solidFill>
            </a:endParaRPr>
          </a:p>
        </p:txBody>
      </p:sp>
      <p:sp>
        <p:nvSpPr>
          <p:cNvPr id="79876" name="Text Box 4"/>
          <p:cNvSpPr txBox="1">
            <a:spLocks noChangeArrowheads="1"/>
          </p:cNvSpPr>
          <p:nvPr/>
        </p:nvSpPr>
        <p:spPr bwMode="auto">
          <a:xfrm>
            <a:off x="5815054" y="6500854"/>
            <a:ext cx="3328987" cy="396875"/>
          </a:xfrm>
          <a:prstGeom prst="rect">
            <a:avLst/>
          </a:prstGeom>
          <a:noFill/>
          <a:ln w="9525">
            <a:noFill/>
            <a:miter lim="800000"/>
            <a:headEnd/>
            <a:tailEnd/>
          </a:ln>
          <a:effectLst/>
        </p:spPr>
        <p:txBody>
          <a:bodyPr wrap="none" lIns="91037" tIns="45521" rIns="91037" bIns="45521">
            <a:spAutoFit/>
          </a:bodyPr>
          <a:lstStyle/>
          <a:p>
            <a:pPr>
              <a:spcBef>
                <a:spcPct val="20000"/>
              </a:spcBef>
            </a:pPr>
            <a:r>
              <a:rPr lang="en-US" sz="2000" i="1">
                <a:solidFill>
                  <a:srgbClr val="CC66FF"/>
                </a:solidFill>
                <a:latin typeface="Times New Roman" pitchFamily="18" charset="0"/>
              </a:rPr>
              <a:t>from Ohlsson and Turton 2003</a:t>
            </a:r>
          </a:p>
        </p:txBody>
      </p:sp>
      <p:grpSp>
        <p:nvGrpSpPr>
          <p:cNvPr id="5" name="Group 4"/>
          <p:cNvGrpSpPr/>
          <p:nvPr/>
        </p:nvGrpSpPr>
        <p:grpSpPr>
          <a:xfrm>
            <a:off x="41" y="1783122"/>
            <a:ext cx="9037319" cy="45719"/>
            <a:chOff x="0" y="1021081"/>
            <a:chExt cx="9037319" cy="45719"/>
          </a:xfrm>
        </p:grpSpPr>
        <p:cxnSp>
          <p:nvCxnSpPr>
            <p:cNvPr id="6" name="Straight Connector 5"/>
            <p:cNvCxnSpPr/>
            <p:nvPr/>
          </p:nvCxnSpPr>
          <p:spPr>
            <a:xfrm>
              <a:off x="0" y="1057835"/>
              <a:ext cx="8229600" cy="0"/>
            </a:xfrm>
            <a:prstGeom prst="line">
              <a:avLst/>
            </a:prstGeom>
            <a:ln w="47625"/>
          </p:spPr>
          <p:style>
            <a:lnRef idx="1">
              <a:schemeClr val="accent1"/>
            </a:lnRef>
            <a:fillRef idx="0">
              <a:schemeClr val="accent1"/>
            </a:fillRef>
            <a:effectRef idx="0">
              <a:schemeClr val="accent1"/>
            </a:effectRef>
            <a:fontRef idx="minor">
              <a:schemeClr val="tx1"/>
            </a:fontRef>
          </p:style>
        </p:cxnSp>
        <p:grpSp>
          <p:nvGrpSpPr>
            <p:cNvPr id="7" name="Group 14"/>
            <p:cNvGrpSpPr/>
            <p:nvPr/>
          </p:nvGrpSpPr>
          <p:grpSpPr>
            <a:xfrm>
              <a:off x="8382000" y="1021081"/>
              <a:ext cx="655319" cy="45719"/>
              <a:chOff x="8382000" y="1021081"/>
              <a:chExt cx="655319" cy="45719"/>
            </a:xfrm>
          </p:grpSpPr>
          <p:sp>
            <p:nvSpPr>
              <p:cNvPr id="8" name="Oval 7"/>
              <p:cNvSpPr/>
              <p:nvPr/>
            </p:nvSpPr>
            <p:spPr>
              <a:xfrm>
                <a:off x="8534400" y="1021081"/>
                <a:ext cx="45719" cy="45719"/>
              </a:xfrm>
              <a:prstGeom prst="ellipse">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a:off x="8686800" y="1021081"/>
                <a:ext cx="45719" cy="45719"/>
              </a:xfrm>
              <a:prstGeom prst="ellipse">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8839200" y="1021081"/>
                <a:ext cx="45719" cy="45719"/>
              </a:xfrm>
              <a:prstGeom prst="ellipse">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8991600" y="1021081"/>
                <a:ext cx="45719" cy="45719"/>
              </a:xfrm>
              <a:prstGeom prst="ellipse">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p:nvSpPr>
            <p:spPr>
              <a:xfrm>
                <a:off x="8382000" y="1021081"/>
                <a:ext cx="45719" cy="45719"/>
              </a:xfrm>
              <a:prstGeom prst="ellipse">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pic>
        <p:nvPicPr>
          <p:cNvPr id="481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139" y="3810002"/>
            <a:ext cx="4122106" cy="2690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6706" y="685800"/>
            <a:ext cx="4026362" cy="2690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26472" y="3785882"/>
            <a:ext cx="3860338" cy="2702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03607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4" y="130302"/>
            <a:ext cx="8153400" cy="6536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119743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748" y="847760"/>
            <a:ext cx="7648575" cy="555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09600" y="115669"/>
            <a:ext cx="7924800" cy="646331"/>
          </a:xfrm>
          <a:prstGeom prst="rect">
            <a:avLst/>
          </a:prstGeom>
        </p:spPr>
        <p:txBody>
          <a:bodyPr wrap="square" lIns="91096" tIns="45550" rIns="91096" bIns="45550">
            <a:spAutoFit/>
          </a:bodyPr>
          <a:lstStyle/>
          <a:p>
            <a:r>
              <a:rPr lang="en-US" b="1" dirty="0" smtClean="0">
                <a:solidFill>
                  <a:srgbClr val="C00000"/>
                </a:solidFill>
              </a:rPr>
              <a:t>Number of reported water conflict events per year, 1931–2012 averaged over two-year periods to smooth for cross-year events and uneven reporting). </a:t>
            </a:r>
            <a:endParaRPr lang="en-US" b="1" dirty="0">
              <a:solidFill>
                <a:srgbClr val="C00000"/>
              </a:solidFill>
            </a:endParaRPr>
          </a:p>
        </p:txBody>
      </p:sp>
      <p:sp>
        <p:nvSpPr>
          <p:cNvPr id="3" name="TextBox 2"/>
          <p:cNvSpPr txBox="1"/>
          <p:nvPr/>
        </p:nvSpPr>
        <p:spPr>
          <a:xfrm rot="16200000">
            <a:off x="7081603" y="3188521"/>
            <a:ext cx="3307968" cy="368989"/>
          </a:xfrm>
          <a:prstGeom prst="rect">
            <a:avLst/>
          </a:prstGeom>
          <a:noFill/>
        </p:spPr>
        <p:txBody>
          <a:bodyPr wrap="none" lIns="91096" tIns="45550" rIns="91096" bIns="45550" rtlCol="0">
            <a:spAutoFit/>
          </a:bodyPr>
          <a:lstStyle/>
          <a:p>
            <a:r>
              <a:rPr lang="en-US" i="1" dirty="0">
                <a:solidFill>
                  <a:srgbClr val="002060"/>
                </a:solidFill>
              </a:rPr>
              <a:t>from</a:t>
            </a:r>
            <a:r>
              <a:rPr lang="en-US" dirty="0">
                <a:solidFill>
                  <a:srgbClr val="002060"/>
                </a:solidFill>
              </a:rPr>
              <a:t> </a:t>
            </a:r>
            <a:r>
              <a:rPr lang="en-US" dirty="0" err="1">
                <a:solidFill>
                  <a:srgbClr val="002060"/>
                </a:solidFill>
              </a:rPr>
              <a:t>Gleick</a:t>
            </a:r>
            <a:r>
              <a:rPr lang="en-US" dirty="0">
                <a:solidFill>
                  <a:srgbClr val="002060"/>
                </a:solidFill>
              </a:rPr>
              <a:t> and </a:t>
            </a:r>
            <a:r>
              <a:rPr lang="en-US" dirty="0" err="1">
                <a:solidFill>
                  <a:srgbClr val="002060"/>
                </a:solidFill>
              </a:rPr>
              <a:t>Heberger</a:t>
            </a:r>
            <a:r>
              <a:rPr lang="en-US" dirty="0">
                <a:solidFill>
                  <a:srgbClr val="002060"/>
                </a:solidFill>
              </a:rPr>
              <a:t> </a:t>
            </a:r>
            <a:r>
              <a:rPr lang="en-US" dirty="0" smtClean="0">
                <a:solidFill>
                  <a:srgbClr val="002060"/>
                </a:solidFill>
              </a:rPr>
              <a:t>(2014</a:t>
            </a:r>
            <a:r>
              <a:rPr lang="en-US" dirty="0">
                <a:solidFill>
                  <a:srgbClr val="002060"/>
                </a:solidFill>
              </a:rPr>
              <a:t>) </a:t>
            </a:r>
          </a:p>
        </p:txBody>
      </p:sp>
    </p:spTree>
    <p:extLst>
      <p:ext uri="{BB962C8B-B14F-4D97-AF65-F5344CB8AC3E}">
        <p14:creationId xmlns:p14="http://schemas.microsoft.com/office/powerpoint/2010/main" val="340688706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92" y="990600"/>
            <a:ext cx="7896225"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81000" y="3513"/>
            <a:ext cx="9067800" cy="923330"/>
          </a:xfrm>
          <a:prstGeom prst="rect">
            <a:avLst/>
          </a:prstGeom>
        </p:spPr>
        <p:txBody>
          <a:bodyPr wrap="square" lIns="91096" tIns="45550" rIns="91096" bIns="45550">
            <a:spAutoFit/>
          </a:bodyPr>
          <a:lstStyle/>
          <a:p>
            <a:r>
              <a:rPr lang="en-US" b="1" dirty="0" smtClean="0">
                <a:solidFill>
                  <a:srgbClr val="C00000"/>
                </a:solidFill>
              </a:rPr>
              <a:t>Incidence of reported water-related conflicts for transnational events (</a:t>
            </a:r>
            <a:r>
              <a:rPr lang="en-US" b="1" dirty="0" smtClean="0"/>
              <a:t>solid line</a:t>
            </a:r>
            <a:r>
              <a:rPr lang="en-US" b="1" dirty="0" smtClean="0">
                <a:solidFill>
                  <a:srgbClr val="C00000"/>
                </a:solidFill>
              </a:rPr>
              <a:t>) and subnational events (</a:t>
            </a:r>
            <a:r>
              <a:rPr lang="en-US" b="1" dirty="0" smtClean="0"/>
              <a:t>dashed line</a:t>
            </a:r>
            <a:r>
              <a:rPr lang="en-US" b="1" dirty="0" smtClean="0">
                <a:solidFill>
                  <a:srgbClr val="C00000"/>
                </a:solidFill>
              </a:rPr>
              <a:t>). In the past two decades, water conflicts have been dominated by subnational disputes.</a:t>
            </a:r>
            <a:endParaRPr lang="en-US" b="1" dirty="0">
              <a:solidFill>
                <a:srgbClr val="C00000"/>
              </a:solidFill>
            </a:endParaRPr>
          </a:p>
        </p:txBody>
      </p:sp>
      <p:sp>
        <p:nvSpPr>
          <p:cNvPr id="4" name="TextBox 3"/>
          <p:cNvSpPr txBox="1"/>
          <p:nvPr/>
        </p:nvSpPr>
        <p:spPr>
          <a:xfrm rot="16200000">
            <a:off x="7081603" y="3188521"/>
            <a:ext cx="3307968" cy="368989"/>
          </a:xfrm>
          <a:prstGeom prst="rect">
            <a:avLst/>
          </a:prstGeom>
          <a:noFill/>
        </p:spPr>
        <p:txBody>
          <a:bodyPr wrap="none" lIns="91096" tIns="45550" rIns="91096" bIns="45550" rtlCol="0">
            <a:spAutoFit/>
          </a:bodyPr>
          <a:lstStyle/>
          <a:p>
            <a:r>
              <a:rPr lang="en-US" i="1" dirty="0">
                <a:solidFill>
                  <a:srgbClr val="002060"/>
                </a:solidFill>
              </a:rPr>
              <a:t>from</a:t>
            </a:r>
            <a:r>
              <a:rPr lang="en-US" dirty="0">
                <a:solidFill>
                  <a:srgbClr val="002060"/>
                </a:solidFill>
              </a:rPr>
              <a:t> </a:t>
            </a:r>
            <a:r>
              <a:rPr lang="en-US" dirty="0" err="1">
                <a:solidFill>
                  <a:srgbClr val="002060"/>
                </a:solidFill>
              </a:rPr>
              <a:t>Gleick</a:t>
            </a:r>
            <a:r>
              <a:rPr lang="en-US" dirty="0">
                <a:solidFill>
                  <a:srgbClr val="002060"/>
                </a:solidFill>
              </a:rPr>
              <a:t> and </a:t>
            </a:r>
            <a:r>
              <a:rPr lang="en-US" dirty="0" err="1">
                <a:solidFill>
                  <a:srgbClr val="002060"/>
                </a:solidFill>
              </a:rPr>
              <a:t>Heberger</a:t>
            </a:r>
            <a:r>
              <a:rPr lang="en-US" dirty="0">
                <a:solidFill>
                  <a:srgbClr val="002060"/>
                </a:solidFill>
              </a:rPr>
              <a:t> </a:t>
            </a:r>
            <a:r>
              <a:rPr lang="en-US" dirty="0" smtClean="0">
                <a:solidFill>
                  <a:srgbClr val="002060"/>
                </a:solidFill>
              </a:rPr>
              <a:t>(2014</a:t>
            </a:r>
            <a:r>
              <a:rPr lang="en-US" dirty="0">
                <a:solidFill>
                  <a:srgbClr val="002060"/>
                </a:solidFill>
              </a:rPr>
              <a:t>) </a:t>
            </a:r>
          </a:p>
        </p:txBody>
      </p:sp>
    </p:spTree>
    <p:extLst>
      <p:ext uri="{BB962C8B-B14F-4D97-AF65-F5344CB8AC3E}">
        <p14:creationId xmlns:p14="http://schemas.microsoft.com/office/powerpoint/2010/main" val="338154074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198"/>
            <a:ext cx="10401300" cy="6934200"/>
          </a:xfrm>
          <a:prstGeom prst="rect">
            <a:avLst/>
          </a:prstGeom>
        </p:spPr>
      </p:pic>
      <p:sp>
        <p:nvSpPr>
          <p:cNvPr id="6" name="Content Placeholder 4"/>
          <p:cNvSpPr txBox="1">
            <a:spLocks/>
          </p:cNvSpPr>
          <p:nvPr/>
        </p:nvSpPr>
        <p:spPr>
          <a:xfrm>
            <a:off x="457200" y="1524041"/>
            <a:ext cx="8229600" cy="5135563"/>
          </a:xfrm>
          <a:prstGeom prst="rect">
            <a:avLst/>
          </a:prstGeom>
        </p:spPr>
        <p:txBody>
          <a:bodyPr vert="horz" lIns="91037" tIns="45521" rIns="91037" bIns="45521"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dirty="0">
                <a:solidFill>
                  <a:schemeClr val="tx2">
                    <a:lumMod val="60000"/>
                    <a:lumOff val="40000"/>
                  </a:schemeClr>
                </a:solidFill>
                <a:latin typeface="Calibri"/>
              </a:rPr>
              <a:t>Society and Ecosystems Share the Same Water</a:t>
            </a:r>
          </a:p>
          <a:p>
            <a:r>
              <a:rPr lang="en-US" sz="4000" dirty="0">
                <a:solidFill>
                  <a:schemeClr val="tx2">
                    <a:lumMod val="60000"/>
                    <a:lumOff val="40000"/>
                  </a:schemeClr>
                </a:solidFill>
              </a:rPr>
              <a:t>Water and Politics</a:t>
            </a:r>
          </a:p>
          <a:p>
            <a:r>
              <a:rPr lang="en-US" sz="4000" dirty="0">
                <a:solidFill>
                  <a:schemeClr val="bg1"/>
                </a:solidFill>
                <a:latin typeface="Calibri"/>
              </a:rPr>
              <a:t>Climate Change</a:t>
            </a:r>
          </a:p>
          <a:p>
            <a:pPr lvl="2"/>
            <a:endParaRPr lang="en-US" sz="3200" dirty="0">
              <a:solidFill>
                <a:srgbClr val="1F497D">
                  <a:lumMod val="50000"/>
                </a:srgbClr>
              </a:solidFill>
              <a:latin typeface="Calibri"/>
            </a:endParaRPr>
          </a:p>
        </p:txBody>
      </p:sp>
      <p:sp>
        <p:nvSpPr>
          <p:cNvPr id="7" name="Title 3"/>
          <p:cNvSpPr txBox="1">
            <a:spLocks/>
          </p:cNvSpPr>
          <p:nvPr/>
        </p:nvSpPr>
        <p:spPr>
          <a:xfrm>
            <a:off x="304804" y="381000"/>
            <a:ext cx="8229600" cy="1143000"/>
          </a:xfrm>
          <a:prstGeom prst="rect">
            <a:avLst/>
          </a:prstGeom>
        </p:spPr>
        <p:txBody>
          <a:bodyPr vert="horz" lIns="91037" tIns="45521" rIns="91037" bIns="4552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10522">
              <a:defRPr/>
            </a:pPr>
            <a:r>
              <a:rPr lang="en-US" sz="6000" dirty="0">
                <a:solidFill>
                  <a:srgbClr val="FFFF00"/>
                </a:solidFill>
                <a:latin typeface="Calibri"/>
              </a:rPr>
              <a:t>Principles and Challenges</a:t>
            </a:r>
          </a:p>
        </p:txBody>
      </p:sp>
      <p:sp>
        <p:nvSpPr>
          <p:cNvPr id="2" name="TextBox 1"/>
          <p:cNvSpPr txBox="1"/>
          <p:nvPr/>
        </p:nvSpPr>
        <p:spPr>
          <a:xfrm>
            <a:off x="2667000" y="6019800"/>
            <a:ext cx="6046976" cy="369332"/>
          </a:xfrm>
          <a:prstGeom prst="rect">
            <a:avLst/>
          </a:prstGeom>
          <a:noFill/>
        </p:spPr>
        <p:txBody>
          <a:bodyPr wrap="none" lIns="91037" tIns="45521" rIns="91037" bIns="45521" rtlCol="0">
            <a:spAutoFit/>
          </a:bodyPr>
          <a:lstStyle/>
          <a:p>
            <a:r>
              <a:rPr lang="en-US" i="1" dirty="0" smtClean="0">
                <a:solidFill>
                  <a:srgbClr val="92D050"/>
                </a:solidFill>
              </a:rPr>
              <a:t>adopted from</a:t>
            </a:r>
            <a:r>
              <a:rPr lang="en-US" dirty="0" smtClean="0">
                <a:solidFill>
                  <a:srgbClr val="92D050"/>
                </a:solidFill>
              </a:rPr>
              <a:t> </a:t>
            </a:r>
            <a:r>
              <a:rPr lang="en-US" dirty="0" err="1" smtClean="0">
                <a:solidFill>
                  <a:srgbClr val="92D050"/>
                </a:solidFill>
              </a:rPr>
              <a:t>Gleick</a:t>
            </a:r>
            <a:r>
              <a:rPr lang="en-US" dirty="0" smtClean="0">
                <a:solidFill>
                  <a:srgbClr val="92D050"/>
                </a:solidFill>
              </a:rPr>
              <a:t> (1993), </a:t>
            </a:r>
            <a:r>
              <a:rPr lang="en-US" dirty="0" err="1" smtClean="0">
                <a:solidFill>
                  <a:srgbClr val="92D050"/>
                </a:solidFill>
              </a:rPr>
              <a:t>Falkenmark</a:t>
            </a:r>
            <a:r>
              <a:rPr lang="en-US" dirty="0" smtClean="0">
                <a:solidFill>
                  <a:srgbClr val="92D050"/>
                </a:solidFill>
              </a:rPr>
              <a:t> and </a:t>
            </a:r>
            <a:r>
              <a:rPr lang="en-US" dirty="0" err="1" smtClean="0">
                <a:solidFill>
                  <a:srgbClr val="92D050"/>
                </a:solidFill>
              </a:rPr>
              <a:t>Rockström</a:t>
            </a:r>
            <a:r>
              <a:rPr lang="en-US" dirty="0" smtClean="0">
                <a:solidFill>
                  <a:srgbClr val="92D050"/>
                </a:solidFill>
              </a:rPr>
              <a:t> (2004)</a:t>
            </a:r>
            <a:endParaRPr lang="en-US" dirty="0">
              <a:solidFill>
                <a:srgbClr val="92D050"/>
              </a:solidFill>
            </a:endParaRPr>
          </a:p>
        </p:txBody>
      </p:sp>
    </p:spTree>
    <p:extLst>
      <p:ext uri="{BB962C8B-B14F-4D97-AF65-F5344CB8AC3E}">
        <p14:creationId xmlns:p14="http://schemas.microsoft.com/office/powerpoint/2010/main" val="266059269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gradFill>
          <a:gsLst>
            <a:gs pos="6250">
              <a:schemeClr val="accent4">
                <a:lumMod val="60000"/>
                <a:lumOff val="40000"/>
              </a:schemeClr>
            </a:gs>
            <a:gs pos="50000">
              <a:schemeClr val="accent4">
                <a:lumMod val="20000"/>
                <a:lumOff val="80000"/>
              </a:schemeClr>
            </a:gs>
            <a:gs pos="96667">
              <a:schemeClr val="bg2">
                <a:lumMod val="90000"/>
              </a:schemeClr>
            </a:gs>
            <a:gs pos="83000">
              <a:schemeClr val="accent4">
                <a:lumMod val="60000"/>
                <a:lumOff val="40000"/>
              </a:schemeClr>
            </a:gs>
          </a:gsLst>
          <a:lin ang="5400000" scaled="0"/>
        </a:gradFill>
        <a:effectLst/>
      </p:bgPr>
    </p:bg>
    <p:spTree>
      <p:nvGrpSpPr>
        <p:cNvPr id="1" name=""/>
        <p:cNvGrpSpPr/>
        <p:nvPr/>
      </p:nvGrpSpPr>
      <p:grpSpPr>
        <a:xfrm>
          <a:off x="0" y="0"/>
          <a:ext cx="0" cy="0"/>
          <a:chOff x="0" y="0"/>
          <a:chExt cx="0" cy="0"/>
        </a:xfrm>
      </p:grpSpPr>
      <p:pic>
        <p:nvPicPr>
          <p:cNvPr id="51202" name="Picture 2" descr="http://www.ipcc.ch/report/graphics/images/Assessment%20Reports/AR5%20-%20Synthesis%20Report/Topic%201/Fig%201.10-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9050"/>
            <a:ext cx="6400800" cy="6400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477000" y="76201"/>
            <a:ext cx="2514601" cy="6832640"/>
          </a:xfrm>
          <a:prstGeom prst="rect">
            <a:avLst/>
          </a:prstGeom>
          <a:noFill/>
        </p:spPr>
        <p:txBody>
          <a:bodyPr wrap="square" rtlCol="0">
            <a:spAutoFit/>
          </a:bodyPr>
          <a:lstStyle/>
          <a:p>
            <a:r>
              <a:rPr lang="en-US" sz="2400" b="1" dirty="0">
                <a:solidFill>
                  <a:srgbClr val="006600"/>
                </a:solidFill>
              </a:rPr>
              <a:t>Comparison of observed and simulated change in continental surface temperatures on land (yellow panels), Arctic and Antarctic September sea ice extent (white panels), and upper ocean heat content in the major ocean basins (blue panels). </a:t>
            </a:r>
            <a:r>
              <a:rPr lang="en-US" sz="1000" b="1" dirty="0" smtClean="0">
                <a:solidFill>
                  <a:srgbClr val="006600"/>
                </a:solidFill>
              </a:rPr>
              <a:t>Anomalies </a:t>
            </a:r>
            <a:r>
              <a:rPr lang="en-US" sz="1000" b="1" dirty="0">
                <a:solidFill>
                  <a:srgbClr val="006600"/>
                </a:solidFill>
              </a:rPr>
              <a:t>are given relative to 1880–1919 for surface temperatures, to 1960–1980 for ocean heat content, and to 1979–1999 for sea ice.</a:t>
            </a:r>
          </a:p>
        </p:txBody>
      </p:sp>
      <p:sp>
        <p:nvSpPr>
          <p:cNvPr id="5" name="TextBox 4"/>
          <p:cNvSpPr txBox="1"/>
          <p:nvPr/>
        </p:nvSpPr>
        <p:spPr>
          <a:xfrm>
            <a:off x="228600" y="6412468"/>
            <a:ext cx="5722079" cy="369332"/>
          </a:xfrm>
          <a:prstGeom prst="rect">
            <a:avLst/>
          </a:prstGeom>
          <a:noFill/>
        </p:spPr>
        <p:txBody>
          <a:bodyPr wrap="none" rtlCol="0">
            <a:spAutoFit/>
          </a:bodyPr>
          <a:lstStyle/>
          <a:p>
            <a:r>
              <a:rPr lang="en-US" b="1" i="1" dirty="0" smtClean="0">
                <a:solidFill>
                  <a:srgbClr val="006600"/>
                </a:solidFill>
              </a:rPr>
              <a:t>from</a:t>
            </a:r>
            <a:r>
              <a:rPr lang="en-US" b="1" dirty="0" smtClean="0">
                <a:solidFill>
                  <a:srgbClr val="006600"/>
                </a:solidFill>
              </a:rPr>
              <a:t>: </a:t>
            </a:r>
            <a:r>
              <a:rPr lang="en-US" b="1" dirty="0">
                <a:solidFill>
                  <a:srgbClr val="006600"/>
                </a:solidFill>
              </a:rPr>
              <a:t>IPCC, 2014: Climate Change 2014: Synthesis Report. </a:t>
            </a:r>
          </a:p>
        </p:txBody>
      </p:sp>
    </p:spTree>
    <p:extLst>
      <p:ext uri="{BB962C8B-B14F-4D97-AF65-F5344CB8AC3E}">
        <p14:creationId xmlns:p14="http://schemas.microsoft.com/office/powerpoint/2010/main" val="401322132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gradFill>
          <a:gsLst>
            <a:gs pos="6250">
              <a:schemeClr val="accent4">
                <a:lumMod val="60000"/>
                <a:lumOff val="40000"/>
              </a:schemeClr>
            </a:gs>
            <a:gs pos="50000">
              <a:schemeClr val="accent4">
                <a:lumMod val="20000"/>
                <a:lumOff val="80000"/>
              </a:schemeClr>
            </a:gs>
            <a:gs pos="96667">
              <a:schemeClr val="bg2">
                <a:lumMod val="90000"/>
              </a:schemeClr>
            </a:gs>
            <a:gs pos="83000">
              <a:schemeClr val="accent4">
                <a:lumMod val="60000"/>
                <a:lumOff val="40000"/>
              </a:schemeClr>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762000" y="4983539"/>
            <a:ext cx="8570912" cy="1569660"/>
          </a:xfrm>
          <a:prstGeom prst="rect">
            <a:avLst/>
          </a:prstGeom>
          <a:noFill/>
        </p:spPr>
        <p:txBody>
          <a:bodyPr wrap="square" rtlCol="0">
            <a:spAutoFit/>
          </a:bodyPr>
          <a:lstStyle/>
          <a:p>
            <a:r>
              <a:rPr lang="en-US" sz="2400" b="1" dirty="0">
                <a:solidFill>
                  <a:srgbClr val="006600"/>
                </a:solidFill>
              </a:rPr>
              <a:t>It is extremely likely that more than half of the observed</a:t>
            </a:r>
          </a:p>
          <a:p>
            <a:r>
              <a:rPr lang="en-US" sz="2400" b="1" dirty="0">
                <a:solidFill>
                  <a:srgbClr val="006600"/>
                </a:solidFill>
              </a:rPr>
              <a:t>increase in global average surface temperature from 1951 to</a:t>
            </a:r>
          </a:p>
          <a:p>
            <a:r>
              <a:rPr lang="en-US" sz="2400" b="1" dirty="0">
                <a:solidFill>
                  <a:srgbClr val="006600"/>
                </a:solidFill>
              </a:rPr>
              <a:t>2010 was caused by the anthropogenic increase in GHG </a:t>
            </a:r>
            <a:r>
              <a:rPr lang="en-US" sz="2400" b="1" dirty="0" smtClean="0">
                <a:solidFill>
                  <a:srgbClr val="006600"/>
                </a:solidFill>
              </a:rPr>
              <a:t>concentrations and </a:t>
            </a:r>
            <a:r>
              <a:rPr lang="en-US" sz="2400" b="1" dirty="0">
                <a:solidFill>
                  <a:srgbClr val="006600"/>
                </a:solidFill>
              </a:rPr>
              <a:t>other anthropogenic </a:t>
            </a:r>
            <a:r>
              <a:rPr lang="en-US" sz="2400" b="1" dirty="0" err="1">
                <a:solidFill>
                  <a:srgbClr val="006600"/>
                </a:solidFill>
              </a:rPr>
              <a:t>forcings</a:t>
            </a:r>
            <a:r>
              <a:rPr lang="en-US" sz="2400" b="1" dirty="0">
                <a:solidFill>
                  <a:srgbClr val="006600"/>
                </a:solidFill>
              </a:rPr>
              <a:t> </a:t>
            </a:r>
            <a:r>
              <a:rPr lang="en-US" sz="2400" b="1" dirty="0" smtClean="0">
                <a:solidFill>
                  <a:srgbClr val="006600"/>
                </a:solidFill>
              </a:rPr>
              <a:t>together.</a:t>
            </a:r>
            <a:endParaRPr lang="en-US" sz="2400" b="1" dirty="0">
              <a:solidFill>
                <a:srgbClr val="006600"/>
              </a:solidFill>
            </a:endParaRPr>
          </a:p>
        </p:txBody>
      </p:sp>
      <p:sp>
        <p:nvSpPr>
          <p:cNvPr id="3" name="TextBox 2"/>
          <p:cNvSpPr txBox="1"/>
          <p:nvPr/>
        </p:nvSpPr>
        <p:spPr>
          <a:xfrm rot="16200000">
            <a:off x="-2523972" y="2904973"/>
            <a:ext cx="5722079" cy="369332"/>
          </a:xfrm>
          <a:prstGeom prst="rect">
            <a:avLst/>
          </a:prstGeom>
          <a:noFill/>
        </p:spPr>
        <p:txBody>
          <a:bodyPr wrap="none" rtlCol="0">
            <a:spAutoFit/>
          </a:bodyPr>
          <a:lstStyle/>
          <a:p>
            <a:r>
              <a:rPr lang="en-US" b="1" i="1" dirty="0" smtClean="0">
                <a:solidFill>
                  <a:srgbClr val="006600"/>
                </a:solidFill>
              </a:rPr>
              <a:t>from</a:t>
            </a:r>
            <a:r>
              <a:rPr lang="en-US" b="1" dirty="0" smtClean="0">
                <a:solidFill>
                  <a:srgbClr val="006600"/>
                </a:solidFill>
              </a:rPr>
              <a:t>: IPCC</a:t>
            </a:r>
            <a:r>
              <a:rPr lang="en-US" b="1" dirty="0">
                <a:solidFill>
                  <a:srgbClr val="006600"/>
                </a:solidFill>
              </a:rPr>
              <a:t>, 2014: Climate Change 2014: Synthesis Report. </a:t>
            </a:r>
          </a:p>
        </p:txBody>
      </p:sp>
      <p:pic>
        <p:nvPicPr>
          <p:cNvPr id="53250" name="Picture 2" descr="http://www.ipcc.ch/report/graphics/images/Assessment%20Reports/AR5%20-%20Synthesis%20Report/Topic%201/Fig%201.09-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04800"/>
            <a:ext cx="7235826" cy="4582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15945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gradFill>
          <a:gsLst>
            <a:gs pos="6250">
              <a:schemeClr val="accent4">
                <a:lumMod val="60000"/>
                <a:lumOff val="40000"/>
              </a:schemeClr>
            </a:gs>
            <a:gs pos="50000">
              <a:schemeClr val="accent4">
                <a:lumMod val="20000"/>
                <a:lumOff val="80000"/>
              </a:schemeClr>
            </a:gs>
            <a:gs pos="96667">
              <a:schemeClr val="bg2">
                <a:lumMod val="90000"/>
              </a:schemeClr>
            </a:gs>
            <a:gs pos="83000">
              <a:schemeClr val="accent4">
                <a:lumMod val="60000"/>
                <a:lumOff val="40000"/>
              </a:schemeClr>
            </a:gs>
          </a:gsLst>
          <a:lin ang="5400000" scaled="0"/>
        </a:gradFill>
        <a:effectLst/>
      </p:bgPr>
    </p:bg>
    <p:spTree>
      <p:nvGrpSpPr>
        <p:cNvPr id="1" name=""/>
        <p:cNvGrpSpPr/>
        <p:nvPr/>
      </p:nvGrpSpPr>
      <p:grpSpPr>
        <a:xfrm>
          <a:off x="0" y="0"/>
          <a:ext cx="0" cy="0"/>
          <a:chOff x="0" y="0"/>
          <a:chExt cx="0" cy="0"/>
        </a:xfrm>
      </p:grpSpPr>
      <p:sp>
        <p:nvSpPr>
          <p:cNvPr id="3" name="TextBox 2"/>
          <p:cNvSpPr txBox="1"/>
          <p:nvPr/>
        </p:nvSpPr>
        <p:spPr>
          <a:xfrm>
            <a:off x="228600" y="6419850"/>
            <a:ext cx="5722079" cy="369332"/>
          </a:xfrm>
          <a:prstGeom prst="rect">
            <a:avLst/>
          </a:prstGeom>
          <a:noFill/>
        </p:spPr>
        <p:txBody>
          <a:bodyPr wrap="none" rtlCol="0">
            <a:spAutoFit/>
          </a:bodyPr>
          <a:lstStyle/>
          <a:p>
            <a:r>
              <a:rPr lang="en-US" b="1" i="1" dirty="0" smtClean="0">
                <a:solidFill>
                  <a:srgbClr val="006600"/>
                </a:solidFill>
              </a:rPr>
              <a:t>from</a:t>
            </a:r>
            <a:r>
              <a:rPr lang="en-US" b="1" dirty="0" smtClean="0">
                <a:solidFill>
                  <a:srgbClr val="006600"/>
                </a:solidFill>
              </a:rPr>
              <a:t>: IPCC</a:t>
            </a:r>
            <a:r>
              <a:rPr lang="en-US" b="1" dirty="0">
                <a:solidFill>
                  <a:srgbClr val="006600"/>
                </a:solidFill>
              </a:rPr>
              <a:t>, 2014: Climate Change 2014: Synthesis Report. </a:t>
            </a:r>
          </a:p>
        </p:txBody>
      </p:sp>
      <p:pic>
        <p:nvPicPr>
          <p:cNvPr id="54274" name="Picture 2" descr="http://www.ipcc.ch/report/graphics/images/Assessment%20Reports/AR5%20-%20Synthesis%20Report/Topic%202/Fig%202.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9050"/>
            <a:ext cx="7189927" cy="6400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39000" y="304800"/>
            <a:ext cx="1752600" cy="5078313"/>
          </a:xfrm>
          <a:prstGeom prst="rect">
            <a:avLst/>
          </a:prstGeom>
          <a:noFill/>
        </p:spPr>
        <p:txBody>
          <a:bodyPr wrap="square" rtlCol="0">
            <a:spAutoFit/>
          </a:bodyPr>
          <a:lstStyle/>
          <a:p>
            <a:r>
              <a:rPr lang="en-US" b="1" dirty="0" smtClean="0">
                <a:solidFill>
                  <a:srgbClr val="006600"/>
                </a:solidFill>
              </a:rPr>
              <a:t>The atmosphere (a), (b), and ocean have warmed, the amounts of snow and ice have diminished (c), the sea level has risen (d), and ocean pH has decreased.  Projections for RCP2.6 (</a:t>
            </a:r>
            <a:r>
              <a:rPr lang="en-US" b="1" dirty="0" smtClean="0">
                <a:solidFill>
                  <a:schemeClr val="accent2">
                    <a:lumMod val="75000"/>
                  </a:schemeClr>
                </a:solidFill>
              </a:rPr>
              <a:t>blue</a:t>
            </a:r>
            <a:r>
              <a:rPr lang="en-US" b="1" dirty="0" smtClean="0">
                <a:solidFill>
                  <a:srgbClr val="006600"/>
                </a:solidFill>
              </a:rPr>
              <a:t>) and RCP8.5 (</a:t>
            </a:r>
            <a:r>
              <a:rPr lang="en-US" b="1" dirty="0" smtClean="0">
                <a:solidFill>
                  <a:schemeClr val="accent3">
                    <a:lumMod val="60000"/>
                    <a:lumOff val="40000"/>
                  </a:schemeClr>
                </a:solidFill>
              </a:rPr>
              <a:t>red</a:t>
            </a:r>
            <a:r>
              <a:rPr lang="en-US" b="1" dirty="0" smtClean="0">
                <a:solidFill>
                  <a:srgbClr val="006600"/>
                </a:solidFill>
              </a:rPr>
              <a:t>) are shown, with associated uncertainty, to 2100 &amp; 2300 (a).</a:t>
            </a:r>
            <a:endParaRPr lang="en-US" b="1" dirty="0">
              <a:solidFill>
                <a:srgbClr val="006600"/>
              </a:solidFill>
            </a:endParaRPr>
          </a:p>
        </p:txBody>
      </p:sp>
    </p:spTree>
    <p:extLst>
      <p:ext uri="{BB962C8B-B14F-4D97-AF65-F5344CB8AC3E}">
        <p14:creationId xmlns:p14="http://schemas.microsoft.com/office/powerpoint/2010/main" val="100001516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gradFill>
          <a:gsLst>
            <a:gs pos="6250">
              <a:schemeClr val="accent4">
                <a:lumMod val="60000"/>
                <a:lumOff val="40000"/>
              </a:schemeClr>
            </a:gs>
            <a:gs pos="50000">
              <a:schemeClr val="accent4">
                <a:lumMod val="20000"/>
                <a:lumOff val="80000"/>
              </a:schemeClr>
            </a:gs>
            <a:gs pos="96667">
              <a:schemeClr val="bg2">
                <a:lumMod val="90000"/>
              </a:schemeClr>
            </a:gs>
            <a:gs pos="83000">
              <a:schemeClr val="accent4">
                <a:lumMod val="60000"/>
                <a:lumOff val="40000"/>
              </a:schemeClr>
            </a:gs>
          </a:gsLst>
          <a:lin ang="5400000" scaled="0"/>
        </a:gradFill>
        <a:effectLst/>
      </p:bgPr>
    </p:bg>
    <p:spTree>
      <p:nvGrpSpPr>
        <p:cNvPr id="1" name=""/>
        <p:cNvGrpSpPr/>
        <p:nvPr/>
      </p:nvGrpSpPr>
      <p:grpSpPr>
        <a:xfrm>
          <a:off x="0" y="0"/>
          <a:ext cx="0" cy="0"/>
          <a:chOff x="0" y="0"/>
          <a:chExt cx="0" cy="0"/>
        </a:xfrm>
      </p:grpSpPr>
      <p:pic>
        <p:nvPicPr>
          <p:cNvPr id="52226" name="Picture 2" descr="http://www.ipcc.ch/report/graphics/images/Assessment%20Reports/AR5%20-%20Synthesis%20Report/Topic%202/Fig%202.2_rev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789668"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67400" y="76200"/>
            <a:ext cx="3048000" cy="6678751"/>
          </a:xfrm>
          <a:prstGeom prst="rect">
            <a:avLst/>
          </a:prstGeom>
          <a:noFill/>
        </p:spPr>
        <p:txBody>
          <a:bodyPr wrap="square" rtlCol="0">
            <a:spAutoFit/>
          </a:bodyPr>
          <a:lstStyle/>
          <a:p>
            <a:r>
              <a:rPr lang="en-US" sz="2800" b="1" dirty="0" smtClean="0">
                <a:solidFill>
                  <a:srgbClr val="006600"/>
                </a:solidFill>
              </a:rPr>
              <a:t>Global climate in 2081-2100, relative to today (1986-2005) for 2 scenarios.</a:t>
            </a:r>
          </a:p>
          <a:p>
            <a:r>
              <a:rPr lang="en-US" sz="2400" b="1" i="1" dirty="0" smtClean="0">
                <a:solidFill>
                  <a:srgbClr val="006600"/>
                </a:solidFill>
              </a:rPr>
              <a:t>The number of models used to calculate the mean is indicated in the upper right corner of each panel. Dots indicate large projected change (&gt;2SD of NV) and 90% model agreement, hatching shows regions where change is less (&lt;1SD).</a:t>
            </a:r>
            <a:endParaRPr lang="en-US" sz="2400" b="1" i="1" dirty="0">
              <a:solidFill>
                <a:srgbClr val="006600"/>
              </a:solidFill>
            </a:endParaRPr>
          </a:p>
        </p:txBody>
      </p:sp>
      <p:sp>
        <p:nvSpPr>
          <p:cNvPr id="6" name="TextBox 5"/>
          <p:cNvSpPr txBox="1"/>
          <p:nvPr/>
        </p:nvSpPr>
        <p:spPr>
          <a:xfrm>
            <a:off x="145321" y="6419850"/>
            <a:ext cx="5722079" cy="369332"/>
          </a:xfrm>
          <a:prstGeom prst="rect">
            <a:avLst/>
          </a:prstGeom>
          <a:noFill/>
        </p:spPr>
        <p:txBody>
          <a:bodyPr wrap="none" rtlCol="0">
            <a:spAutoFit/>
          </a:bodyPr>
          <a:lstStyle/>
          <a:p>
            <a:r>
              <a:rPr lang="en-US" b="1" i="1" dirty="0" smtClean="0">
                <a:solidFill>
                  <a:srgbClr val="006600"/>
                </a:solidFill>
              </a:rPr>
              <a:t>from</a:t>
            </a:r>
            <a:r>
              <a:rPr lang="en-US" b="1" dirty="0" smtClean="0">
                <a:solidFill>
                  <a:srgbClr val="006600"/>
                </a:solidFill>
              </a:rPr>
              <a:t>: IPCC</a:t>
            </a:r>
            <a:r>
              <a:rPr lang="en-US" b="1" dirty="0">
                <a:solidFill>
                  <a:srgbClr val="006600"/>
                </a:solidFill>
              </a:rPr>
              <a:t>, 2014: Climate Change 2014: Synthesis Report. </a:t>
            </a:r>
          </a:p>
        </p:txBody>
      </p:sp>
    </p:spTree>
    <p:extLst>
      <p:ext uri="{BB962C8B-B14F-4D97-AF65-F5344CB8AC3E}">
        <p14:creationId xmlns:p14="http://schemas.microsoft.com/office/powerpoint/2010/main" val="32409352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950" y="1"/>
            <a:ext cx="10292156" cy="6858000"/>
          </a:xfrm>
          <a:prstGeom prst="rect">
            <a:avLst/>
          </a:prstGeom>
        </p:spPr>
      </p:pic>
      <p:sp>
        <p:nvSpPr>
          <p:cNvPr id="4" name="Title 3"/>
          <p:cNvSpPr>
            <a:spLocks noGrp="1"/>
          </p:cNvSpPr>
          <p:nvPr>
            <p:ph type="title"/>
          </p:nvPr>
        </p:nvSpPr>
        <p:spPr>
          <a:xfrm>
            <a:off x="381002" y="381000"/>
            <a:ext cx="8229600" cy="1143000"/>
          </a:xfrm>
          <a:solidFill>
            <a:schemeClr val="bg1">
              <a:alpha val="63000"/>
            </a:schemeClr>
          </a:solidFill>
        </p:spPr>
        <p:txBody>
          <a:bodyPr>
            <a:noAutofit/>
          </a:bodyPr>
          <a:lstStyle/>
          <a:p>
            <a:r>
              <a:rPr lang="en-US" sz="6000" dirty="0">
                <a:solidFill>
                  <a:schemeClr val="accent2">
                    <a:lumMod val="50000"/>
                  </a:schemeClr>
                </a:solidFill>
              </a:rPr>
              <a:t>Definitions</a:t>
            </a:r>
          </a:p>
        </p:txBody>
      </p:sp>
      <p:sp>
        <p:nvSpPr>
          <p:cNvPr id="5" name="Content Placeholder 4"/>
          <p:cNvSpPr>
            <a:spLocks noGrp="1"/>
          </p:cNvSpPr>
          <p:nvPr>
            <p:ph idx="1"/>
          </p:nvPr>
        </p:nvSpPr>
        <p:spPr>
          <a:xfrm>
            <a:off x="381002" y="1600206"/>
            <a:ext cx="8229598" cy="5181594"/>
          </a:xfrm>
          <a:solidFill>
            <a:schemeClr val="bg1">
              <a:alpha val="77000"/>
            </a:schemeClr>
          </a:solidFill>
        </p:spPr>
        <p:txBody>
          <a:bodyPr>
            <a:noAutofit/>
          </a:bodyPr>
          <a:lstStyle/>
          <a:p>
            <a:r>
              <a:rPr lang="en-US" sz="4000" b="1" dirty="0">
                <a:solidFill>
                  <a:schemeClr val="tx2">
                    <a:lumMod val="50000"/>
                  </a:schemeClr>
                </a:solidFill>
              </a:rPr>
              <a:t>Sustainable water use</a:t>
            </a:r>
            <a:r>
              <a:rPr lang="en-US" sz="4000" dirty="0">
                <a:solidFill>
                  <a:schemeClr val="tx2">
                    <a:lumMod val="50000"/>
                  </a:schemeClr>
                </a:solidFill>
              </a:rPr>
              <a:t>:  “</a:t>
            </a:r>
            <a:r>
              <a:rPr lang="en-US" sz="3600" dirty="0">
                <a:solidFill>
                  <a:schemeClr val="tx2">
                    <a:lumMod val="50000"/>
                  </a:schemeClr>
                </a:solidFill>
              </a:rPr>
              <a:t>the use of water that supports the ability of human society to endure and flourish into the indefinite future without undermining the integrity of the hydrological cycle or the ecological systems that depend on it.”</a:t>
            </a:r>
            <a:r>
              <a:rPr lang="en-US" sz="4000" dirty="0">
                <a:solidFill>
                  <a:schemeClr val="tx2">
                    <a:lumMod val="50000"/>
                  </a:schemeClr>
                </a:solidFill>
              </a:rPr>
              <a:t> </a:t>
            </a:r>
            <a:r>
              <a:rPr lang="en-US" sz="3600" dirty="0">
                <a:solidFill>
                  <a:srgbClr val="C00000"/>
                </a:solidFill>
              </a:rPr>
              <a:t>Peter </a:t>
            </a:r>
            <a:r>
              <a:rPr lang="en-US" sz="3600" dirty="0" err="1">
                <a:solidFill>
                  <a:srgbClr val="C00000"/>
                </a:solidFill>
              </a:rPr>
              <a:t>Gleick</a:t>
            </a:r>
            <a:r>
              <a:rPr lang="en-US" sz="3600" dirty="0">
                <a:solidFill>
                  <a:srgbClr val="C00000"/>
                </a:solidFill>
              </a:rPr>
              <a:t>, </a:t>
            </a:r>
            <a:r>
              <a:rPr lang="en-US" sz="3600" i="1" dirty="0">
                <a:solidFill>
                  <a:srgbClr val="C00000"/>
                </a:solidFill>
              </a:rPr>
              <a:t>cited by </a:t>
            </a:r>
            <a:r>
              <a:rPr lang="en-US" sz="3600" dirty="0">
                <a:solidFill>
                  <a:srgbClr val="C00000"/>
                </a:solidFill>
              </a:rPr>
              <a:t>Richter (2014)</a:t>
            </a:r>
            <a:r>
              <a:rPr lang="en-US" sz="3600" dirty="0">
                <a:solidFill>
                  <a:schemeClr val="tx2">
                    <a:lumMod val="50000"/>
                  </a:schemeClr>
                </a:solidFill>
              </a:rPr>
              <a:t> </a:t>
            </a:r>
            <a:endParaRPr lang="en-US" sz="4000" dirty="0">
              <a:solidFill>
                <a:schemeClr val="tx2">
                  <a:lumMod val="50000"/>
                </a:schemeClr>
              </a:solidFill>
            </a:endParaRPr>
          </a:p>
        </p:txBody>
      </p:sp>
      <p:sp>
        <p:nvSpPr>
          <p:cNvPr id="3" name="Rectangle 2"/>
          <p:cNvSpPr/>
          <p:nvPr/>
        </p:nvSpPr>
        <p:spPr>
          <a:xfrm rot="16200000">
            <a:off x="6280671" y="3625335"/>
            <a:ext cx="5334001" cy="369332"/>
          </a:xfrm>
          <a:prstGeom prst="rect">
            <a:avLst/>
          </a:prstGeom>
        </p:spPr>
        <p:txBody>
          <a:bodyPr wrap="square" lIns="91096" tIns="45550" rIns="91096" bIns="45550">
            <a:spAutoFit/>
          </a:bodyPr>
          <a:lstStyle/>
          <a:p>
            <a:r>
              <a:rPr lang="en-US" i="1" dirty="0">
                <a:solidFill>
                  <a:schemeClr val="bg1"/>
                </a:solidFill>
              </a:rPr>
              <a:t>photo credit:</a:t>
            </a:r>
            <a:r>
              <a:rPr lang="en-US" dirty="0">
                <a:solidFill>
                  <a:schemeClr val="bg1"/>
                </a:solidFill>
              </a:rPr>
              <a:t> Luther Smith  </a:t>
            </a:r>
            <a:r>
              <a:rPr lang="en-US" dirty="0" smtClean="0">
                <a:solidFill>
                  <a:schemeClr val="bg1"/>
                </a:solidFill>
              </a:rPr>
              <a:t>- </a:t>
            </a:r>
            <a:r>
              <a:rPr lang="en-US" dirty="0">
                <a:solidFill>
                  <a:schemeClr val="bg1"/>
                </a:solidFill>
              </a:rPr>
              <a:t>www.luthersmith.us</a:t>
            </a:r>
          </a:p>
        </p:txBody>
      </p:sp>
    </p:spTree>
    <p:extLst>
      <p:ext uri="{BB962C8B-B14F-4D97-AF65-F5344CB8AC3E}">
        <p14:creationId xmlns:p14="http://schemas.microsoft.com/office/powerpoint/2010/main" val="289905243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200" y="152400"/>
            <a:ext cx="7005638" cy="6333838"/>
            <a:chOff x="71438" y="0"/>
            <a:chExt cx="7634287" cy="6638638"/>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03" r="853" b="29317"/>
            <a:stretch/>
          </p:blipFill>
          <p:spPr>
            <a:xfrm>
              <a:off x="71438" y="0"/>
              <a:ext cx="7634287" cy="33528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38" y="3276600"/>
              <a:ext cx="7634287" cy="3362038"/>
            </a:xfrm>
            <a:prstGeom prst="rect">
              <a:avLst/>
            </a:prstGeom>
          </p:spPr>
        </p:pic>
      </p:grpSp>
      <p:sp>
        <p:nvSpPr>
          <p:cNvPr id="6" name="TextBox 5"/>
          <p:cNvSpPr txBox="1"/>
          <p:nvPr/>
        </p:nvSpPr>
        <p:spPr>
          <a:xfrm>
            <a:off x="7081838" y="9"/>
            <a:ext cx="2062162" cy="3692975"/>
          </a:xfrm>
          <a:prstGeom prst="rect">
            <a:avLst/>
          </a:prstGeom>
          <a:noFill/>
        </p:spPr>
        <p:txBody>
          <a:bodyPr wrap="square" lIns="91096" tIns="45550" rIns="91096" bIns="45550" rtlCol="0">
            <a:spAutoFit/>
          </a:bodyPr>
          <a:lstStyle/>
          <a:p>
            <a:r>
              <a:rPr lang="en-US" b="1" dirty="0" smtClean="0">
                <a:solidFill>
                  <a:srgbClr val="002060"/>
                </a:solidFill>
              </a:rPr>
              <a:t>Relative </a:t>
            </a:r>
            <a:r>
              <a:rPr lang="en-US" b="1" dirty="0">
                <a:solidFill>
                  <a:srgbClr val="002060"/>
                </a:solidFill>
              </a:rPr>
              <a:t>change in annual discharge for a 2°C and a </a:t>
            </a:r>
            <a:r>
              <a:rPr lang="en-US" b="1" dirty="0" smtClean="0">
                <a:solidFill>
                  <a:srgbClr val="002060"/>
                </a:solidFill>
              </a:rPr>
              <a:t>3°C </a:t>
            </a:r>
            <a:r>
              <a:rPr lang="en-US" b="1" dirty="0">
                <a:solidFill>
                  <a:srgbClr val="002060"/>
                </a:solidFill>
              </a:rPr>
              <a:t>world in the </a:t>
            </a:r>
            <a:r>
              <a:rPr lang="en-US" b="1" dirty="0" smtClean="0">
                <a:solidFill>
                  <a:srgbClr val="002060"/>
                </a:solidFill>
              </a:rPr>
              <a:t>2040s - 2070s respectively,  </a:t>
            </a:r>
            <a:r>
              <a:rPr lang="en-US" b="1" dirty="0">
                <a:solidFill>
                  <a:srgbClr val="002060"/>
                </a:solidFill>
              </a:rPr>
              <a:t>relative to the </a:t>
            </a:r>
            <a:r>
              <a:rPr lang="en-US" b="1" dirty="0" smtClean="0">
                <a:solidFill>
                  <a:srgbClr val="002060"/>
                </a:solidFill>
              </a:rPr>
              <a:t>1980–2010</a:t>
            </a:r>
            <a:endParaRPr lang="en-US" b="1" dirty="0">
              <a:solidFill>
                <a:srgbClr val="002060"/>
              </a:solidFill>
            </a:endParaRPr>
          </a:p>
          <a:p>
            <a:r>
              <a:rPr lang="en-US" b="1" dirty="0">
                <a:solidFill>
                  <a:srgbClr val="002060"/>
                </a:solidFill>
              </a:rPr>
              <a:t>period based on </a:t>
            </a:r>
            <a:r>
              <a:rPr lang="en-US" b="1" dirty="0" smtClean="0">
                <a:solidFill>
                  <a:srgbClr val="002060"/>
                </a:solidFill>
              </a:rPr>
              <a:t>the ISI-MIP modeling  framework. </a:t>
            </a:r>
            <a:r>
              <a:rPr lang="en-US" i="1" dirty="0" smtClean="0">
                <a:solidFill>
                  <a:srgbClr val="002060"/>
                </a:solidFill>
              </a:rPr>
              <a:t>from</a:t>
            </a:r>
            <a:r>
              <a:rPr lang="en-US" b="1" dirty="0" smtClean="0">
                <a:solidFill>
                  <a:srgbClr val="002060"/>
                </a:solidFill>
              </a:rPr>
              <a:t> </a:t>
            </a:r>
            <a:r>
              <a:rPr lang="en-US" dirty="0" err="1" smtClean="0">
                <a:solidFill>
                  <a:srgbClr val="002060"/>
                </a:solidFill>
              </a:rPr>
              <a:t>Schewe</a:t>
            </a:r>
            <a:r>
              <a:rPr lang="en-US" dirty="0" smtClean="0">
                <a:solidFill>
                  <a:srgbClr val="002060"/>
                </a:solidFill>
              </a:rPr>
              <a:t> et al. (2014).</a:t>
            </a:r>
            <a:endParaRPr lang="en-US" dirty="0">
              <a:solidFill>
                <a:srgbClr val="002060"/>
              </a:solidFill>
            </a:endParaRPr>
          </a:p>
        </p:txBody>
      </p:sp>
      <p:sp>
        <p:nvSpPr>
          <p:cNvPr id="7" name="TextBox 6"/>
          <p:cNvSpPr txBox="1"/>
          <p:nvPr/>
        </p:nvSpPr>
        <p:spPr>
          <a:xfrm>
            <a:off x="7081838" y="3581402"/>
            <a:ext cx="2024062" cy="3139321"/>
          </a:xfrm>
          <a:prstGeom prst="rect">
            <a:avLst/>
          </a:prstGeom>
          <a:noFill/>
        </p:spPr>
        <p:txBody>
          <a:bodyPr wrap="square" lIns="91096" tIns="45550" rIns="91096" bIns="45550" rtlCol="0">
            <a:spAutoFit/>
          </a:bodyPr>
          <a:lstStyle/>
          <a:p>
            <a:r>
              <a:rPr lang="en-US" dirty="0" smtClean="0">
                <a:solidFill>
                  <a:srgbClr val="002060"/>
                </a:solidFill>
              </a:rPr>
              <a:t>Colors indicate the multi-model mean change; the saturation of colors indicates the agreement across the model ensemble. More saturated colors indicate higher model agreement.</a:t>
            </a:r>
            <a:endParaRPr lang="en-US" dirty="0">
              <a:solidFill>
                <a:srgbClr val="002060"/>
              </a:solidFill>
            </a:endParaRPr>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8129"/>
          <a:stretch/>
        </p:blipFill>
        <p:spPr>
          <a:xfrm>
            <a:off x="238160" y="5334000"/>
            <a:ext cx="1722261" cy="826714"/>
          </a:xfrm>
          <a:prstGeom prst="rect">
            <a:avLst/>
          </a:prstGeom>
        </p:spPr>
      </p:pic>
      <p:sp>
        <p:nvSpPr>
          <p:cNvPr id="8" name="TextBox 7"/>
          <p:cNvSpPr txBox="1"/>
          <p:nvPr/>
        </p:nvSpPr>
        <p:spPr>
          <a:xfrm>
            <a:off x="3060536" y="2667000"/>
            <a:ext cx="607219" cy="369332"/>
          </a:xfrm>
          <a:prstGeom prst="rect">
            <a:avLst/>
          </a:prstGeom>
          <a:noFill/>
        </p:spPr>
        <p:txBody>
          <a:bodyPr wrap="square" lIns="91096" tIns="45550" rIns="91096" bIns="45550" rtlCol="0">
            <a:spAutoFit/>
          </a:bodyPr>
          <a:lstStyle/>
          <a:p>
            <a:r>
              <a:rPr lang="en-US" dirty="0" smtClean="0"/>
              <a:t>2° C</a:t>
            </a:r>
            <a:endParaRPr lang="en-US" dirty="0"/>
          </a:p>
        </p:txBody>
      </p:sp>
      <p:sp>
        <p:nvSpPr>
          <p:cNvPr id="10" name="TextBox 9"/>
          <p:cNvSpPr txBox="1"/>
          <p:nvPr/>
        </p:nvSpPr>
        <p:spPr>
          <a:xfrm>
            <a:off x="3060536" y="5726668"/>
            <a:ext cx="607219" cy="369332"/>
          </a:xfrm>
          <a:prstGeom prst="rect">
            <a:avLst/>
          </a:prstGeom>
          <a:noFill/>
        </p:spPr>
        <p:txBody>
          <a:bodyPr wrap="square" lIns="91096" tIns="45550" rIns="91096" bIns="45550" rtlCol="0">
            <a:spAutoFit/>
          </a:bodyPr>
          <a:lstStyle/>
          <a:p>
            <a:r>
              <a:rPr lang="en-US" dirty="0" smtClean="0"/>
              <a:t>3° C</a:t>
            </a:r>
            <a:endParaRPr lang="en-US" dirty="0"/>
          </a:p>
        </p:txBody>
      </p:sp>
      <p:sp>
        <p:nvSpPr>
          <p:cNvPr id="9" name="TextBox 8"/>
          <p:cNvSpPr txBox="1"/>
          <p:nvPr/>
        </p:nvSpPr>
        <p:spPr>
          <a:xfrm>
            <a:off x="703572" y="6324600"/>
            <a:ext cx="6002028" cy="523220"/>
          </a:xfrm>
          <a:prstGeom prst="rect">
            <a:avLst/>
          </a:prstGeom>
          <a:noFill/>
        </p:spPr>
        <p:txBody>
          <a:bodyPr wrap="none" lIns="91096" tIns="45550" rIns="91096" bIns="45550" rtlCol="0">
            <a:spAutoFit/>
          </a:bodyPr>
          <a:lstStyle/>
          <a:p>
            <a:r>
              <a:rPr lang="en-US" sz="2800" dirty="0">
                <a:solidFill>
                  <a:srgbClr val="C00000"/>
                </a:solidFill>
              </a:rPr>
              <a:t>Water Scarcity Projected to Intensify . . .</a:t>
            </a:r>
          </a:p>
        </p:txBody>
      </p:sp>
    </p:spTree>
    <p:extLst>
      <p:ext uri="{BB962C8B-B14F-4D97-AF65-F5344CB8AC3E}">
        <p14:creationId xmlns:p14="http://schemas.microsoft.com/office/powerpoint/2010/main" val="136838438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a:gsLst>
            <a:gs pos="6250">
              <a:schemeClr val="accent4">
                <a:lumMod val="60000"/>
                <a:lumOff val="40000"/>
              </a:schemeClr>
            </a:gs>
            <a:gs pos="50000">
              <a:schemeClr val="accent4">
                <a:lumMod val="20000"/>
                <a:lumOff val="80000"/>
              </a:schemeClr>
            </a:gs>
            <a:gs pos="96667">
              <a:schemeClr val="bg2">
                <a:lumMod val="90000"/>
              </a:schemeClr>
            </a:gs>
            <a:gs pos="83000">
              <a:schemeClr val="accent4">
                <a:lumMod val="60000"/>
                <a:lumOff val="40000"/>
              </a:schemeClr>
            </a:gs>
          </a:gsLst>
          <a:lin ang="5400000" scaled="0"/>
        </a:gradFill>
        <a:effectLst/>
      </p:bgPr>
    </p:bg>
    <p:spTree>
      <p:nvGrpSpPr>
        <p:cNvPr id="1" name=""/>
        <p:cNvGrpSpPr/>
        <p:nvPr/>
      </p:nvGrpSpPr>
      <p:grpSpPr>
        <a:xfrm>
          <a:off x="0" y="0"/>
          <a:ext cx="0" cy="0"/>
          <a:chOff x="0" y="0"/>
          <a:chExt cx="0" cy="0"/>
        </a:xfrm>
      </p:grpSpPr>
      <p:pic>
        <p:nvPicPr>
          <p:cNvPr id="40962" name="Picture 2" descr="http://www.ipcc.ch/report/graphics/images/Assessment%20Reports/AR5%20-%20Synthesis%20Report/Topic%201/Fig%201.11-0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4571"/>
          <a:stretch/>
        </p:blipFill>
        <p:spPr bwMode="auto">
          <a:xfrm>
            <a:off x="152400" y="468868"/>
            <a:ext cx="6781800" cy="56307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10401" y="322957"/>
            <a:ext cx="1981200" cy="6001643"/>
          </a:xfrm>
          <a:prstGeom prst="rect">
            <a:avLst/>
          </a:prstGeom>
          <a:noFill/>
        </p:spPr>
        <p:txBody>
          <a:bodyPr wrap="square" rtlCol="0">
            <a:spAutoFit/>
          </a:bodyPr>
          <a:lstStyle/>
          <a:p>
            <a:r>
              <a:rPr lang="en-US" sz="2400" b="1" dirty="0">
                <a:solidFill>
                  <a:srgbClr val="006600"/>
                </a:solidFill>
              </a:rPr>
              <a:t>Based on the available scientific literature since the IPCC Fourth Assessment Report (AR4), there are substantially more impacts in recent decades now attributed to climate change. </a:t>
            </a:r>
          </a:p>
        </p:txBody>
      </p:sp>
      <p:sp>
        <p:nvSpPr>
          <p:cNvPr id="3" name="TextBox 2"/>
          <p:cNvSpPr txBox="1"/>
          <p:nvPr/>
        </p:nvSpPr>
        <p:spPr>
          <a:xfrm>
            <a:off x="228600" y="6183868"/>
            <a:ext cx="5722079" cy="369332"/>
          </a:xfrm>
          <a:prstGeom prst="rect">
            <a:avLst/>
          </a:prstGeom>
          <a:noFill/>
        </p:spPr>
        <p:txBody>
          <a:bodyPr wrap="none" rtlCol="0">
            <a:spAutoFit/>
          </a:bodyPr>
          <a:lstStyle/>
          <a:p>
            <a:r>
              <a:rPr lang="en-US" b="1" i="1" dirty="0" smtClean="0">
                <a:solidFill>
                  <a:srgbClr val="006600"/>
                </a:solidFill>
              </a:rPr>
              <a:t>from</a:t>
            </a:r>
            <a:r>
              <a:rPr lang="en-US" b="1" dirty="0" smtClean="0">
                <a:solidFill>
                  <a:srgbClr val="006600"/>
                </a:solidFill>
              </a:rPr>
              <a:t>: </a:t>
            </a:r>
            <a:r>
              <a:rPr lang="en-US" b="1" dirty="0">
                <a:solidFill>
                  <a:srgbClr val="006600"/>
                </a:solidFill>
              </a:rPr>
              <a:t>IPCC, 2014: Climate Change 2014: Synthesis Report. </a:t>
            </a:r>
          </a:p>
        </p:txBody>
      </p:sp>
    </p:spTree>
    <p:extLst>
      <p:ext uri="{BB962C8B-B14F-4D97-AF65-F5344CB8AC3E}">
        <p14:creationId xmlns:p14="http://schemas.microsoft.com/office/powerpoint/2010/main" val="272435769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a:gsLst>
            <a:gs pos="6250">
              <a:schemeClr val="accent4">
                <a:lumMod val="60000"/>
                <a:lumOff val="40000"/>
              </a:schemeClr>
            </a:gs>
            <a:gs pos="50000">
              <a:schemeClr val="accent4">
                <a:lumMod val="20000"/>
                <a:lumOff val="80000"/>
              </a:schemeClr>
            </a:gs>
            <a:gs pos="96667">
              <a:schemeClr val="bg2">
                <a:lumMod val="90000"/>
              </a:schemeClr>
            </a:gs>
            <a:gs pos="83000">
              <a:schemeClr val="accent4">
                <a:lumMod val="60000"/>
                <a:lumOff val="40000"/>
              </a:schemeClr>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304800" y="4807803"/>
            <a:ext cx="8534400" cy="830997"/>
          </a:xfrm>
          <a:prstGeom prst="rect">
            <a:avLst/>
          </a:prstGeom>
          <a:noFill/>
        </p:spPr>
        <p:txBody>
          <a:bodyPr wrap="square" rtlCol="0">
            <a:spAutoFit/>
          </a:bodyPr>
          <a:lstStyle/>
          <a:p>
            <a:r>
              <a:rPr lang="en-US" sz="2400" b="1" dirty="0" smtClean="0">
                <a:solidFill>
                  <a:srgbClr val="006600"/>
                </a:solidFill>
              </a:rPr>
              <a:t>Summary of projected changes in crop yields (mostly wheat, corn, rice, and soy) due to climate change over the 21</a:t>
            </a:r>
            <a:r>
              <a:rPr lang="en-US" sz="2400" b="1" baseline="30000" dirty="0" smtClean="0">
                <a:solidFill>
                  <a:srgbClr val="006600"/>
                </a:solidFill>
              </a:rPr>
              <a:t>st</a:t>
            </a:r>
            <a:r>
              <a:rPr lang="en-US" sz="2400" b="1" dirty="0" smtClean="0">
                <a:solidFill>
                  <a:srgbClr val="006600"/>
                </a:solidFill>
              </a:rPr>
              <a:t> century. </a:t>
            </a:r>
            <a:endParaRPr lang="en-US" sz="2400" b="1" dirty="0">
              <a:solidFill>
                <a:srgbClr val="006600"/>
              </a:solidFill>
            </a:endParaRPr>
          </a:p>
        </p:txBody>
      </p:sp>
      <p:sp>
        <p:nvSpPr>
          <p:cNvPr id="3" name="TextBox 2"/>
          <p:cNvSpPr txBox="1"/>
          <p:nvPr/>
        </p:nvSpPr>
        <p:spPr>
          <a:xfrm>
            <a:off x="3269521" y="6183868"/>
            <a:ext cx="5722079" cy="369332"/>
          </a:xfrm>
          <a:prstGeom prst="rect">
            <a:avLst/>
          </a:prstGeom>
          <a:noFill/>
        </p:spPr>
        <p:txBody>
          <a:bodyPr wrap="none" rtlCol="0">
            <a:spAutoFit/>
          </a:bodyPr>
          <a:lstStyle/>
          <a:p>
            <a:r>
              <a:rPr lang="en-US" b="1" i="1" dirty="0" smtClean="0">
                <a:solidFill>
                  <a:srgbClr val="006600"/>
                </a:solidFill>
              </a:rPr>
              <a:t>from</a:t>
            </a:r>
            <a:r>
              <a:rPr lang="en-US" b="1" dirty="0" smtClean="0">
                <a:solidFill>
                  <a:srgbClr val="006600"/>
                </a:solidFill>
              </a:rPr>
              <a:t>: </a:t>
            </a:r>
            <a:r>
              <a:rPr lang="en-US" b="1" dirty="0">
                <a:solidFill>
                  <a:srgbClr val="006600"/>
                </a:solidFill>
              </a:rPr>
              <a:t>IPCC, 2014: Climate Change 2014: Synthesis Report. </a:t>
            </a:r>
          </a:p>
        </p:txBody>
      </p:sp>
      <p:pic>
        <p:nvPicPr>
          <p:cNvPr id="57346" name="Picture 2" descr="http://www.ipcc.ch/report/graphics/images/Assessment%20Reports/AR5%20-%20Synthesis%20Report/Topic%202/Fig%202.7_rev1-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37" y="693004"/>
            <a:ext cx="8991600" cy="3855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84944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gradFill>
          <a:gsLst>
            <a:gs pos="6250">
              <a:schemeClr val="accent4">
                <a:lumMod val="60000"/>
                <a:lumOff val="40000"/>
              </a:schemeClr>
            </a:gs>
            <a:gs pos="50000">
              <a:schemeClr val="accent4">
                <a:lumMod val="20000"/>
                <a:lumOff val="80000"/>
              </a:schemeClr>
            </a:gs>
            <a:gs pos="96667">
              <a:schemeClr val="bg2">
                <a:lumMod val="90000"/>
              </a:schemeClr>
            </a:gs>
            <a:gs pos="83000">
              <a:schemeClr val="accent4">
                <a:lumMod val="60000"/>
                <a:lumOff val="40000"/>
              </a:schemeClr>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5029201" y="322957"/>
            <a:ext cx="3886200" cy="2308324"/>
          </a:xfrm>
          <a:prstGeom prst="rect">
            <a:avLst/>
          </a:prstGeom>
          <a:noFill/>
        </p:spPr>
        <p:txBody>
          <a:bodyPr wrap="square" rtlCol="0">
            <a:spAutoFit/>
          </a:bodyPr>
          <a:lstStyle/>
          <a:p>
            <a:r>
              <a:rPr lang="en-US" sz="4800" b="1" dirty="0" smtClean="0">
                <a:solidFill>
                  <a:srgbClr val="006600"/>
                </a:solidFill>
              </a:rPr>
              <a:t>Climate change risks for fisheries</a:t>
            </a:r>
            <a:endParaRPr lang="en-US" sz="4800" b="1" dirty="0">
              <a:solidFill>
                <a:srgbClr val="006600"/>
              </a:solidFill>
            </a:endParaRPr>
          </a:p>
        </p:txBody>
      </p:sp>
      <p:sp>
        <p:nvSpPr>
          <p:cNvPr id="3" name="TextBox 2"/>
          <p:cNvSpPr txBox="1"/>
          <p:nvPr/>
        </p:nvSpPr>
        <p:spPr>
          <a:xfrm>
            <a:off x="152400" y="6412468"/>
            <a:ext cx="5722079" cy="369332"/>
          </a:xfrm>
          <a:prstGeom prst="rect">
            <a:avLst/>
          </a:prstGeom>
          <a:noFill/>
        </p:spPr>
        <p:txBody>
          <a:bodyPr wrap="none" rtlCol="0">
            <a:spAutoFit/>
          </a:bodyPr>
          <a:lstStyle/>
          <a:p>
            <a:r>
              <a:rPr lang="en-US" b="1" i="1" dirty="0" smtClean="0">
                <a:solidFill>
                  <a:srgbClr val="006600"/>
                </a:solidFill>
              </a:rPr>
              <a:t>from</a:t>
            </a:r>
            <a:r>
              <a:rPr lang="en-US" b="1" dirty="0" smtClean="0">
                <a:solidFill>
                  <a:srgbClr val="006600"/>
                </a:solidFill>
              </a:rPr>
              <a:t>: </a:t>
            </a:r>
            <a:r>
              <a:rPr lang="en-US" b="1" dirty="0">
                <a:solidFill>
                  <a:srgbClr val="006600"/>
                </a:solidFill>
              </a:rPr>
              <a:t>IPCC, 2014: Climate Change 2014: Synthesis Report. </a:t>
            </a:r>
          </a:p>
        </p:txBody>
      </p:sp>
      <p:pic>
        <p:nvPicPr>
          <p:cNvPr id="56322" name="Picture 2" descr="http://www.ipcc.ch/report/graphics/images/Assessment%20Reports/AR5%20-%20Synthesis%20Report/Topic%202/Fig%202.6-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769974"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84806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152400" y="179832"/>
          <a:ext cx="8839200" cy="6449568"/>
        </p:xfrm>
        <a:graphic>
          <a:graphicData uri="http://schemas.openxmlformats.org/drawingml/2006/table">
            <a:tbl>
              <a:tblPr/>
              <a:tblGrid>
                <a:gridCol w="2092593"/>
                <a:gridCol w="2286985"/>
                <a:gridCol w="2286985"/>
                <a:gridCol w="2172637"/>
              </a:tblGrid>
              <a:tr h="1244346">
                <a:tc>
                  <a:txBody>
                    <a:bodyPr/>
                    <a:lstStyle/>
                    <a:p>
                      <a:pPr marL="0" marR="0" algn="ctr">
                        <a:lnSpc>
                          <a:spcPct val="115000"/>
                        </a:lnSpc>
                        <a:spcBef>
                          <a:spcPts val="0"/>
                        </a:spcBef>
                        <a:spcAft>
                          <a:spcPts val="0"/>
                        </a:spcAft>
                      </a:pPr>
                      <a:endParaRPr lang="en-US" sz="1100" dirty="0">
                        <a:latin typeface="Arial"/>
                        <a:ea typeface="Calibri"/>
                        <a:cs typeface="Times New Roman"/>
                      </a:endParaRPr>
                    </a:p>
                    <a:p>
                      <a:pPr marL="0" marR="0" algn="ctr">
                        <a:lnSpc>
                          <a:spcPct val="115000"/>
                        </a:lnSpc>
                        <a:spcBef>
                          <a:spcPts val="0"/>
                        </a:spcBef>
                        <a:spcAft>
                          <a:spcPts val="0"/>
                        </a:spcAft>
                      </a:pPr>
                      <a:r>
                        <a:rPr lang="en-US" sz="2000" b="1" dirty="0">
                          <a:solidFill>
                            <a:srgbClr val="C00000"/>
                          </a:solidFill>
                          <a:latin typeface="Arial"/>
                          <a:ea typeface="Calibri"/>
                          <a:cs typeface="Times New Roman"/>
                        </a:rPr>
                        <a:t>Climatic Changes</a:t>
                      </a:r>
                      <a:endParaRPr lang="en-US" sz="1100" dirty="0">
                        <a:latin typeface="Arial"/>
                        <a:ea typeface="Calibri"/>
                        <a:cs typeface="Times New Roman"/>
                      </a:endParaRPr>
                    </a:p>
                  </a:txBody>
                  <a:tcPr marL="45307" marR="45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lnSpc>
                          <a:spcPct val="115000"/>
                        </a:lnSpc>
                        <a:spcBef>
                          <a:spcPts val="0"/>
                        </a:spcBef>
                        <a:spcAft>
                          <a:spcPts val="0"/>
                        </a:spcAft>
                      </a:pPr>
                      <a:endParaRPr lang="en-US" sz="1100" dirty="0">
                        <a:latin typeface="Arial"/>
                        <a:ea typeface="Calibri"/>
                        <a:cs typeface="Times New Roman"/>
                      </a:endParaRPr>
                    </a:p>
                    <a:p>
                      <a:pPr marL="0" marR="0" algn="ctr">
                        <a:lnSpc>
                          <a:spcPct val="115000"/>
                        </a:lnSpc>
                        <a:spcBef>
                          <a:spcPts val="0"/>
                        </a:spcBef>
                        <a:spcAft>
                          <a:spcPts val="0"/>
                        </a:spcAft>
                      </a:pPr>
                      <a:r>
                        <a:rPr lang="en-US" sz="2000" b="1" dirty="0">
                          <a:solidFill>
                            <a:srgbClr val="C00000"/>
                          </a:solidFill>
                          <a:latin typeface="Arial"/>
                          <a:ea typeface="Calibri"/>
                          <a:cs typeface="Times New Roman"/>
                        </a:rPr>
                        <a:t>Location</a:t>
                      </a:r>
                      <a:endParaRPr lang="en-US" sz="1100" dirty="0">
                        <a:latin typeface="Arial"/>
                        <a:ea typeface="Calibri"/>
                        <a:cs typeface="Times New Roman"/>
                      </a:endParaRPr>
                    </a:p>
                  </a:txBody>
                  <a:tcPr marL="45307" marR="45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lnSpc>
                          <a:spcPct val="115000"/>
                        </a:lnSpc>
                        <a:spcBef>
                          <a:spcPts val="0"/>
                        </a:spcBef>
                        <a:spcAft>
                          <a:spcPts val="0"/>
                        </a:spcAft>
                      </a:pPr>
                      <a:endParaRPr lang="en-US" sz="1100" dirty="0">
                        <a:latin typeface="Arial"/>
                        <a:ea typeface="Calibri"/>
                        <a:cs typeface="Times New Roman"/>
                      </a:endParaRPr>
                    </a:p>
                    <a:p>
                      <a:pPr marL="0" marR="0" algn="ctr">
                        <a:lnSpc>
                          <a:spcPct val="115000"/>
                        </a:lnSpc>
                        <a:spcBef>
                          <a:spcPts val="0"/>
                        </a:spcBef>
                        <a:spcAft>
                          <a:spcPts val="0"/>
                        </a:spcAft>
                      </a:pPr>
                      <a:r>
                        <a:rPr lang="en-US" sz="2000" b="1" dirty="0">
                          <a:solidFill>
                            <a:srgbClr val="C00000"/>
                          </a:solidFill>
                          <a:latin typeface="Arial"/>
                          <a:ea typeface="Calibri"/>
                          <a:cs typeface="Times New Roman"/>
                        </a:rPr>
                        <a:t>Ecosystem Effects</a:t>
                      </a:r>
                      <a:endParaRPr lang="en-US" sz="1100" dirty="0">
                        <a:latin typeface="Arial"/>
                        <a:ea typeface="Calibri"/>
                        <a:cs typeface="Times New Roman"/>
                      </a:endParaRPr>
                    </a:p>
                  </a:txBody>
                  <a:tcPr marL="45307" marR="45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lnSpc>
                          <a:spcPct val="115000"/>
                        </a:lnSpc>
                        <a:spcBef>
                          <a:spcPts val="0"/>
                        </a:spcBef>
                        <a:spcAft>
                          <a:spcPts val="0"/>
                        </a:spcAft>
                      </a:pPr>
                      <a:endParaRPr lang="en-US" sz="1100" dirty="0">
                        <a:latin typeface="Arial"/>
                        <a:ea typeface="Calibri"/>
                        <a:cs typeface="Times New Roman"/>
                      </a:endParaRPr>
                    </a:p>
                    <a:p>
                      <a:pPr marL="0" marR="0" algn="ctr">
                        <a:lnSpc>
                          <a:spcPct val="115000"/>
                        </a:lnSpc>
                        <a:spcBef>
                          <a:spcPts val="0"/>
                        </a:spcBef>
                        <a:spcAft>
                          <a:spcPts val="0"/>
                        </a:spcAft>
                      </a:pPr>
                      <a:r>
                        <a:rPr lang="en-US" sz="2000" b="1" dirty="0">
                          <a:solidFill>
                            <a:srgbClr val="C00000"/>
                          </a:solidFill>
                          <a:latin typeface="Arial"/>
                          <a:ea typeface="Calibri"/>
                          <a:cs typeface="Times New Roman"/>
                        </a:rPr>
                        <a:t>Consequences for Watershed Services</a:t>
                      </a:r>
                      <a:endParaRPr lang="en-US" sz="1100" dirty="0">
                        <a:latin typeface="Arial"/>
                        <a:ea typeface="Calibri"/>
                        <a:cs typeface="Times New Roman"/>
                      </a:endParaRPr>
                    </a:p>
                  </a:txBody>
                  <a:tcPr marL="45307" marR="45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r>
              <a:tr h="1927860">
                <a:tc>
                  <a:txBody>
                    <a:bodyPr/>
                    <a:lstStyle/>
                    <a:p>
                      <a:pPr marL="0" marR="0">
                        <a:lnSpc>
                          <a:spcPct val="115000"/>
                        </a:lnSpc>
                        <a:spcBef>
                          <a:spcPts val="0"/>
                        </a:spcBef>
                        <a:spcAft>
                          <a:spcPts val="0"/>
                        </a:spcAft>
                      </a:pPr>
                      <a:r>
                        <a:rPr lang="en-US" sz="1400" b="1" dirty="0">
                          <a:solidFill>
                            <a:srgbClr val="006600"/>
                          </a:solidFill>
                          <a:latin typeface="Arial"/>
                          <a:ea typeface="Calibri"/>
                          <a:cs typeface="Times New Roman"/>
                        </a:rPr>
                        <a:t>Warmer Air Temps</a:t>
                      </a:r>
                      <a:endParaRPr lang="en-US" sz="1100" dirty="0">
                        <a:latin typeface="Arial"/>
                        <a:ea typeface="Calibri"/>
                        <a:cs typeface="Times New Roman"/>
                      </a:endParaRPr>
                    </a:p>
                  </a:txBody>
                  <a:tcPr marL="45307" marR="45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nSpc>
                          <a:spcPct val="115000"/>
                        </a:lnSpc>
                        <a:spcBef>
                          <a:spcPts val="0"/>
                        </a:spcBef>
                        <a:spcAft>
                          <a:spcPts val="0"/>
                        </a:spcAft>
                      </a:pPr>
                      <a:r>
                        <a:rPr lang="en-US" sz="1100" b="1" dirty="0">
                          <a:solidFill>
                            <a:srgbClr val="17365D"/>
                          </a:solidFill>
                          <a:latin typeface="Arial"/>
                          <a:ea typeface="Calibri"/>
                          <a:cs typeface="Times New Roman"/>
                        </a:rPr>
                        <a:t>Widespread</a:t>
                      </a:r>
                      <a:endParaRPr lang="en-US" sz="1100" dirty="0">
                        <a:latin typeface="Arial"/>
                        <a:ea typeface="Calibri"/>
                        <a:cs typeface="Times New Roman"/>
                      </a:endParaRPr>
                    </a:p>
                    <a:p>
                      <a:pPr marL="0" marR="0">
                        <a:lnSpc>
                          <a:spcPct val="115000"/>
                        </a:lnSpc>
                        <a:spcBef>
                          <a:spcPts val="0"/>
                        </a:spcBef>
                        <a:spcAft>
                          <a:spcPts val="0"/>
                        </a:spcAft>
                      </a:pPr>
                      <a:r>
                        <a:rPr lang="en-US" sz="1100" b="1" dirty="0">
                          <a:solidFill>
                            <a:srgbClr val="17365D"/>
                          </a:solidFill>
                          <a:latin typeface="Arial"/>
                          <a:ea typeface="Calibri"/>
                          <a:cs typeface="Times New Roman"/>
                        </a:rPr>
                        <a:t>Greatest change in mountains and northern latitudes</a:t>
                      </a:r>
                      <a:endParaRPr lang="en-US" sz="1100" dirty="0">
                        <a:latin typeface="Arial"/>
                        <a:ea typeface="Calibri"/>
                        <a:cs typeface="Times New Roman"/>
                      </a:endParaRPr>
                    </a:p>
                  </a:txBody>
                  <a:tcPr marL="45307" marR="45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1400" b="1" dirty="0">
                          <a:solidFill>
                            <a:srgbClr val="17365D"/>
                          </a:solidFill>
                          <a:latin typeface="Arial"/>
                          <a:ea typeface="Calibri"/>
                          <a:cs typeface="Arial"/>
                        </a:rPr>
                        <a:t>↓</a:t>
                      </a:r>
                      <a:r>
                        <a:rPr lang="en-US" sz="1100" b="1" dirty="0">
                          <a:solidFill>
                            <a:srgbClr val="17365D"/>
                          </a:solidFill>
                          <a:latin typeface="Arial"/>
                          <a:ea typeface="Calibri"/>
                          <a:cs typeface="Times New Roman"/>
                        </a:rPr>
                        <a:t>Precipitation as snow; faster and earlier snowmelt</a:t>
                      </a:r>
                      <a:endParaRPr lang="en-US" sz="1100" dirty="0">
                        <a:latin typeface="Arial"/>
                        <a:ea typeface="Calibri"/>
                        <a:cs typeface="Times New Roman"/>
                      </a:endParaRPr>
                    </a:p>
                    <a:p>
                      <a:pPr marL="0" marR="0">
                        <a:lnSpc>
                          <a:spcPct val="115000"/>
                        </a:lnSpc>
                        <a:spcBef>
                          <a:spcPts val="0"/>
                        </a:spcBef>
                        <a:spcAft>
                          <a:spcPts val="0"/>
                        </a:spcAft>
                      </a:pPr>
                      <a:r>
                        <a:rPr lang="en-US" sz="1200" b="1" dirty="0">
                          <a:solidFill>
                            <a:srgbClr val="17365D"/>
                          </a:solidFill>
                          <a:latin typeface="Arial"/>
                          <a:ea typeface="Calibri"/>
                          <a:cs typeface="Arial"/>
                        </a:rPr>
                        <a:t>↑</a:t>
                      </a:r>
                      <a:r>
                        <a:rPr lang="en-US" sz="1100" b="1" dirty="0">
                          <a:solidFill>
                            <a:srgbClr val="17365D"/>
                          </a:solidFill>
                          <a:latin typeface="Arial"/>
                          <a:ea typeface="Calibri"/>
                          <a:cs typeface="Times New Roman"/>
                        </a:rPr>
                        <a:t>ET and Primary Productivity</a:t>
                      </a:r>
                      <a:endParaRPr lang="en-US" sz="1100" dirty="0">
                        <a:latin typeface="Arial"/>
                        <a:ea typeface="Calibri"/>
                        <a:cs typeface="Times New Roman"/>
                      </a:endParaRPr>
                    </a:p>
                    <a:p>
                      <a:pPr marL="0" marR="0">
                        <a:lnSpc>
                          <a:spcPct val="115000"/>
                        </a:lnSpc>
                        <a:spcBef>
                          <a:spcPts val="0"/>
                        </a:spcBef>
                        <a:spcAft>
                          <a:spcPts val="0"/>
                        </a:spcAft>
                      </a:pPr>
                      <a:r>
                        <a:rPr lang="en-US" sz="1200" b="1" dirty="0">
                          <a:solidFill>
                            <a:srgbClr val="17365D"/>
                          </a:solidFill>
                          <a:latin typeface="Arial"/>
                          <a:ea typeface="Calibri"/>
                          <a:cs typeface="Arial"/>
                        </a:rPr>
                        <a:t>↑</a:t>
                      </a:r>
                      <a:r>
                        <a:rPr lang="en-US" sz="1100" b="1" dirty="0">
                          <a:solidFill>
                            <a:srgbClr val="17365D"/>
                          </a:solidFill>
                          <a:latin typeface="Arial"/>
                          <a:ea typeface="Calibri"/>
                          <a:cs typeface="Times New Roman"/>
                        </a:rPr>
                        <a:t>Water Temperatures</a:t>
                      </a:r>
                      <a:endParaRPr lang="en-US" sz="1100" dirty="0">
                        <a:latin typeface="Arial"/>
                        <a:ea typeface="Calibri"/>
                        <a:cs typeface="Times New Roman"/>
                      </a:endParaRPr>
                    </a:p>
                    <a:p>
                      <a:pPr marL="0" marR="0">
                        <a:lnSpc>
                          <a:spcPct val="115000"/>
                        </a:lnSpc>
                        <a:spcBef>
                          <a:spcPts val="0"/>
                        </a:spcBef>
                        <a:spcAft>
                          <a:spcPts val="0"/>
                        </a:spcAft>
                      </a:pPr>
                      <a:r>
                        <a:rPr lang="en-US" sz="1200" b="1" dirty="0">
                          <a:solidFill>
                            <a:srgbClr val="17365D"/>
                          </a:solidFill>
                          <a:latin typeface="Arial"/>
                          <a:ea typeface="Calibri"/>
                          <a:cs typeface="Arial"/>
                        </a:rPr>
                        <a:t>↑</a:t>
                      </a:r>
                      <a:r>
                        <a:rPr lang="en-US" sz="1100" b="1" dirty="0">
                          <a:solidFill>
                            <a:srgbClr val="17365D"/>
                          </a:solidFill>
                          <a:latin typeface="Arial"/>
                          <a:ea typeface="Calibri"/>
                          <a:cs typeface="Times New Roman"/>
                        </a:rPr>
                        <a:t>Sea Level; coastal erosion and saltwater intrusion </a:t>
                      </a:r>
                      <a:endParaRPr lang="en-US" sz="1100" dirty="0">
                        <a:latin typeface="Arial"/>
                        <a:ea typeface="Calibri"/>
                        <a:cs typeface="Times New Roman"/>
                      </a:endParaRPr>
                    </a:p>
                  </a:txBody>
                  <a:tcPr marL="45307" marR="45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1100" b="1">
                          <a:solidFill>
                            <a:srgbClr val="17365D"/>
                          </a:solidFill>
                          <a:latin typeface="Arial"/>
                          <a:ea typeface="Calibri"/>
                          <a:cs typeface="Arial"/>
                        </a:rPr>
                        <a:t>∆</a:t>
                      </a:r>
                      <a:r>
                        <a:rPr lang="en-US" sz="1100" b="1">
                          <a:solidFill>
                            <a:srgbClr val="17365D"/>
                          </a:solidFill>
                          <a:latin typeface="Arial"/>
                          <a:ea typeface="Calibri"/>
                          <a:cs typeface="Times New Roman"/>
                        </a:rPr>
                        <a:t>Amount, type, quality, and distribution of aquatic habitat and biota</a:t>
                      </a:r>
                      <a:endParaRPr lang="en-US" sz="1100">
                        <a:latin typeface="Arial"/>
                        <a:ea typeface="Calibri"/>
                        <a:cs typeface="Times New Roman"/>
                      </a:endParaRPr>
                    </a:p>
                    <a:p>
                      <a:pPr marL="0" marR="0">
                        <a:lnSpc>
                          <a:spcPct val="115000"/>
                        </a:lnSpc>
                        <a:spcBef>
                          <a:spcPts val="0"/>
                        </a:spcBef>
                        <a:spcAft>
                          <a:spcPts val="0"/>
                        </a:spcAft>
                      </a:pPr>
                      <a:r>
                        <a:rPr lang="en-US" sz="1100" b="1">
                          <a:solidFill>
                            <a:srgbClr val="17365D"/>
                          </a:solidFill>
                          <a:latin typeface="Arial"/>
                          <a:ea typeface="Calibri"/>
                          <a:cs typeface="Arial"/>
                        </a:rPr>
                        <a:t>∆Water availability and recreational and cultural experiences</a:t>
                      </a:r>
                      <a:endParaRPr lang="en-US" sz="1100">
                        <a:latin typeface="Arial"/>
                        <a:ea typeface="Calibri"/>
                        <a:cs typeface="Times New Roman"/>
                      </a:endParaRPr>
                    </a:p>
                    <a:p>
                      <a:pPr marL="0" marR="0">
                        <a:lnSpc>
                          <a:spcPct val="115000"/>
                        </a:lnSpc>
                        <a:spcBef>
                          <a:spcPts val="0"/>
                        </a:spcBef>
                        <a:spcAft>
                          <a:spcPts val="0"/>
                        </a:spcAft>
                      </a:pPr>
                      <a:r>
                        <a:rPr lang="en-US" sz="1100" b="1">
                          <a:solidFill>
                            <a:srgbClr val="17365D"/>
                          </a:solidFill>
                          <a:latin typeface="Arial"/>
                          <a:ea typeface="Calibri"/>
                          <a:cs typeface="Arial"/>
                        </a:rPr>
                        <a:t>↓Water quality and timing</a:t>
                      </a:r>
                      <a:endParaRPr lang="en-US" sz="1100">
                        <a:latin typeface="Arial"/>
                        <a:ea typeface="Calibri"/>
                        <a:cs typeface="Times New Roman"/>
                      </a:endParaRPr>
                    </a:p>
                    <a:p>
                      <a:pPr marL="0" marR="0">
                        <a:lnSpc>
                          <a:spcPct val="115000"/>
                        </a:lnSpc>
                        <a:spcBef>
                          <a:spcPts val="0"/>
                        </a:spcBef>
                        <a:spcAft>
                          <a:spcPts val="0"/>
                        </a:spcAft>
                      </a:pPr>
                      <a:r>
                        <a:rPr lang="en-US" sz="1100" b="1">
                          <a:solidFill>
                            <a:srgbClr val="17365D"/>
                          </a:solidFill>
                          <a:latin typeface="Arial"/>
                          <a:ea typeface="Calibri"/>
                          <a:cs typeface="Arial"/>
                        </a:rPr>
                        <a:t>↓Function and operation of existing infrastructure in coastal areas</a:t>
                      </a:r>
                      <a:endParaRPr lang="en-US" sz="1100">
                        <a:latin typeface="Arial"/>
                        <a:ea typeface="Calibri"/>
                        <a:cs typeface="Times New Roman"/>
                      </a:endParaRPr>
                    </a:p>
                  </a:txBody>
                  <a:tcPr marL="45307" marR="45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1542288">
                <a:tc rowSpan="2">
                  <a:txBody>
                    <a:bodyPr/>
                    <a:lstStyle/>
                    <a:p>
                      <a:pPr marL="0" marR="0">
                        <a:lnSpc>
                          <a:spcPct val="115000"/>
                        </a:lnSpc>
                        <a:spcBef>
                          <a:spcPts val="0"/>
                        </a:spcBef>
                        <a:spcAft>
                          <a:spcPts val="0"/>
                        </a:spcAft>
                      </a:pPr>
                      <a:endParaRPr lang="en-US" sz="1100" dirty="0">
                        <a:latin typeface="Arial"/>
                        <a:ea typeface="Calibri"/>
                        <a:cs typeface="Times New Roman"/>
                      </a:endParaRPr>
                    </a:p>
                    <a:p>
                      <a:pPr marL="0" marR="0">
                        <a:lnSpc>
                          <a:spcPct val="115000"/>
                        </a:lnSpc>
                        <a:spcBef>
                          <a:spcPts val="0"/>
                        </a:spcBef>
                        <a:spcAft>
                          <a:spcPts val="0"/>
                        </a:spcAft>
                      </a:pPr>
                      <a:r>
                        <a:rPr lang="en-US" sz="1400" b="1" dirty="0">
                          <a:solidFill>
                            <a:srgbClr val="006600"/>
                          </a:solidFill>
                          <a:latin typeface="Arial"/>
                          <a:ea typeface="Calibri"/>
                          <a:cs typeface="Times New Roman"/>
                        </a:rPr>
                        <a:t>Changes in Precipitation Patterns</a:t>
                      </a:r>
                      <a:endParaRPr lang="en-US" sz="1100" dirty="0">
                        <a:latin typeface="Arial"/>
                        <a:ea typeface="Calibri"/>
                        <a:cs typeface="Times New Roman"/>
                      </a:endParaRPr>
                    </a:p>
                    <a:p>
                      <a:pPr marL="0" marR="0">
                        <a:lnSpc>
                          <a:spcPct val="115000"/>
                        </a:lnSpc>
                        <a:spcBef>
                          <a:spcPts val="0"/>
                        </a:spcBef>
                        <a:spcAft>
                          <a:spcPts val="0"/>
                        </a:spcAft>
                      </a:pPr>
                      <a:r>
                        <a:rPr lang="en-US" sz="1400" b="1" dirty="0">
                          <a:solidFill>
                            <a:srgbClr val="006600"/>
                          </a:solidFill>
                          <a:latin typeface="Arial"/>
                          <a:ea typeface="Calibri"/>
                          <a:cs typeface="Times New Roman"/>
                        </a:rPr>
                        <a:t>(</a:t>
                      </a:r>
                      <a:r>
                        <a:rPr lang="en-US" sz="1400" b="1" i="1" dirty="0">
                          <a:solidFill>
                            <a:srgbClr val="006600"/>
                          </a:solidFill>
                          <a:latin typeface="Arial"/>
                          <a:ea typeface="Calibri"/>
                          <a:cs typeface="Times New Roman"/>
                        </a:rPr>
                        <a:t>projected changes vary by location and have substantial uncertainty</a:t>
                      </a:r>
                      <a:r>
                        <a:rPr lang="en-US" sz="1400" b="1" dirty="0">
                          <a:solidFill>
                            <a:srgbClr val="006600"/>
                          </a:solidFill>
                          <a:latin typeface="Arial"/>
                          <a:ea typeface="Calibri"/>
                          <a:cs typeface="Times New Roman"/>
                        </a:rPr>
                        <a:t>)</a:t>
                      </a:r>
                      <a:endParaRPr lang="en-US" sz="1100" dirty="0">
                        <a:latin typeface="Arial"/>
                        <a:ea typeface="Calibri"/>
                        <a:cs typeface="Times New Roman"/>
                      </a:endParaRPr>
                    </a:p>
                  </a:txBody>
                  <a:tcPr marL="45307" marR="45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nSpc>
                          <a:spcPct val="115000"/>
                        </a:lnSpc>
                        <a:spcBef>
                          <a:spcPts val="0"/>
                        </a:spcBef>
                        <a:spcAft>
                          <a:spcPts val="0"/>
                        </a:spcAft>
                      </a:pPr>
                      <a:r>
                        <a:rPr lang="en-US" sz="1100" b="1" dirty="0">
                          <a:solidFill>
                            <a:srgbClr val="17365D"/>
                          </a:solidFill>
                          <a:latin typeface="Arial"/>
                          <a:ea typeface="Calibri"/>
                          <a:cs typeface="Times New Roman"/>
                        </a:rPr>
                        <a:t>Less winter precipitation at lower latitudes (Southwest, Intermountain West)</a:t>
                      </a:r>
                      <a:endParaRPr lang="en-US" sz="1100" dirty="0">
                        <a:latin typeface="Arial"/>
                        <a:ea typeface="Calibri"/>
                        <a:cs typeface="Times New Roman"/>
                      </a:endParaRPr>
                    </a:p>
                  </a:txBody>
                  <a:tcPr marL="45307" marR="45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1200" b="1" dirty="0">
                          <a:solidFill>
                            <a:srgbClr val="17365D"/>
                          </a:solidFill>
                          <a:latin typeface="Arial"/>
                          <a:ea typeface="Calibri"/>
                          <a:cs typeface="Arial"/>
                        </a:rPr>
                        <a:t>↓</a:t>
                      </a:r>
                      <a:r>
                        <a:rPr lang="en-US" sz="1100" b="1" dirty="0">
                          <a:solidFill>
                            <a:srgbClr val="17365D"/>
                          </a:solidFill>
                          <a:latin typeface="Arial"/>
                          <a:ea typeface="Calibri"/>
                          <a:cs typeface="Times New Roman"/>
                        </a:rPr>
                        <a:t>Snow; changes in </a:t>
                      </a:r>
                      <a:r>
                        <a:rPr lang="en-US" sz="1100" b="1" dirty="0" err="1">
                          <a:solidFill>
                            <a:srgbClr val="17365D"/>
                          </a:solidFill>
                          <a:latin typeface="Arial"/>
                          <a:ea typeface="Calibri"/>
                          <a:cs typeface="Times New Roman"/>
                        </a:rPr>
                        <a:t>streamflow</a:t>
                      </a:r>
                      <a:r>
                        <a:rPr lang="en-US" sz="1100" b="1" dirty="0">
                          <a:solidFill>
                            <a:srgbClr val="17365D"/>
                          </a:solidFill>
                          <a:latin typeface="Arial"/>
                          <a:ea typeface="Calibri"/>
                          <a:cs typeface="Times New Roman"/>
                        </a:rPr>
                        <a:t> timing</a:t>
                      </a:r>
                      <a:endParaRPr lang="en-US" sz="1100" dirty="0">
                        <a:latin typeface="Arial"/>
                        <a:ea typeface="Calibri"/>
                        <a:cs typeface="Times New Roman"/>
                      </a:endParaRPr>
                    </a:p>
                    <a:p>
                      <a:pPr marL="0" marR="0">
                        <a:lnSpc>
                          <a:spcPct val="115000"/>
                        </a:lnSpc>
                        <a:spcBef>
                          <a:spcPts val="0"/>
                        </a:spcBef>
                        <a:spcAft>
                          <a:spcPts val="0"/>
                        </a:spcAft>
                      </a:pPr>
                      <a:r>
                        <a:rPr lang="en-US" sz="1200" b="1" dirty="0">
                          <a:solidFill>
                            <a:srgbClr val="17365D"/>
                          </a:solidFill>
                          <a:latin typeface="Arial"/>
                          <a:ea typeface="Calibri"/>
                          <a:cs typeface="Arial"/>
                        </a:rPr>
                        <a:t>↑</a:t>
                      </a:r>
                      <a:r>
                        <a:rPr lang="en-US" sz="1100" b="1" dirty="0">
                          <a:solidFill>
                            <a:srgbClr val="17365D"/>
                          </a:solidFill>
                          <a:latin typeface="Arial"/>
                          <a:ea typeface="Calibri"/>
                          <a:cs typeface="Times New Roman"/>
                        </a:rPr>
                        <a:t>Risk of disturbance, e.g., drought, wildfires, insects, disease</a:t>
                      </a:r>
                      <a:endParaRPr lang="en-US" sz="1100" dirty="0">
                        <a:latin typeface="Arial"/>
                        <a:ea typeface="Calibri"/>
                        <a:cs typeface="Times New Roman"/>
                      </a:endParaRPr>
                    </a:p>
                    <a:p>
                      <a:pPr marL="0" marR="0">
                        <a:lnSpc>
                          <a:spcPct val="115000"/>
                        </a:lnSpc>
                        <a:spcBef>
                          <a:spcPts val="0"/>
                        </a:spcBef>
                        <a:spcAft>
                          <a:spcPts val="0"/>
                        </a:spcAft>
                      </a:pPr>
                      <a:r>
                        <a:rPr lang="en-US" sz="1200" b="1" dirty="0">
                          <a:solidFill>
                            <a:srgbClr val="17365D"/>
                          </a:solidFill>
                          <a:latin typeface="Arial"/>
                          <a:ea typeface="Calibri"/>
                          <a:cs typeface="Arial"/>
                        </a:rPr>
                        <a:t>↓</a:t>
                      </a:r>
                      <a:r>
                        <a:rPr lang="en-US" sz="1100" b="1" dirty="0">
                          <a:solidFill>
                            <a:srgbClr val="17365D"/>
                          </a:solidFill>
                          <a:latin typeface="Arial"/>
                          <a:ea typeface="Calibri"/>
                          <a:cs typeface="Times New Roman"/>
                        </a:rPr>
                        <a:t>Vegetation growth; changes in composition</a:t>
                      </a:r>
                      <a:endParaRPr lang="en-US" sz="1100" dirty="0">
                        <a:latin typeface="Arial"/>
                        <a:ea typeface="Calibri"/>
                        <a:cs typeface="Times New Roman"/>
                      </a:endParaRPr>
                    </a:p>
                  </a:txBody>
                  <a:tcPr marL="45307" marR="45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1100" b="1">
                          <a:solidFill>
                            <a:srgbClr val="17365D"/>
                          </a:solidFill>
                          <a:latin typeface="Arial"/>
                          <a:ea typeface="Calibri"/>
                          <a:cs typeface="Arial"/>
                        </a:rPr>
                        <a:t>↓</a:t>
                      </a:r>
                      <a:r>
                        <a:rPr lang="en-US" sz="1100" b="1">
                          <a:solidFill>
                            <a:srgbClr val="17365D"/>
                          </a:solidFill>
                          <a:latin typeface="Arial"/>
                          <a:ea typeface="Calibri"/>
                          <a:cs typeface="Times New Roman"/>
                        </a:rPr>
                        <a:t>Water supplies for people, agriculture, energy, and other uses</a:t>
                      </a:r>
                      <a:endParaRPr lang="en-US" sz="1100">
                        <a:latin typeface="Arial"/>
                        <a:ea typeface="Calibri"/>
                        <a:cs typeface="Times New Roman"/>
                      </a:endParaRPr>
                    </a:p>
                    <a:p>
                      <a:pPr marL="0" marR="0">
                        <a:lnSpc>
                          <a:spcPct val="115000"/>
                        </a:lnSpc>
                        <a:spcBef>
                          <a:spcPts val="0"/>
                        </a:spcBef>
                        <a:spcAft>
                          <a:spcPts val="0"/>
                        </a:spcAft>
                      </a:pPr>
                      <a:r>
                        <a:rPr lang="en-US" sz="1100" b="1">
                          <a:solidFill>
                            <a:srgbClr val="17365D"/>
                          </a:solidFill>
                          <a:latin typeface="Arial"/>
                          <a:ea typeface="Calibri"/>
                          <a:cs typeface="Arial"/>
                        </a:rPr>
                        <a:t>↑</a:t>
                      </a:r>
                      <a:r>
                        <a:rPr lang="en-US" sz="1100" b="1">
                          <a:solidFill>
                            <a:srgbClr val="17365D"/>
                          </a:solidFill>
                          <a:latin typeface="Arial"/>
                          <a:ea typeface="Calibri"/>
                          <a:cs typeface="Times New Roman"/>
                        </a:rPr>
                        <a:t>Water demand, ground water withdrawals, and consumptive use of surface waters</a:t>
                      </a:r>
                      <a:endParaRPr lang="en-US" sz="1100">
                        <a:latin typeface="Arial"/>
                        <a:ea typeface="Calibri"/>
                        <a:cs typeface="Times New Roman"/>
                      </a:endParaRPr>
                    </a:p>
                    <a:p>
                      <a:pPr marL="0" marR="0">
                        <a:lnSpc>
                          <a:spcPct val="115000"/>
                        </a:lnSpc>
                        <a:spcBef>
                          <a:spcPts val="0"/>
                        </a:spcBef>
                        <a:spcAft>
                          <a:spcPts val="0"/>
                        </a:spcAft>
                      </a:pPr>
                      <a:r>
                        <a:rPr lang="en-US" sz="1100" b="1">
                          <a:solidFill>
                            <a:srgbClr val="17365D"/>
                          </a:solidFill>
                          <a:latin typeface="Arial"/>
                          <a:ea typeface="Calibri"/>
                          <a:cs typeface="Arial"/>
                        </a:rPr>
                        <a:t>↓</a:t>
                      </a:r>
                      <a:r>
                        <a:rPr lang="en-US" sz="1100" b="1">
                          <a:solidFill>
                            <a:srgbClr val="17365D"/>
                          </a:solidFill>
                          <a:latin typeface="Arial"/>
                          <a:ea typeface="Calibri"/>
                          <a:cs typeface="Times New Roman"/>
                        </a:rPr>
                        <a:t>Fisheries and water-based tourism</a:t>
                      </a:r>
                      <a:endParaRPr lang="en-US" sz="1100">
                        <a:latin typeface="Arial"/>
                        <a:ea typeface="Calibri"/>
                        <a:cs typeface="Times New Roman"/>
                      </a:endParaRPr>
                    </a:p>
                  </a:txBody>
                  <a:tcPr marL="45307" marR="45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578358">
                <a:tc vMerge="1">
                  <a:txBody>
                    <a:bodyPr/>
                    <a:lstStyle/>
                    <a:p>
                      <a:endParaRPr lang="en-US"/>
                    </a:p>
                  </a:txBody>
                  <a:tcPr/>
                </a:tc>
                <a:tc>
                  <a:txBody>
                    <a:bodyPr/>
                    <a:lstStyle/>
                    <a:p>
                      <a:pPr marL="0" marR="0">
                        <a:lnSpc>
                          <a:spcPct val="115000"/>
                        </a:lnSpc>
                        <a:spcBef>
                          <a:spcPts val="0"/>
                        </a:spcBef>
                        <a:spcAft>
                          <a:spcPts val="0"/>
                        </a:spcAft>
                      </a:pPr>
                      <a:r>
                        <a:rPr lang="en-US" sz="1100" b="1">
                          <a:solidFill>
                            <a:srgbClr val="17365D"/>
                          </a:solidFill>
                          <a:latin typeface="Arial"/>
                          <a:ea typeface="Calibri"/>
                          <a:cs typeface="Times New Roman"/>
                        </a:rPr>
                        <a:t>More precipitation at higher latitudes (Pacific Northwest, New England)</a:t>
                      </a:r>
                      <a:endParaRPr lang="en-US" sz="1100">
                        <a:latin typeface="Arial"/>
                        <a:ea typeface="Calibri"/>
                        <a:cs typeface="Times New Roman"/>
                      </a:endParaRPr>
                    </a:p>
                  </a:txBody>
                  <a:tcPr marL="45307" marR="45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1100" b="1" dirty="0">
                          <a:solidFill>
                            <a:srgbClr val="17365D"/>
                          </a:solidFill>
                          <a:latin typeface="Arial"/>
                          <a:ea typeface="Calibri"/>
                          <a:cs typeface="Arial"/>
                        </a:rPr>
                        <a:t>↑</a:t>
                      </a:r>
                      <a:r>
                        <a:rPr lang="en-US" sz="1100" b="1" dirty="0" err="1">
                          <a:solidFill>
                            <a:srgbClr val="17365D"/>
                          </a:solidFill>
                          <a:latin typeface="Arial"/>
                          <a:ea typeface="Calibri"/>
                          <a:cs typeface="Times New Roman"/>
                        </a:rPr>
                        <a:t>Streamflow</a:t>
                      </a:r>
                      <a:endParaRPr lang="en-US" sz="1100" dirty="0">
                        <a:latin typeface="Arial"/>
                        <a:ea typeface="Calibri"/>
                        <a:cs typeface="Times New Roman"/>
                      </a:endParaRPr>
                    </a:p>
                    <a:p>
                      <a:pPr marL="0" marR="0">
                        <a:lnSpc>
                          <a:spcPct val="115000"/>
                        </a:lnSpc>
                        <a:spcBef>
                          <a:spcPts val="0"/>
                        </a:spcBef>
                        <a:spcAft>
                          <a:spcPts val="0"/>
                        </a:spcAft>
                      </a:pPr>
                      <a:r>
                        <a:rPr lang="en-US" sz="1100" b="1" dirty="0">
                          <a:solidFill>
                            <a:srgbClr val="17365D"/>
                          </a:solidFill>
                          <a:latin typeface="Arial"/>
                          <a:ea typeface="Calibri"/>
                          <a:cs typeface="Arial"/>
                        </a:rPr>
                        <a:t>∆</a:t>
                      </a:r>
                      <a:r>
                        <a:rPr lang="en-US" sz="1100" b="1" dirty="0">
                          <a:solidFill>
                            <a:srgbClr val="17365D"/>
                          </a:solidFill>
                          <a:latin typeface="Arial"/>
                          <a:ea typeface="Calibri"/>
                          <a:cs typeface="Times New Roman"/>
                        </a:rPr>
                        <a:t>Vegetation growth</a:t>
                      </a:r>
                      <a:endParaRPr lang="en-US" sz="1100" dirty="0">
                        <a:latin typeface="Arial"/>
                        <a:ea typeface="Calibri"/>
                        <a:cs typeface="Times New Roman"/>
                      </a:endParaRPr>
                    </a:p>
                    <a:p>
                      <a:pPr marL="0" marR="0">
                        <a:lnSpc>
                          <a:spcPct val="115000"/>
                        </a:lnSpc>
                        <a:spcBef>
                          <a:spcPts val="0"/>
                        </a:spcBef>
                        <a:spcAft>
                          <a:spcPts val="0"/>
                        </a:spcAft>
                      </a:pPr>
                      <a:r>
                        <a:rPr lang="en-US" sz="1100" b="1" dirty="0">
                          <a:solidFill>
                            <a:srgbClr val="17365D"/>
                          </a:solidFill>
                          <a:latin typeface="Arial"/>
                          <a:ea typeface="Calibri"/>
                          <a:cs typeface="Arial"/>
                        </a:rPr>
                        <a:t>↑</a:t>
                      </a:r>
                      <a:r>
                        <a:rPr lang="en-US" sz="1100" b="1" dirty="0">
                          <a:solidFill>
                            <a:srgbClr val="17365D"/>
                          </a:solidFill>
                          <a:latin typeface="Arial"/>
                          <a:ea typeface="Calibri"/>
                          <a:cs typeface="Times New Roman"/>
                        </a:rPr>
                        <a:t>Soil Erosion and landslides</a:t>
                      </a:r>
                      <a:endParaRPr lang="en-US" sz="1100" dirty="0">
                        <a:latin typeface="Arial"/>
                        <a:ea typeface="Calibri"/>
                        <a:cs typeface="Times New Roman"/>
                      </a:endParaRPr>
                    </a:p>
                  </a:txBody>
                  <a:tcPr marL="45307" marR="45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1100" b="1" dirty="0">
                          <a:solidFill>
                            <a:srgbClr val="17365D"/>
                          </a:solidFill>
                          <a:latin typeface="Arial"/>
                          <a:ea typeface="Calibri"/>
                          <a:cs typeface="Arial"/>
                        </a:rPr>
                        <a:t>↑</a:t>
                      </a:r>
                      <a:r>
                        <a:rPr lang="en-US" sz="1100" b="1" dirty="0">
                          <a:solidFill>
                            <a:srgbClr val="17365D"/>
                          </a:solidFill>
                          <a:latin typeface="Arial"/>
                          <a:ea typeface="Calibri"/>
                          <a:cs typeface="Times New Roman"/>
                        </a:rPr>
                        <a:t>Freshwater supplies</a:t>
                      </a:r>
                      <a:endParaRPr lang="en-US" sz="1100" dirty="0">
                        <a:latin typeface="Arial"/>
                        <a:ea typeface="Calibri"/>
                        <a:cs typeface="Times New Roman"/>
                      </a:endParaRPr>
                    </a:p>
                    <a:p>
                      <a:pPr marL="0" marR="0">
                        <a:lnSpc>
                          <a:spcPct val="115000"/>
                        </a:lnSpc>
                        <a:spcBef>
                          <a:spcPts val="0"/>
                        </a:spcBef>
                        <a:spcAft>
                          <a:spcPts val="0"/>
                        </a:spcAft>
                      </a:pPr>
                      <a:r>
                        <a:rPr lang="en-US" sz="1100" b="1" dirty="0">
                          <a:solidFill>
                            <a:srgbClr val="17365D"/>
                          </a:solidFill>
                          <a:latin typeface="Arial"/>
                          <a:ea typeface="Calibri"/>
                          <a:cs typeface="Arial"/>
                        </a:rPr>
                        <a:t>↑</a:t>
                      </a:r>
                      <a:r>
                        <a:rPr lang="en-US" sz="1100" b="1" dirty="0">
                          <a:solidFill>
                            <a:srgbClr val="17365D"/>
                          </a:solidFill>
                          <a:latin typeface="Arial"/>
                          <a:ea typeface="Calibri"/>
                          <a:cs typeface="Times New Roman"/>
                        </a:rPr>
                        <a:t>Improvements in warm water fisheries</a:t>
                      </a:r>
                      <a:endParaRPr lang="en-US" sz="1100" dirty="0">
                        <a:latin typeface="Arial"/>
                        <a:ea typeface="Calibri"/>
                        <a:cs typeface="Times New Roman"/>
                      </a:endParaRPr>
                    </a:p>
                  </a:txBody>
                  <a:tcPr marL="45307" marR="45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1156716">
                <a:tc>
                  <a:txBody>
                    <a:bodyPr/>
                    <a:lstStyle/>
                    <a:p>
                      <a:pPr marL="0" marR="0">
                        <a:lnSpc>
                          <a:spcPct val="115000"/>
                        </a:lnSpc>
                        <a:spcBef>
                          <a:spcPts val="0"/>
                        </a:spcBef>
                        <a:spcAft>
                          <a:spcPts val="0"/>
                        </a:spcAft>
                      </a:pPr>
                      <a:r>
                        <a:rPr lang="en-US" sz="1400" b="1" dirty="0">
                          <a:solidFill>
                            <a:srgbClr val="006600"/>
                          </a:solidFill>
                          <a:latin typeface="Arial"/>
                          <a:ea typeface="Calibri"/>
                          <a:cs typeface="Times New Roman"/>
                        </a:rPr>
                        <a:t>Greater Variability from Year to Year</a:t>
                      </a:r>
                      <a:endParaRPr lang="en-US" sz="1100" dirty="0">
                        <a:latin typeface="Arial"/>
                        <a:ea typeface="Calibri"/>
                        <a:cs typeface="Times New Roman"/>
                      </a:endParaRPr>
                    </a:p>
                  </a:txBody>
                  <a:tcPr marL="45307" marR="45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nSpc>
                          <a:spcPct val="115000"/>
                        </a:lnSpc>
                        <a:spcBef>
                          <a:spcPts val="0"/>
                        </a:spcBef>
                        <a:spcAft>
                          <a:spcPts val="0"/>
                        </a:spcAft>
                      </a:pPr>
                      <a:r>
                        <a:rPr lang="en-US" sz="1100" b="1" dirty="0">
                          <a:solidFill>
                            <a:srgbClr val="17365D"/>
                          </a:solidFill>
                          <a:latin typeface="Arial"/>
                          <a:ea typeface="Calibri"/>
                          <a:cs typeface="Times New Roman"/>
                        </a:rPr>
                        <a:t>Everywhere</a:t>
                      </a:r>
                      <a:endParaRPr lang="en-US" sz="1100" dirty="0">
                        <a:latin typeface="Arial"/>
                        <a:ea typeface="Calibri"/>
                        <a:cs typeface="Times New Roman"/>
                      </a:endParaRPr>
                    </a:p>
                  </a:txBody>
                  <a:tcPr marL="45307" marR="45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1100" b="1" dirty="0">
                          <a:solidFill>
                            <a:srgbClr val="17365D"/>
                          </a:solidFill>
                          <a:latin typeface="Arial"/>
                          <a:ea typeface="Calibri"/>
                          <a:cs typeface="Arial"/>
                        </a:rPr>
                        <a:t>↑</a:t>
                      </a:r>
                      <a:r>
                        <a:rPr lang="en-US" sz="1100" b="1" dirty="0">
                          <a:solidFill>
                            <a:srgbClr val="17365D"/>
                          </a:solidFill>
                          <a:latin typeface="Arial"/>
                          <a:ea typeface="Calibri"/>
                          <a:cs typeface="Times New Roman"/>
                        </a:rPr>
                        <a:t>Variability in stream, lake, &amp; riparian habitats</a:t>
                      </a:r>
                      <a:endParaRPr lang="en-US" sz="1100" dirty="0">
                        <a:latin typeface="Arial"/>
                        <a:ea typeface="Calibri"/>
                        <a:cs typeface="Times New Roman"/>
                      </a:endParaRPr>
                    </a:p>
                    <a:p>
                      <a:pPr marL="0" marR="0">
                        <a:lnSpc>
                          <a:spcPct val="115000"/>
                        </a:lnSpc>
                        <a:spcBef>
                          <a:spcPts val="0"/>
                        </a:spcBef>
                        <a:spcAft>
                          <a:spcPts val="0"/>
                        </a:spcAft>
                      </a:pPr>
                      <a:r>
                        <a:rPr lang="en-US" sz="1100" b="1" dirty="0">
                          <a:solidFill>
                            <a:srgbClr val="17365D"/>
                          </a:solidFill>
                          <a:latin typeface="Arial"/>
                          <a:ea typeface="Calibri"/>
                          <a:cs typeface="Arial"/>
                        </a:rPr>
                        <a:t>↑</a:t>
                      </a:r>
                      <a:r>
                        <a:rPr lang="en-US" sz="1100" b="1" dirty="0">
                          <a:solidFill>
                            <a:srgbClr val="17365D"/>
                          </a:solidFill>
                          <a:latin typeface="Arial"/>
                          <a:ea typeface="Calibri"/>
                          <a:cs typeface="Times New Roman"/>
                        </a:rPr>
                        <a:t>Risk of aquatic and riparian species extirpation</a:t>
                      </a:r>
                      <a:endParaRPr lang="en-US" sz="1100" dirty="0">
                        <a:latin typeface="Arial"/>
                        <a:ea typeface="Calibri"/>
                        <a:cs typeface="Times New Roman"/>
                      </a:endParaRPr>
                    </a:p>
                    <a:p>
                      <a:pPr marL="0" marR="0">
                        <a:lnSpc>
                          <a:spcPct val="115000"/>
                        </a:lnSpc>
                        <a:spcBef>
                          <a:spcPts val="0"/>
                        </a:spcBef>
                        <a:spcAft>
                          <a:spcPts val="0"/>
                        </a:spcAft>
                      </a:pPr>
                      <a:r>
                        <a:rPr lang="en-US" sz="1100" b="1" dirty="0">
                          <a:solidFill>
                            <a:srgbClr val="17365D"/>
                          </a:solidFill>
                          <a:latin typeface="Arial"/>
                          <a:ea typeface="Calibri"/>
                          <a:cs typeface="Arial"/>
                        </a:rPr>
                        <a:t>↑</a:t>
                      </a:r>
                      <a:r>
                        <a:rPr lang="en-US" sz="1100" b="1" dirty="0">
                          <a:solidFill>
                            <a:srgbClr val="17365D"/>
                          </a:solidFill>
                          <a:latin typeface="Arial"/>
                          <a:ea typeface="Calibri"/>
                          <a:cs typeface="Times New Roman"/>
                        </a:rPr>
                        <a:t>Soil erosion, stream, and lake sedimentation, and landslides</a:t>
                      </a:r>
                      <a:endParaRPr lang="en-US" sz="1100" dirty="0">
                        <a:latin typeface="Arial"/>
                        <a:ea typeface="Calibri"/>
                        <a:cs typeface="Times New Roman"/>
                      </a:endParaRPr>
                    </a:p>
                  </a:txBody>
                  <a:tcPr marL="45307" marR="45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1100" b="1" dirty="0">
                          <a:solidFill>
                            <a:srgbClr val="17365D"/>
                          </a:solidFill>
                          <a:latin typeface="Arial"/>
                          <a:ea typeface="Calibri"/>
                          <a:cs typeface="Arial"/>
                        </a:rPr>
                        <a:t>↑</a:t>
                      </a:r>
                      <a:r>
                        <a:rPr lang="en-US" sz="1100" b="1" dirty="0">
                          <a:solidFill>
                            <a:srgbClr val="17365D"/>
                          </a:solidFill>
                          <a:latin typeface="Arial"/>
                          <a:ea typeface="Calibri"/>
                          <a:cs typeface="Times New Roman"/>
                        </a:rPr>
                        <a:t>Uncertainty in water supply</a:t>
                      </a:r>
                      <a:endParaRPr lang="en-US" sz="1100" dirty="0">
                        <a:latin typeface="Arial"/>
                        <a:ea typeface="Calibri"/>
                        <a:cs typeface="Times New Roman"/>
                      </a:endParaRPr>
                    </a:p>
                    <a:p>
                      <a:pPr marL="0" marR="0">
                        <a:lnSpc>
                          <a:spcPct val="115000"/>
                        </a:lnSpc>
                        <a:spcBef>
                          <a:spcPts val="0"/>
                        </a:spcBef>
                        <a:spcAft>
                          <a:spcPts val="0"/>
                        </a:spcAft>
                      </a:pPr>
                      <a:r>
                        <a:rPr lang="en-US" sz="1100" b="1" dirty="0">
                          <a:solidFill>
                            <a:srgbClr val="17365D"/>
                          </a:solidFill>
                          <a:latin typeface="Arial"/>
                          <a:ea typeface="Calibri"/>
                          <a:cs typeface="Arial"/>
                        </a:rPr>
                        <a:t>↑</a:t>
                      </a:r>
                      <a:r>
                        <a:rPr lang="en-US" sz="1100" b="1" dirty="0">
                          <a:solidFill>
                            <a:srgbClr val="17365D"/>
                          </a:solidFill>
                          <a:latin typeface="Arial"/>
                          <a:ea typeface="Calibri"/>
                          <a:cs typeface="Times New Roman"/>
                        </a:rPr>
                        <a:t>Uncertainty in reservoir operations</a:t>
                      </a:r>
                      <a:endParaRPr lang="en-US" sz="1100" dirty="0">
                        <a:latin typeface="Arial"/>
                        <a:ea typeface="Calibri"/>
                        <a:cs typeface="Times New Roman"/>
                      </a:endParaRPr>
                    </a:p>
                    <a:p>
                      <a:pPr marL="0" marR="0">
                        <a:lnSpc>
                          <a:spcPct val="115000"/>
                        </a:lnSpc>
                        <a:spcBef>
                          <a:spcPts val="0"/>
                        </a:spcBef>
                        <a:spcAft>
                          <a:spcPts val="0"/>
                        </a:spcAft>
                      </a:pPr>
                      <a:r>
                        <a:rPr lang="en-US" sz="1100" b="1" dirty="0">
                          <a:solidFill>
                            <a:srgbClr val="17365D"/>
                          </a:solidFill>
                          <a:latin typeface="Arial"/>
                          <a:ea typeface="Calibri"/>
                          <a:cs typeface="Arial"/>
                        </a:rPr>
                        <a:t>↑</a:t>
                      </a:r>
                      <a:r>
                        <a:rPr lang="en-US" sz="1100" b="1" dirty="0">
                          <a:solidFill>
                            <a:srgbClr val="17365D"/>
                          </a:solidFill>
                          <a:latin typeface="Arial"/>
                          <a:ea typeface="Calibri"/>
                          <a:cs typeface="Times New Roman"/>
                        </a:rPr>
                        <a:t>Risk to aquatic habitat and water supply infrastructure</a:t>
                      </a:r>
                      <a:endParaRPr lang="en-US" sz="1100" dirty="0">
                        <a:latin typeface="Arial"/>
                        <a:ea typeface="Calibri"/>
                        <a:cs typeface="Times New Roman"/>
                      </a:endParaRPr>
                    </a:p>
                  </a:txBody>
                  <a:tcPr marL="45307" marR="45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bl>
          </a:graphicData>
        </a:graphic>
      </p:graphicFrame>
      <p:sp>
        <p:nvSpPr>
          <p:cNvPr id="8" name="TextBox 7"/>
          <p:cNvSpPr txBox="1"/>
          <p:nvPr/>
        </p:nvSpPr>
        <p:spPr>
          <a:xfrm>
            <a:off x="967788" y="6260068"/>
            <a:ext cx="2385012" cy="369332"/>
          </a:xfrm>
          <a:prstGeom prst="rect">
            <a:avLst/>
          </a:prstGeom>
          <a:noFill/>
        </p:spPr>
        <p:txBody>
          <a:bodyPr wrap="none" lIns="91037" tIns="45521" rIns="91037" bIns="45521" rtlCol="0">
            <a:spAutoFit/>
          </a:bodyPr>
          <a:lstStyle/>
          <a:p>
            <a:r>
              <a:rPr lang="en-US" i="1" dirty="0">
                <a:solidFill>
                  <a:prstClr val="black">
                    <a:lumMod val="95000"/>
                    <a:lumOff val="5000"/>
                  </a:prstClr>
                </a:solidFill>
              </a:rPr>
              <a:t>from</a:t>
            </a:r>
            <a:r>
              <a:rPr lang="en-US" dirty="0">
                <a:solidFill>
                  <a:prstClr val="black">
                    <a:lumMod val="95000"/>
                    <a:lumOff val="5000"/>
                  </a:prstClr>
                </a:solidFill>
              </a:rPr>
              <a:t> FS-908, June 2008</a:t>
            </a:r>
          </a:p>
        </p:txBody>
      </p:sp>
      <p:grpSp>
        <p:nvGrpSpPr>
          <p:cNvPr id="2" name="Group 13"/>
          <p:cNvGrpSpPr/>
          <p:nvPr/>
        </p:nvGrpSpPr>
        <p:grpSpPr>
          <a:xfrm>
            <a:off x="554182" y="1882159"/>
            <a:ext cx="6248400" cy="4747241"/>
            <a:chOff x="533400" y="1905000"/>
            <a:chExt cx="6248400" cy="4747241"/>
          </a:xfrm>
        </p:grpSpPr>
        <p:sp>
          <p:nvSpPr>
            <p:cNvPr id="5" name="Rounded Rectangle 4"/>
            <p:cNvSpPr/>
            <p:nvPr/>
          </p:nvSpPr>
          <p:spPr>
            <a:xfrm>
              <a:off x="533400" y="1905000"/>
              <a:ext cx="6172200" cy="2362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3200" b="1" dirty="0" smtClean="0">
                  <a:solidFill>
                    <a:srgbClr val="17365D"/>
                  </a:solidFill>
                  <a:latin typeface="Arial"/>
                  <a:ea typeface="Calibri"/>
                  <a:cs typeface="Arial"/>
                </a:rPr>
                <a:t>↑ </a:t>
              </a:r>
              <a:r>
                <a:rPr lang="en-US" sz="2400" b="1" dirty="0" smtClean="0">
                  <a:solidFill>
                    <a:srgbClr val="17365D"/>
                  </a:solidFill>
                  <a:latin typeface="Arial"/>
                  <a:ea typeface="Calibri"/>
                  <a:cs typeface="Arial"/>
                </a:rPr>
                <a:t>Uncertainty </a:t>
              </a:r>
              <a:r>
                <a:rPr lang="en-US" sz="2400" b="1" dirty="0">
                  <a:solidFill>
                    <a:srgbClr val="17365D"/>
                  </a:solidFill>
                  <a:latin typeface="Arial"/>
                  <a:ea typeface="Calibri"/>
                  <a:cs typeface="Arial"/>
                </a:rPr>
                <a:t>in water supply</a:t>
              </a:r>
            </a:p>
            <a:p>
              <a:pPr>
                <a:lnSpc>
                  <a:spcPct val="115000"/>
                </a:lnSpc>
              </a:pPr>
              <a:r>
                <a:rPr lang="en-US" sz="3200" b="1" dirty="0" smtClean="0">
                  <a:solidFill>
                    <a:srgbClr val="17365D"/>
                  </a:solidFill>
                  <a:latin typeface="Arial"/>
                  <a:ea typeface="Calibri"/>
                  <a:cs typeface="Arial"/>
                </a:rPr>
                <a:t>↑ </a:t>
              </a:r>
              <a:r>
                <a:rPr lang="en-US" sz="2400" b="1" dirty="0" smtClean="0">
                  <a:solidFill>
                    <a:srgbClr val="17365D"/>
                  </a:solidFill>
                  <a:latin typeface="Arial"/>
                  <a:ea typeface="Calibri"/>
                  <a:cs typeface="Arial"/>
                </a:rPr>
                <a:t>Uncertainty </a:t>
              </a:r>
              <a:r>
                <a:rPr lang="en-US" sz="2400" b="1" dirty="0">
                  <a:solidFill>
                    <a:srgbClr val="17365D"/>
                  </a:solidFill>
                  <a:latin typeface="Arial"/>
                  <a:ea typeface="Calibri"/>
                  <a:cs typeface="Arial"/>
                </a:rPr>
                <a:t>in reservoir operations</a:t>
              </a:r>
            </a:p>
            <a:p>
              <a:pPr>
                <a:lnSpc>
                  <a:spcPct val="115000"/>
                </a:lnSpc>
              </a:pPr>
              <a:r>
                <a:rPr lang="en-US" sz="3200" b="1" dirty="0" smtClean="0">
                  <a:solidFill>
                    <a:srgbClr val="17365D"/>
                  </a:solidFill>
                  <a:latin typeface="Arial"/>
                  <a:ea typeface="Calibri"/>
                  <a:cs typeface="Arial"/>
                </a:rPr>
                <a:t>↑ </a:t>
              </a:r>
              <a:r>
                <a:rPr lang="en-US" sz="2400" b="1" dirty="0" smtClean="0">
                  <a:solidFill>
                    <a:srgbClr val="17365D"/>
                  </a:solidFill>
                  <a:latin typeface="Arial"/>
                  <a:ea typeface="Calibri"/>
                  <a:cs typeface="Arial"/>
                </a:rPr>
                <a:t>Risk </a:t>
              </a:r>
              <a:r>
                <a:rPr lang="en-US" sz="2400" b="1" dirty="0">
                  <a:solidFill>
                    <a:srgbClr val="17365D"/>
                  </a:solidFill>
                  <a:latin typeface="Arial"/>
                  <a:ea typeface="Calibri"/>
                  <a:cs typeface="Arial"/>
                </a:rPr>
                <a:t>to aquatic habitat and water </a:t>
              </a:r>
              <a:r>
                <a:rPr lang="en-US" sz="2400" b="1" dirty="0" smtClean="0">
                  <a:solidFill>
                    <a:srgbClr val="17365D"/>
                  </a:solidFill>
                  <a:latin typeface="Arial"/>
                  <a:ea typeface="Calibri"/>
                  <a:cs typeface="Arial"/>
                </a:rPr>
                <a:t>	supply </a:t>
              </a:r>
              <a:r>
                <a:rPr lang="en-US" sz="2400" b="1" dirty="0">
                  <a:solidFill>
                    <a:srgbClr val="17365D"/>
                  </a:solidFill>
                  <a:latin typeface="Arial"/>
                  <a:ea typeface="Calibri"/>
                  <a:cs typeface="Arial"/>
                </a:rPr>
                <a:t>infrastructure</a:t>
              </a:r>
            </a:p>
          </p:txBody>
        </p:sp>
        <p:cxnSp>
          <p:nvCxnSpPr>
            <p:cNvPr id="9" name="Straight Connector 8"/>
            <p:cNvCxnSpPr/>
            <p:nvPr/>
          </p:nvCxnSpPr>
          <p:spPr>
            <a:xfrm>
              <a:off x="685800" y="4191000"/>
              <a:ext cx="6096000" cy="2461241"/>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705600" y="3086100"/>
              <a:ext cx="76200" cy="2400300"/>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316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35" y="762000"/>
            <a:ext cx="9097731"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4779" y="183118"/>
            <a:ext cx="6826741" cy="584775"/>
          </a:xfrm>
          <a:prstGeom prst="rect">
            <a:avLst/>
          </a:prstGeom>
          <a:noFill/>
        </p:spPr>
        <p:txBody>
          <a:bodyPr wrap="none" lIns="91096" tIns="45550" rIns="91096" bIns="45550" rtlCol="0">
            <a:spAutoFit/>
          </a:bodyPr>
          <a:lstStyle/>
          <a:p>
            <a:r>
              <a:rPr lang="en-US" sz="3200" dirty="0">
                <a:solidFill>
                  <a:srgbClr val="C00000"/>
                </a:solidFill>
              </a:rPr>
              <a:t>Climate change cascades across sectors.</a:t>
            </a:r>
          </a:p>
        </p:txBody>
      </p:sp>
      <p:sp>
        <p:nvSpPr>
          <p:cNvPr id="3" name="TextBox 2"/>
          <p:cNvSpPr txBox="1"/>
          <p:nvPr/>
        </p:nvSpPr>
        <p:spPr>
          <a:xfrm>
            <a:off x="6172200" y="6488668"/>
            <a:ext cx="2313326" cy="369332"/>
          </a:xfrm>
          <a:prstGeom prst="rect">
            <a:avLst/>
          </a:prstGeom>
          <a:noFill/>
        </p:spPr>
        <p:txBody>
          <a:bodyPr wrap="none" lIns="91096" tIns="45550" rIns="91096" bIns="45550" rtlCol="0">
            <a:spAutoFit/>
          </a:bodyPr>
          <a:lstStyle/>
          <a:p>
            <a:r>
              <a:rPr lang="en-US" i="1" dirty="0" smtClean="0">
                <a:solidFill>
                  <a:srgbClr val="002060"/>
                </a:solidFill>
              </a:rPr>
              <a:t>from</a:t>
            </a:r>
            <a:r>
              <a:rPr lang="en-US" dirty="0" smtClean="0">
                <a:solidFill>
                  <a:srgbClr val="002060"/>
                </a:solidFill>
              </a:rPr>
              <a:t> Huber et al. 2014</a:t>
            </a:r>
            <a:endParaRPr lang="en-US" dirty="0">
              <a:solidFill>
                <a:srgbClr val="002060"/>
              </a:solidFill>
            </a:endParaRPr>
          </a:p>
        </p:txBody>
      </p:sp>
    </p:spTree>
    <p:extLst>
      <p:ext uri="{BB962C8B-B14F-4D97-AF65-F5344CB8AC3E}">
        <p14:creationId xmlns:p14="http://schemas.microsoft.com/office/powerpoint/2010/main" val="86296867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3547328" y="0"/>
            <a:ext cx="1815572" cy="522877"/>
          </a:xfrm>
          <a:prstGeom prst="rect">
            <a:avLst/>
          </a:prstGeom>
          <a:noFill/>
        </p:spPr>
        <p:txBody>
          <a:bodyPr wrap="none" lIns="91096" tIns="45550" rIns="91096" bIns="45550" rtlCol="0">
            <a:spAutoFit/>
          </a:bodyPr>
          <a:lstStyle/>
          <a:p>
            <a:r>
              <a:rPr lang="en-US" sz="2800" b="1" dirty="0">
                <a:solidFill>
                  <a:srgbClr val="006600"/>
                </a:solidFill>
              </a:rPr>
              <a:t>SUMMARY</a:t>
            </a:r>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214" y="533936"/>
            <a:ext cx="6781800" cy="45193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1000" y="533936"/>
            <a:ext cx="8458200" cy="6247864"/>
          </a:xfrm>
          <a:prstGeom prst="rect">
            <a:avLst/>
          </a:prstGeom>
          <a:noFill/>
        </p:spPr>
        <p:txBody>
          <a:bodyPr wrap="square" rtlCol="0">
            <a:spAutoFit/>
          </a:bodyPr>
          <a:lstStyle/>
          <a:p>
            <a:pPr marL="342900" indent="-342900">
              <a:buClr>
                <a:srgbClr val="C00000"/>
              </a:buClr>
              <a:buSzPct val="125000"/>
              <a:buFont typeface="Arial" panose="020B0604020202020204" pitchFamily="34" charset="0"/>
              <a:buChar char="•"/>
            </a:pPr>
            <a:r>
              <a:rPr lang="en-US" sz="2000" b="1" dirty="0" smtClean="0">
                <a:solidFill>
                  <a:schemeClr val="accent4">
                    <a:lumMod val="50000"/>
                  </a:schemeClr>
                </a:solidFill>
              </a:rPr>
              <a:t>The Goal is Sustaining Healthy Systems.</a:t>
            </a:r>
          </a:p>
          <a:p>
            <a:pPr marL="342900" indent="-342900">
              <a:buClr>
                <a:srgbClr val="C00000"/>
              </a:buClr>
              <a:buSzPct val="125000"/>
              <a:buFont typeface="Arial" panose="020B0604020202020204" pitchFamily="34" charset="0"/>
              <a:buChar char="•"/>
            </a:pPr>
            <a:r>
              <a:rPr lang="en-US" sz="2000" b="1" dirty="0" smtClean="0">
                <a:solidFill>
                  <a:schemeClr val="accent4">
                    <a:lumMod val="50000"/>
                  </a:schemeClr>
                </a:solidFill>
              </a:rPr>
              <a:t>Water management is highly complex, and its bounds include:</a:t>
            </a:r>
          </a:p>
          <a:p>
            <a:pPr marL="1253422" lvl="2" indent="-342900">
              <a:buClr>
                <a:srgbClr val="C00000"/>
              </a:buClr>
              <a:buSzPct val="125000"/>
              <a:buFont typeface="Arial" panose="020B0604020202020204" pitchFamily="34" charset="0"/>
              <a:buChar char="•"/>
            </a:pPr>
            <a:r>
              <a:rPr lang="en-US" sz="2000" b="1" dirty="0">
                <a:solidFill>
                  <a:schemeClr val="accent4">
                    <a:lumMod val="50000"/>
                  </a:schemeClr>
                </a:solidFill>
              </a:rPr>
              <a:t>	</a:t>
            </a:r>
            <a:r>
              <a:rPr lang="en-US" sz="2000" b="1" dirty="0" smtClean="0">
                <a:solidFill>
                  <a:schemeClr val="accent4">
                    <a:lumMod val="50000"/>
                  </a:schemeClr>
                </a:solidFill>
              </a:rPr>
              <a:t>that water is a variable (in space and time), limited 	commodity,</a:t>
            </a:r>
          </a:p>
          <a:p>
            <a:pPr marL="1253422" lvl="2" indent="-342900">
              <a:buClr>
                <a:srgbClr val="C00000"/>
              </a:buClr>
              <a:buSzPct val="125000"/>
              <a:buFont typeface="Arial" panose="020B0604020202020204" pitchFamily="34" charset="0"/>
              <a:buChar char="•"/>
            </a:pPr>
            <a:r>
              <a:rPr lang="en-US" sz="2000" b="1" dirty="0">
                <a:solidFill>
                  <a:schemeClr val="accent4">
                    <a:lumMod val="50000"/>
                  </a:schemeClr>
                </a:solidFill>
              </a:rPr>
              <a:t>	</a:t>
            </a:r>
            <a:r>
              <a:rPr lang="en-US" sz="2000" b="1" dirty="0" smtClean="0">
                <a:solidFill>
                  <a:schemeClr val="accent4">
                    <a:lumMod val="50000"/>
                  </a:schemeClr>
                </a:solidFill>
              </a:rPr>
              <a:t>vital to humans </a:t>
            </a:r>
            <a:r>
              <a:rPr lang="en-US" sz="2000" b="1" u="sng" dirty="0" smtClean="0">
                <a:solidFill>
                  <a:schemeClr val="accent4">
                    <a:lumMod val="50000"/>
                  </a:schemeClr>
                </a:solidFill>
              </a:rPr>
              <a:t>and</a:t>
            </a:r>
            <a:r>
              <a:rPr lang="en-US" sz="2000" b="1" dirty="0" smtClean="0">
                <a:solidFill>
                  <a:schemeClr val="accent4">
                    <a:lumMod val="50000"/>
                  </a:schemeClr>
                </a:solidFill>
              </a:rPr>
              <a:t> ecosystems, and their health</a:t>
            </a:r>
          </a:p>
          <a:p>
            <a:pPr marL="1253422" lvl="2" indent="-342900">
              <a:buClr>
                <a:srgbClr val="C00000"/>
              </a:buClr>
              <a:buSzPct val="125000"/>
              <a:buFont typeface="Arial" panose="020B0604020202020204" pitchFamily="34" charset="0"/>
              <a:buChar char="•"/>
            </a:pPr>
            <a:r>
              <a:rPr lang="en-US" sz="2000" b="1" dirty="0">
                <a:solidFill>
                  <a:schemeClr val="accent4">
                    <a:lumMod val="50000"/>
                  </a:schemeClr>
                </a:solidFill>
              </a:rPr>
              <a:t>	</a:t>
            </a:r>
            <a:r>
              <a:rPr lang="en-US" sz="2000" b="1" dirty="0" smtClean="0">
                <a:solidFill>
                  <a:schemeClr val="accent4">
                    <a:lumMod val="50000"/>
                  </a:schemeClr>
                </a:solidFill>
              </a:rPr>
              <a:t>essential to grow food,</a:t>
            </a:r>
          </a:p>
          <a:p>
            <a:pPr marL="1253422" lvl="2" indent="-342900">
              <a:buClr>
                <a:srgbClr val="C00000"/>
              </a:buClr>
              <a:buSzPct val="125000"/>
              <a:buFont typeface="Arial" panose="020B0604020202020204" pitchFamily="34" charset="0"/>
              <a:buChar char="•"/>
            </a:pPr>
            <a:r>
              <a:rPr lang="en-US" sz="2000" b="1" dirty="0">
                <a:solidFill>
                  <a:schemeClr val="accent4">
                    <a:lumMod val="50000"/>
                  </a:schemeClr>
                </a:solidFill>
              </a:rPr>
              <a:t>	</a:t>
            </a:r>
            <a:r>
              <a:rPr lang="en-US" sz="2000" b="1" dirty="0" smtClean="0">
                <a:solidFill>
                  <a:schemeClr val="accent4">
                    <a:lumMod val="50000"/>
                  </a:schemeClr>
                </a:solidFill>
              </a:rPr>
              <a:t>and produce energy;</a:t>
            </a:r>
          </a:p>
          <a:p>
            <a:pPr marL="1253422" lvl="2" indent="-342900">
              <a:buClr>
                <a:srgbClr val="C00000"/>
              </a:buClr>
              <a:buSzPct val="125000"/>
              <a:buFont typeface="Arial" panose="020B0604020202020204" pitchFamily="34" charset="0"/>
              <a:buChar char="•"/>
            </a:pPr>
            <a:r>
              <a:rPr lang="en-US" sz="2000" b="1" dirty="0">
                <a:solidFill>
                  <a:schemeClr val="accent4">
                    <a:lumMod val="50000"/>
                  </a:schemeClr>
                </a:solidFill>
              </a:rPr>
              <a:t>	</a:t>
            </a:r>
            <a:r>
              <a:rPr lang="en-US" sz="2000" b="1" dirty="0" smtClean="0">
                <a:solidFill>
                  <a:schemeClr val="accent4">
                    <a:lumMod val="50000"/>
                  </a:schemeClr>
                </a:solidFill>
              </a:rPr>
              <a:t>human population growth is a key (often ignored) driver,</a:t>
            </a:r>
          </a:p>
          <a:p>
            <a:pPr marL="1253422" lvl="2" indent="-342900">
              <a:buClr>
                <a:srgbClr val="C00000"/>
              </a:buClr>
              <a:buSzPct val="125000"/>
              <a:buFont typeface="Arial" panose="020B0604020202020204" pitchFamily="34" charset="0"/>
              <a:buChar char="•"/>
            </a:pPr>
            <a:r>
              <a:rPr lang="en-US" sz="2000" b="1" dirty="0">
                <a:solidFill>
                  <a:schemeClr val="accent4">
                    <a:lumMod val="50000"/>
                  </a:schemeClr>
                </a:solidFill>
              </a:rPr>
              <a:t>	</a:t>
            </a:r>
            <a:r>
              <a:rPr lang="en-US" sz="2000" b="1" dirty="0" smtClean="0">
                <a:solidFill>
                  <a:schemeClr val="accent4">
                    <a:lumMod val="50000"/>
                  </a:schemeClr>
                </a:solidFill>
              </a:rPr>
              <a:t>water quality factors into water availability and overall 	system health</a:t>
            </a:r>
          </a:p>
          <a:p>
            <a:pPr marL="1253422" lvl="2" indent="-342900">
              <a:buClr>
                <a:srgbClr val="C00000"/>
              </a:buClr>
              <a:buSzPct val="125000"/>
              <a:buFont typeface="Arial" panose="020B0604020202020204" pitchFamily="34" charset="0"/>
              <a:buChar char="•"/>
            </a:pPr>
            <a:r>
              <a:rPr lang="en-US" sz="2000" b="1" dirty="0">
                <a:solidFill>
                  <a:schemeClr val="accent4">
                    <a:lumMod val="50000"/>
                  </a:schemeClr>
                </a:solidFill>
              </a:rPr>
              <a:t>	</a:t>
            </a:r>
            <a:r>
              <a:rPr lang="en-US" sz="2000" b="1" dirty="0" smtClean="0">
                <a:solidFill>
                  <a:schemeClr val="accent4">
                    <a:lumMod val="50000"/>
                  </a:schemeClr>
                </a:solidFill>
              </a:rPr>
              <a:t>water used for humans may be consumptive for ecosystems,</a:t>
            </a:r>
          </a:p>
          <a:p>
            <a:pPr marL="1253422" lvl="2" indent="-342900">
              <a:buClr>
                <a:srgbClr val="C00000"/>
              </a:buClr>
              <a:buSzPct val="125000"/>
              <a:buFont typeface="Arial" panose="020B0604020202020204" pitchFamily="34" charset="0"/>
              <a:buChar char="•"/>
            </a:pPr>
            <a:r>
              <a:rPr lang="en-US" sz="2000" b="1" dirty="0">
                <a:solidFill>
                  <a:schemeClr val="accent4">
                    <a:lumMod val="50000"/>
                  </a:schemeClr>
                </a:solidFill>
              </a:rPr>
              <a:t>	</a:t>
            </a:r>
            <a:r>
              <a:rPr lang="en-US" sz="2000" b="1" dirty="0" smtClean="0">
                <a:solidFill>
                  <a:schemeClr val="accent4">
                    <a:lumMod val="50000"/>
                  </a:schemeClr>
                </a:solidFill>
              </a:rPr>
              <a:t>water crises seem to be on the rise, and impact food and 		energy availability, and</a:t>
            </a:r>
          </a:p>
          <a:p>
            <a:pPr marL="1253422" lvl="2" indent="-342900">
              <a:buClr>
                <a:srgbClr val="C00000"/>
              </a:buClr>
              <a:buSzPct val="125000"/>
              <a:buFont typeface="Arial" panose="020B0604020202020204" pitchFamily="34" charset="0"/>
              <a:buChar char="•"/>
            </a:pPr>
            <a:r>
              <a:rPr lang="en-US" sz="2000" b="1" dirty="0">
                <a:solidFill>
                  <a:schemeClr val="accent4">
                    <a:lumMod val="50000"/>
                  </a:schemeClr>
                </a:solidFill>
              </a:rPr>
              <a:t>	</a:t>
            </a:r>
            <a:r>
              <a:rPr lang="en-US" sz="2000" b="1" dirty="0" smtClean="0">
                <a:solidFill>
                  <a:schemeClr val="accent4">
                    <a:lumMod val="50000"/>
                  </a:schemeClr>
                </a:solidFill>
              </a:rPr>
              <a:t>climate change will continue to warm the atmosphere and 		oceans, increase sea level and decrease sea water pH, 		impacting global water supply, food (fisheries and 		crops), and human health. </a:t>
            </a:r>
          </a:p>
          <a:p>
            <a:pPr marL="342900" indent="-342900">
              <a:buClr>
                <a:srgbClr val="C00000"/>
              </a:buClr>
              <a:buSzPct val="125000"/>
              <a:buFont typeface="Arial" panose="020B0604020202020204" pitchFamily="34" charset="0"/>
              <a:buChar char="•"/>
            </a:pPr>
            <a:r>
              <a:rPr lang="en-US" sz="2000" b="1" dirty="0">
                <a:solidFill>
                  <a:schemeClr val="accent4">
                    <a:lumMod val="50000"/>
                  </a:schemeClr>
                </a:solidFill>
              </a:rPr>
              <a:t>Bounded rationality informs us: we have to improve our information and its scope, </a:t>
            </a:r>
            <a:r>
              <a:rPr lang="en-US" sz="2000" b="1" dirty="0" smtClean="0">
                <a:solidFill>
                  <a:schemeClr val="accent4">
                    <a:lumMod val="50000"/>
                  </a:schemeClr>
                </a:solidFill>
              </a:rPr>
              <a:t>create </a:t>
            </a:r>
            <a:r>
              <a:rPr lang="en-US" sz="2000" b="1" dirty="0">
                <a:solidFill>
                  <a:schemeClr val="accent4">
                    <a:lumMod val="50000"/>
                  </a:schemeClr>
                </a:solidFill>
              </a:rPr>
              <a:t>incentives and disincentives, expand relationships and release </a:t>
            </a:r>
            <a:r>
              <a:rPr lang="en-US" sz="2000" b="1" dirty="0" smtClean="0">
                <a:solidFill>
                  <a:schemeClr val="accent4">
                    <a:lumMod val="50000"/>
                  </a:schemeClr>
                </a:solidFill>
              </a:rPr>
              <a:t>constraints </a:t>
            </a:r>
            <a:r>
              <a:rPr lang="en-US" sz="2000" b="1" dirty="0">
                <a:solidFill>
                  <a:schemeClr val="accent4">
                    <a:lumMod val="50000"/>
                  </a:schemeClr>
                </a:solidFill>
              </a:rPr>
              <a:t>to engage water management issues </a:t>
            </a:r>
            <a:r>
              <a:rPr lang="en-US" sz="2000" b="1" dirty="0" smtClean="0">
                <a:solidFill>
                  <a:schemeClr val="accent4">
                    <a:lumMod val="50000"/>
                  </a:schemeClr>
                </a:solidFill>
              </a:rPr>
              <a:t>effectively.</a:t>
            </a:r>
            <a:endParaRPr lang="en-US" sz="2000" b="1" dirty="0">
              <a:solidFill>
                <a:srgbClr val="FFFF00"/>
              </a:solidFill>
            </a:endParaRPr>
          </a:p>
        </p:txBody>
      </p:sp>
    </p:spTree>
    <p:extLst>
      <p:ext uri="{BB962C8B-B14F-4D97-AF65-F5344CB8AC3E}">
        <p14:creationId xmlns:p14="http://schemas.microsoft.com/office/powerpoint/2010/main" val="43153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8370"/>
                                        </p:tgtEl>
                                        <p:attrNameLst>
                                          <p:attrName>style.visibility</p:attrName>
                                        </p:attrNameLst>
                                      </p:cBhvr>
                                      <p:to>
                                        <p:strVal val="visible"/>
                                      </p:to>
                                    </p:set>
                                  </p:childTnLst>
                                  <p:subTnLst>
                                    <p:set>
                                      <p:cBhvr override="childStyle">
                                        <p:cTn dur="1" fill="hold" display="0" masterRel="nextClick" afterEffect="1"/>
                                        <p:tgtEl>
                                          <p:spTgt spid="5837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3547328" y="0"/>
            <a:ext cx="1657580" cy="522877"/>
          </a:xfrm>
          <a:prstGeom prst="rect">
            <a:avLst/>
          </a:prstGeom>
          <a:noFill/>
        </p:spPr>
        <p:txBody>
          <a:bodyPr wrap="none" lIns="91096" tIns="45550" rIns="91096" bIns="45550" rtlCol="0">
            <a:spAutoFit/>
          </a:bodyPr>
          <a:lstStyle/>
          <a:p>
            <a:r>
              <a:rPr lang="en-US" sz="2800" b="1" dirty="0" smtClean="0">
                <a:solidFill>
                  <a:srgbClr val="006600"/>
                </a:solidFill>
              </a:rPr>
              <a:t>Strategies</a:t>
            </a:r>
            <a:endParaRPr lang="en-US" sz="2800" b="1" dirty="0">
              <a:solidFill>
                <a:srgbClr val="006600"/>
              </a:solidFill>
            </a:endParaRPr>
          </a:p>
        </p:txBody>
      </p:sp>
      <p:sp>
        <p:nvSpPr>
          <p:cNvPr id="3" name="TextBox 2"/>
          <p:cNvSpPr txBox="1"/>
          <p:nvPr/>
        </p:nvSpPr>
        <p:spPr>
          <a:xfrm>
            <a:off x="381000" y="533936"/>
            <a:ext cx="8458200" cy="7109639"/>
          </a:xfrm>
          <a:prstGeom prst="rect">
            <a:avLst/>
          </a:prstGeom>
          <a:noFill/>
        </p:spPr>
        <p:txBody>
          <a:bodyPr wrap="square" rtlCol="0">
            <a:spAutoFit/>
          </a:bodyPr>
          <a:lstStyle/>
          <a:p>
            <a:pPr marL="342900" indent="-342900">
              <a:buClr>
                <a:srgbClr val="C00000"/>
              </a:buClr>
              <a:buSzPct val="125000"/>
              <a:buFont typeface="Arial" panose="020B0604020202020204" pitchFamily="34" charset="0"/>
              <a:buChar char="•"/>
            </a:pPr>
            <a:r>
              <a:rPr lang="en-US" sz="2400" b="1" dirty="0" smtClean="0">
                <a:solidFill>
                  <a:schemeClr val="accent4">
                    <a:lumMod val="50000"/>
                  </a:schemeClr>
                </a:solidFill>
              </a:rPr>
              <a:t>The Goal is Sustaining Healthy Systems.</a:t>
            </a:r>
          </a:p>
          <a:p>
            <a:pPr marL="342900" indent="-342900">
              <a:buClr>
                <a:srgbClr val="C00000"/>
              </a:buClr>
              <a:buSzPct val="125000"/>
              <a:buFont typeface="Arial" panose="020B0604020202020204" pitchFamily="34" charset="0"/>
              <a:buChar char="•"/>
            </a:pPr>
            <a:r>
              <a:rPr lang="en-US" sz="2400" b="1" dirty="0" smtClean="0">
                <a:solidFill>
                  <a:schemeClr val="accent4">
                    <a:lumMod val="50000"/>
                  </a:schemeClr>
                </a:solidFill>
              </a:rPr>
              <a:t>Familiarize yourself with your Province/State’s water situation, at every Scale, and apply appropriately:</a:t>
            </a:r>
          </a:p>
          <a:p>
            <a:pPr marL="798158" lvl="1" indent="-342900">
              <a:buClr>
                <a:srgbClr val="C00000"/>
              </a:buClr>
              <a:buSzPct val="125000"/>
              <a:buFont typeface="Arial" panose="020B0604020202020204" pitchFamily="34" charset="0"/>
              <a:buChar char="•"/>
            </a:pPr>
            <a:r>
              <a:rPr lang="en-US" sz="2400" b="1" dirty="0" smtClean="0">
                <a:solidFill>
                  <a:schemeClr val="accent4">
                    <a:lumMod val="50000"/>
                  </a:schemeClr>
                </a:solidFill>
              </a:rPr>
              <a:t>its use, (level and use type)</a:t>
            </a:r>
          </a:p>
          <a:p>
            <a:pPr marL="798158" lvl="1" indent="-342900">
              <a:buClr>
                <a:srgbClr val="C00000"/>
              </a:buClr>
              <a:buSzPct val="125000"/>
              <a:buFont typeface="Arial" panose="020B0604020202020204" pitchFamily="34" charset="0"/>
              <a:buChar char="•"/>
            </a:pPr>
            <a:r>
              <a:rPr lang="en-US" sz="2400" b="1" dirty="0" smtClean="0">
                <a:solidFill>
                  <a:schemeClr val="accent4">
                    <a:lumMod val="50000"/>
                  </a:schemeClr>
                </a:solidFill>
              </a:rPr>
              <a:t>availability, and, </a:t>
            </a:r>
          </a:p>
          <a:p>
            <a:pPr marL="798158" lvl="1" indent="-342900">
              <a:buClr>
                <a:srgbClr val="C00000"/>
              </a:buClr>
              <a:buSzPct val="125000"/>
              <a:buFont typeface="Arial" panose="020B0604020202020204" pitchFamily="34" charset="0"/>
              <a:buChar char="•"/>
            </a:pPr>
            <a:r>
              <a:rPr lang="en-US" sz="2400" b="1" dirty="0" smtClean="0">
                <a:solidFill>
                  <a:schemeClr val="accent4">
                    <a:lumMod val="50000"/>
                  </a:schemeClr>
                </a:solidFill>
              </a:rPr>
              <a:t>trends</a:t>
            </a:r>
          </a:p>
          <a:p>
            <a:pPr marL="342900" indent="-342900">
              <a:buClr>
                <a:srgbClr val="C00000"/>
              </a:buClr>
              <a:buSzPct val="125000"/>
              <a:buFont typeface="Arial" panose="020B0604020202020204" pitchFamily="34" charset="0"/>
              <a:buChar char="•"/>
            </a:pPr>
            <a:r>
              <a:rPr lang="en-US" sz="2400" b="1" dirty="0" smtClean="0">
                <a:solidFill>
                  <a:schemeClr val="accent4">
                    <a:lumMod val="50000"/>
                  </a:schemeClr>
                </a:solidFill>
              </a:rPr>
              <a:t>Examine climate change scenarios for predicted impacts for the range and type of impact:</a:t>
            </a:r>
          </a:p>
          <a:p>
            <a:pPr marL="798158" lvl="1" indent="-342900">
              <a:buClr>
                <a:srgbClr val="C00000"/>
              </a:buClr>
              <a:buSzPct val="125000"/>
              <a:buFont typeface="Arial" panose="020B0604020202020204" pitchFamily="34" charset="0"/>
              <a:buChar char="•"/>
            </a:pPr>
            <a:r>
              <a:rPr lang="en-US" sz="2400" b="1" dirty="0" smtClean="0">
                <a:solidFill>
                  <a:schemeClr val="accent4">
                    <a:lumMod val="50000"/>
                  </a:schemeClr>
                </a:solidFill>
              </a:rPr>
              <a:t>to your jurisdiction</a:t>
            </a:r>
          </a:p>
          <a:p>
            <a:pPr marL="798158" lvl="1" indent="-342900">
              <a:buClr>
                <a:srgbClr val="C00000"/>
              </a:buClr>
              <a:buSzPct val="125000"/>
              <a:buFont typeface="Arial" panose="020B0604020202020204" pitchFamily="34" charset="0"/>
              <a:buChar char="•"/>
            </a:pPr>
            <a:r>
              <a:rPr lang="en-US" sz="2400" b="1" dirty="0" smtClean="0">
                <a:solidFill>
                  <a:schemeClr val="accent4">
                    <a:lumMod val="50000"/>
                  </a:schemeClr>
                </a:solidFill>
              </a:rPr>
              <a:t>to the scale of processes at play</a:t>
            </a:r>
          </a:p>
          <a:p>
            <a:pPr marL="798158" lvl="1" indent="-342900">
              <a:buClr>
                <a:srgbClr val="C00000"/>
              </a:buClr>
              <a:buSzPct val="125000"/>
              <a:buFont typeface="Arial" panose="020B0604020202020204" pitchFamily="34" charset="0"/>
              <a:buChar char="•"/>
            </a:pPr>
            <a:r>
              <a:rPr lang="en-US" sz="2400" b="1" dirty="0" smtClean="0">
                <a:solidFill>
                  <a:schemeClr val="accent4">
                    <a:lumMod val="50000"/>
                  </a:schemeClr>
                </a:solidFill>
              </a:rPr>
              <a:t>to the regional scale that impacts your jurisdiction, and,</a:t>
            </a:r>
          </a:p>
          <a:p>
            <a:pPr marL="798158" lvl="1" indent="-342900">
              <a:buClr>
                <a:srgbClr val="C00000"/>
              </a:buClr>
              <a:buSzPct val="125000"/>
              <a:buFont typeface="Arial" panose="020B0604020202020204" pitchFamily="34" charset="0"/>
              <a:buChar char="•"/>
            </a:pPr>
            <a:r>
              <a:rPr lang="en-US" sz="2400" b="1" dirty="0" smtClean="0">
                <a:solidFill>
                  <a:schemeClr val="accent4">
                    <a:lumMod val="50000"/>
                  </a:schemeClr>
                </a:solidFill>
              </a:rPr>
              <a:t>globally</a:t>
            </a:r>
          </a:p>
          <a:p>
            <a:pPr marL="342900" indent="-342900">
              <a:buClr>
                <a:srgbClr val="C00000"/>
              </a:buClr>
              <a:buSzPct val="125000"/>
              <a:buFont typeface="Arial" panose="020B0604020202020204" pitchFamily="34" charset="0"/>
              <a:buChar char="•"/>
            </a:pPr>
            <a:r>
              <a:rPr lang="en-US" sz="2400" b="1" dirty="0" smtClean="0">
                <a:solidFill>
                  <a:schemeClr val="accent4">
                    <a:lumMod val="50000"/>
                  </a:schemeClr>
                </a:solidFill>
              </a:rPr>
              <a:t>Develop relationships with other professionals at these important nexus points</a:t>
            </a:r>
          </a:p>
          <a:p>
            <a:pPr marL="342900" indent="-342900">
              <a:buClr>
                <a:srgbClr val="C00000"/>
              </a:buClr>
              <a:buSzPct val="125000"/>
              <a:buFont typeface="Arial" panose="020B0604020202020204" pitchFamily="34" charset="0"/>
              <a:buChar char="•"/>
            </a:pPr>
            <a:r>
              <a:rPr lang="en-US" sz="2400" b="1" dirty="0" smtClean="0">
                <a:solidFill>
                  <a:schemeClr val="accent4">
                    <a:lumMod val="50000"/>
                  </a:schemeClr>
                </a:solidFill>
              </a:rPr>
              <a:t>Inform yourself and others of the bigger picture</a:t>
            </a:r>
          </a:p>
          <a:p>
            <a:pPr marL="342900" indent="-342900">
              <a:buClr>
                <a:srgbClr val="C00000"/>
              </a:buClr>
              <a:buSzPct val="125000"/>
              <a:buFont typeface="Arial" panose="020B0604020202020204" pitchFamily="34" charset="0"/>
              <a:buChar char="•"/>
            </a:pPr>
            <a:r>
              <a:rPr lang="en-US" sz="2400" b="1" dirty="0" smtClean="0">
                <a:solidFill>
                  <a:schemeClr val="accent4">
                    <a:lumMod val="50000"/>
                  </a:schemeClr>
                </a:solidFill>
              </a:rPr>
              <a:t>Be compassionate - to yourself too: start where you are, do what you can.  </a:t>
            </a:r>
          </a:p>
          <a:p>
            <a:pPr marL="342900" indent="-342900">
              <a:buClr>
                <a:srgbClr val="C00000"/>
              </a:buClr>
              <a:buSzPct val="125000"/>
              <a:buFont typeface="Arial" panose="020B0604020202020204" pitchFamily="34" charset="0"/>
              <a:buChar char="•"/>
            </a:pPr>
            <a:endParaRPr lang="en-US" sz="2400" b="1" dirty="0" smtClean="0">
              <a:solidFill>
                <a:schemeClr val="accent4">
                  <a:lumMod val="50000"/>
                </a:schemeClr>
              </a:solidFill>
            </a:endParaRPr>
          </a:p>
          <a:p>
            <a:pPr>
              <a:buClr>
                <a:srgbClr val="C00000"/>
              </a:buClr>
              <a:buSzPct val="125000"/>
            </a:pPr>
            <a:endParaRPr lang="en-US" sz="2400" b="1" dirty="0" smtClean="0">
              <a:solidFill>
                <a:schemeClr val="accent4">
                  <a:lumMod val="50000"/>
                </a:schemeClr>
              </a:solidFill>
            </a:endParaRPr>
          </a:p>
        </p:txBody>
      </p:sp>
      <p:pic>
        <p:nvPicPr>
          <p:cNvPr id="583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914400"/>
            <a:ext cx="6781800" cy="4519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80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8370"/>
                                        </p:tgtEl>
                                        <p:attrNameLst>
                                          <p:attrName>style.visibility</p:attrName>
                                        </p:attrNameLst>
                                      </p:cBhvr>
                                      <p:to>
                                        <p:strVal val="visible"/>
                                      </p:to>
                                    </p:set>
                                  </p:childTnLst>
                                  <p:subTnLst>
                                    <p:set>
                                      <p:cBhvr override="childStyle">
                                        <p:cTn dur="1" fill="hold" display="0" masterRel="nextClick" afterEffect="1"/>
                                        <p:tgtEl>
                                          <p:spTgt spid="5837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6.7|10.7"/>
</p:tagLst>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sgothic"/>
        <a:cs typeface="msgothic"/>
      </a:majorFont>
      <a:minorFont>
        <a:latin typeface="Times New Roman"/>
        <a:ea typeface="msgothic"/>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2"/>
          <a:buNone/>
          <a:tabLst/>
          <a:defRPr kumimoji="0" lang="en-GB" altLang="en-US" sz="2400" b="0" i="0" u="none" strike="noStrike" cap="none" normalizeH="0" baseline="0" smtClean="0">
            <a:ln>
              <a:noFill/>
            </a:ln>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2"/>
          <a:buNone/>
          <a:tabLst/>
          <a:defRPr kumimoji="0" lang="en-GB" altLang="en-US" sz="2400" b="0" i="0" u="none" strike="noStrike" cap="none" normalizeH="0" baseline="0" smtClean="0">
            <a:ln>
              <a:noFill/>
            </a:ln>
            <a:effectLst/>
            <a:latin typeface="Times New Roman" pitchFamily="16"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sgothic"/>
        <a:cs typeface="msgothic"/>
      </a:majorFont>
      <a:minorFont>
        <a:latin typeface="Times New Roman"/>
        <a:ea typeface="msgothic"/>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altLang="en-US"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altLang="en-US" sz="2400" b="0" i="0" u="none" strike="noStrike" cap="none" normalizeH="0" baseline="0" smtClean="0">
            <a:ln>
              <a:noFill/>
            </a:ln>
            <a:effectLst/>
            <a:latin typeface="Times New Roman"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rigin">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solidFill>
          <a:srgbClr val="FFFF00"/>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Blank Presentation">
  <a:themeElements>
    <a:clrScheme name="Blank Presentatio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sgothic"/>
        <a:cs typeface="msgothic"/>
      </a:majorFont>
      <a:minorFont>
        <a:latin typeface="Times New Roman"/>
        <a:ea typeface="msgothic"/>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2"/>
          <a:buNone/>
          <a:tabLst/>
          <a:defRPr kumimoji="0" lang="en-GB" altLang="en-US" sz="2400" b="0" i="0" u="none" strike="noStrike" cap="none" normalizeH="0" baseline="0" smtClean="0">
            <a:ln>
              <a:noFill/>
            </a:ln>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2"/>
          <a:buNone/>
          <a:tabLst/>
          <a:defRPr kumimoji="0" lang="en-GB" altLang="en-US" sz="2400" b="0" i="0" u="none" strike="noStrike" cap="none" normalizeH="0" baseline="0" smtClean="0">
            <a:ln>
              <a:noFill/>
            </a:ln>
            <a:effectLst/>
            <a:latin typeface="Times New Roman" pitchFamily="16"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83595</TotalTime>
  <Words>8058</Words>
  <Application>Microsoft Office PowerPoint</Application>
  <PresentationFormat>On-screen Show (4:3)</PresentationFormat>
  <Paragraphs>676</Paragraphs>
  <Slides>97</Slides>
  <Notes>49</Notes>
  <HiddenSlides>0</HiddenSlides>
  <MMClips>0</MMClips>
  <ScaleCrop>false</ScaleCrop>
  <HeadingPairs>
    <vt:vector size="6" baseType="variant">
      <vt:variant>
        <vt:lpstr>Theme</vt:lpstr>
      </vt:variant>
      <vt:variant>
        <vt:i4>15</vt:i4>
      </vt:variant>
      <vt:variant>
        <vt:lpstr>Embedded OLE Servers</vt:lpstr>
      </vt:variant>
      <vt:variant>
        <vt:i4>1</vt:i4>
      </vt:variant>
      <vt:variant>
        <vt:lpstr>Slide Titles</vt:lpstr>
      </vt:variant>
      <vt:variant>
        <vt:i4>97</vt:i4>
      </vt:variant>
    </vt:vector>
  </HeadingPairs>
  <TitlesOfParts>
    <vt:vector size="113" baseType="lpstr">
      <vt:lpstr>Office Theme</vt:lpstr>
      <vt:lpstr>6_Office Theme</vt:lpstr>
      <vt:lpstr>14_Office Theme</vt:lpstr>
      <vt:lpstr>29_Office Theme</vt:lpstr>
      <vt:lpstr>8_Blank Presentation</vt:lpstr>
      <vt:lpstr>1_Office Theme</vt:lpstr>
      <vt:lpstr>35_Office Theme</vt:lpstr>
      <vt:lpstr>7_Office Theme</vt:lpstr>
      <vt:lpstr>8_Office Theme</vt:lpstr>
      <vt:lpstr>9_Office Theme</vt:lpstr>
      <vt:lpstr>22_Office Theme</vt:lpstr>
      <vt:lpstr>11_Office Theme</vt:lpstr>
      <vt:lpstr>12_Office Theme</vt:lpstr>
      <vt:lpstr>13_Office Theme</vt:lpstr>
      <vt:lpstr>Origin</vt:lpstr>
      <vt:lpstr>Slide</vt:lpstr>
      <vt:lpstr>PowerPoint Presentation</vt:lpstr>
      <vt:lpstr>General Workshop Outline</vt:lpstr>
      <vt:lpstr>General Workshop Outline</vt:lpstr>
      <vt:lpstr>PowerPoint Presentation</vt:lpstr>
      <vt:lpstr>Definitions</vt:lpstr>
      <vt:lpstr>Definitions</vt:lpstr>
      <vt:lpstr>PowerPoint Presentation</vt:lpstr>
      <vt:lpstr>PowerPoint Presentation</vt:lpstr>
      <vt:lpstr>Definitions</vt:lpstr>
      <vt:lpstr>PowerPoint Presentation</vt:lpstr>
      <vt:lpstr>Bounded Rationality</vt:lpstr>
      <vt:lpstr>Bounded Rationality is the notion that in decision-making, rationality of individuals is limited by the information they have, the cognitive limitations of their minds, and the finite time they have to make a decision.</vt:lpstr>
      <vt:lpstr>PowerPoint Presentation</vt:lpstr>
      <vt:lpstr>PowerPoint Presentation</vt:lpstr>
      <vt:lpstr>PowerPoint Presentation</vt:lpstr>
      <vt:lpstr>PowerPoint Presentation</vt:lpstr>
      <vt:lpstr>General Workshop Outline</vt:lpstr>
      <vt:lpstr>General Workshop 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Hunger on the Rise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Phases of Management;  (recognizing where we are)</vt:lpstr>
      <vt:lpstr>Three Phases of Management;  (recognizing where we are)</vt:lpstr>
      <vt:lpstr>Three Phases of Management;  (recognizing where we 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MN Dept Of Natural Resources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Ian Chisholm</dc:creator>
  <cp:lastModifiedBy>Ian Chisholm</cp:lastModifiedBy>
  <cp:revision>333</cp:revision>
  <cp:lastPrinted>2015-03-03T16:48:01Z</cp:lastPrinted>
  <dcterms:created xsi:type="dcterms:W3CDTF">2015-01-28T19:27:29Z</dcterms:created>
  <dcterms:modified xsi:type="dcterms:W3CDTF">2015-04-25T18:36:48Z</dcterms:modified>
</cp:coreProperties>
</file>