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handoutMasterIdLst>
    <p:handoutMasterId r:id="rId35"/>
  </p:handoutMasterIdLst>
  <p:sldIdLst>
    <p:sldId id="256" r:id="rId3"/>
    <p:sldId id="270" r:id="rId4"/>
    <p:sldId id="286" r:id="rId5"/>
    <p:sldId id="296" r:id="rId6"/>
    <p:sldId id="283" r:id="rId7"/>
    <p:sldId id="259" r:id="rId8"/>
    <p:sldId id="297" r:id="rId9"/>
    <p:sldId id="302" r:id="rId10"/>
    <p:sldId id="289" r:id="rId11"/>
    <p:sldId id="291" r:id="rId12"/>
    <p:sldId id="295" r:id="rId13"/>
    <p:sldId id="287" r:id="rId14"/>
    <p:sldId id="288" r:id="rId15"/>
    <p:sldId id="290" r:id="rId16"/>
    <p:sldId id="306" r:id="rId17"/>
    <p:sldId id="304" r:id="rId18"/>
    <p:sldId id="305" r:id="rId19"/>
    <p:sldId id="307" r:id="rId20"/>
    <p:sldId id="308" r:id="rId21"/>
    <p:sldId id="309" r:id="rId22"/>
    <p:sldId id="298" r:id="rId23"/>
    <p:sldId id="303" r:id="rId24"/>
    <p:sldId id="299" r:id="rId25"/>
    <p:sldId id="310" r:id="rId26"/>
    <p:sldId id="311" r:id="rId27"/>
    <p:sldId id="312" r:id="rId28"/>
    <p:sldId id="313" r:id="rId29"/>
    <p:sldId id="279" r:id="rId30"/>
    <p:sldId id="278" r:id="rId31"/>
    <p:sldId id="281" r:id="rId32"/>
    <p:sldId id="284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y Kleinsasser" initials="RK" lastIdx="14" clrIdx="0"/>
  <p:cmAuthor id="1" name="kmayes" initials="km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609" autoAdjust="0"/>
  </p:normalViewPr>
  <p:slideViewPr>
    <p:cSldViewPr>
      <p:cViewPr>
        <p:scale>
          <a:sx n="70" d="100"/>
          <a:sy n="70" d="100"/>
        </p:scale>
        <p:origin x="-136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B5EC89F-DEF5-4C32-AC84-4B5863A0D077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872766-2D32-4048-92F1-B281D1218A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66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9C8DF00-A6F4-4671-95AE-037A190D5BF9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35BA84-A215-4EB6-9A1F-5FB99A0CD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1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4ABE9-A6D7-4475-9DC4-BA8AA5E9A05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AE4F6D-C45D-4308-8C82-76CFCBBBE0F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81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64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54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6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20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1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66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67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84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9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680CE8B-8E69-4290-B06E-00BB02D8CC03}" type="datetimeFigureOut">
              <a:rPr lang="en-US" smtClean="0"/>
              <a:pPr/>
              <a:t>6/3/2014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E21F544-D480-4DD5-B618-7B73008BA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680CE8B-8E69-4290-B06E-00BB02D8CC03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6/3/2014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E21F544-D480-4DD5-B618-7B73008BAF44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51480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534400" cy="2895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Texas </a:t>
            </a:r>
            <a:r>
              <a:rPr lang="en-US" sz="3600" b="1" dirty="0"/>
              <a:t>Instream Flow Program: </a:t>
            </a:r>
            <a:r>
              <a:rPr lang="en-US" sz="3600" b="1" dirty="0" smtClean="0"/>
              <a:t>Developing </a:t>
            </a:r>
            <a:r>
              <a:rPr lang="en-US" sz="3600" b="1" dirty="0" err="1" smtClean="0"/>
              <a:t>Instream</a:t>
            </a:r>
            <a:r>
              <a:rPr lang="en-US" sz="3600" b="1" dirty="0" smtClean="0"/>
              <a:t> Flow Recommendations with Consideration for Mussels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2819400"/>
            <a:ext cx="64008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Clinton Robertson </a:t>
            </a:r>
          </a:p>
          <a:p>
            <a:r>
              <a:rPr lang="en-US" sz="2400" b="1" dirty="0" smtClean="0"/>
              <a:t>River Studies Program - TPWD</a:t>
            </a:r>
            <a:endParaRPr lang="en-US" sz="2400" b="1" dirty="0"/>
          </a:p>
        </p:txBody>
      </p:sp>
      <p:pic>
        <p:nvPicPr>
          <p:cNvPr id="4" name="Picture 7" descr="TWDB Color Se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476" y="4648200"/>
            <a:ext cx="2008956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3C-TCE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3050" y="4711974"/>
            <a:ext cx="1098550" cy="188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pwgreen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2607" y="4800600"/>
            <a:ext cx="1836594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Orb Habitat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5943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S.E. </a:t>
            </a:r>
            <a:r>
              <a:rPr lang="en-US" dirty="0" err="1" smtClean="0"/>
              <a:t>Hammontree</a:t>
            </a:r>
            <a:r>
              <a:rPr lang="en-US" dirty="0" smtClean="0"/>
              <a:t> et al. 2012. Habitat Requirements of the Golden Orb (</a:t>
            </a:r>
            <a:r>
              <a:rPr lang="en-US" i="1" dirty="0" err="1" smtClean="0"/>
              <a:t>Quadrula</a:t>
            </a:r>
            <a:r>
              <a:rPr lang="en-US" i="1" dirty="0" smtClean="0"/>
              <a:t> </a:t>
            </a:r>
            <a:r>
              <a:rPr lang="en-US" i="1" dirty="0" err="1" smtClean="0"/>
              <a:t>aurea</a:t>
            </a:r>
            <a:r>
              <a:rPr lang="en-US" dirty="0" smtClean="0"/>
              <a:t>). Texas Water Development Board Contract No. 0904830970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12899"/>
            <a:ext cx="3810000" cy="3235699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199"/>
            <a:ext cx="3810000" cy="3224389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600199"/>
            <a:ext cx="5181600" cy="42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Persistent Mussel Habitat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6280"/>
          </a:xfrm>
        </p:spPr>
        <p:txBody>
          <a:bodyPr>
            <a:no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/>
              <a:t>Calibrated </a:t>
            </a:r>
            <a:r>
              <a:rPr lang="en-US" sz="2400" dirty="0" smtClean="0"/>
              <a:t>2D model for TIFP study sites on the Lower San Antonio River and Lower Cibolo Creek</a:t>
            </a:r>
          </a:p>
          <a:p>
            <a:endParaRPr lang="en-US" sz="2400" dirty="0"/>
          </a:p>
          <a:p>
            <a:r>
              <a:rPr lang="en-US" sz="2400" dirty="0" smtClean="0"/>
              <a:t>Designate “persistent” mussel habitat on maps using habitat criteria developed from Golden Orb study (RSS)</a:t>
            </a:r>
          </a:p>
          <a:p>
            <a:endParaRPr lang="en-US" sz="2400" dirty="0"/>
          </a:p>
          <a:p>
            <a:r>
              <a:rPr lang="en-US" sz="2400" dirty="0" smtClean="0"/>
              <a:t>Sample three TIFP study sites: </a:t>
            </a:r>
            <a:r>
              <a:rPr lang="en-US" sz="2400" dirty="0" smtClean="0"/>
              <a:t>100 </a:t>
            </a:r>
            <a:r>
              <a:rPr lang="en-US" sz="2400" dirty="0" smtClean="0"/>
              <a:t>quadrats per site in “persistent” habitat and </a:t>
            </a:r>
            <a:r>
              <a:rPr lang="en-US" sz="2400" dirty="0" smtClean="0"/>
              <a:t>100 </a:t>
            </a:r>
            <a:r>
              <a:rPr lang="en-US" sz="2400" dirty="0" smtClean="0"/>
              <a:t>quadrats not “persistent” habitat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81433"/>
            <a:ext cx="4572000" cy="15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Persistent Mussel Habitat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7239000" cy="5195734"/>
          </a:xfrm>
        </p:spPr>
      </p:pic>
      <p:sp>
        <p:nvSpPr>
          <p:cNvPr id="3" name="TextBox 2"/>
          <p:cNvSpPr txBox="1"/>
          <p:nvPr/>
        </p:nvSpPr>
        <p:spPr>
          <a:xfrm>
            <a:off x="1066800" y="1600200"/>
            <a:ext cx="40386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San Antonio River – Calaveras Site</a:t>
            </a:r>
          </a:p>
          <a:p>
            <a:r>
              <a:rPr lang="en-US" dirty="0" smtClean="0"/>
              <a:t>Low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9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Persistent Mussel </a:t>
            </a:r>
            <a:r>
              <a:rPr lang="en-US" dirty="0" smtClean="0"/>
              <a:t>Habitat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423227" cy="5236464"/>
          </a:xfrm>
        </p:spPr>
      </p:pic>
      <p:sp>
        <p:nvSpPr>
          <p:cNvPr id="5" name="TextBox 4"/>
          <p:cNvSpPr txBox="1"/>
          <p:nvPr/>
        </p:nvSpPr>
        <p:spPr>
          <a:xfrm>
            <a:off x="914400" y="1600199"/>
            <a:ext cx="40386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San Antonio River – Calaveras Site</a:t>
            </a:r>
          </a:p>
          <a:p>
            <a:r>
              <a:rPr lang="en-US" dirty="0" smtClean="0"/>
              <a:t>High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Persistent Mussel </a:t>
            </a:r>
            <a:r>
              <a:rPr lang="en-US" dirty="0" smtClean="0"/>
              <a:t>Habitat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94018"/>
            <a:ext cx="7543800" cy="5256007"/>
          </a:xfrm>
        </p:spPr>
      </p:pic>
      <p:sp>
        <p:nvSpPr>
          <p:cNvPr id="5" name="TextBox 4"/>
          <p:cNvSpPr txBox="1"/>
          <p:nvPr/>
        </p:nvSpPr>
        <p:spPr>
          <a:xfrm>
            <a:off x="762000" y="1600200"/>
            <a:ext cx="40386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San Antonio River – Calaveras Site</a:t>
            </a:r>
          </a:p>
          <a:p>
            <a:r>
              <a:rPr lang="en-US" dirty="0" smtClean="0"/>
              <a:t>Across All Flows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2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Documents and Settings\crobertx\Desktop\Mussel Presentation\goliad\Mussel habitat polygons overall with lege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"/>
            <a:ext cx="5299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0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crobertx\Desktop\Mussel Presentation\goliad\Mussel habitat points overall with legend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789"/>
            <a:ext cx="5257800" cy="68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11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C:\Documents and Settings\crobertx\Desktop\Mussel Presentation\goliad\Mussel habitat points zoom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962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crobertx\Desktop\Mussel Presentation\goliad\Mussel habitat points zoo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770" cy="687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43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0"/>
            <a:ext cx="10972800" cy="6858000"/>
          </a:xfrm>
        </p:spPr>
      </p:pic>
    </p:spTree>
    <p:extLst>
      <p:ext uri="{BB962C8B-B14F-4D97-AF65-F5344CB8AC3E}">
        <p14:creationId xmlns:p14="http://schemas.microsoft.com/office/powerpoint/2010/main" val="55584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667000"/>
            <a:ext cx="8686800" cy="3810000"/>
          </a:xfrm>
        </p:spPr>
        <p:txBody>
          <a:bodyPr/>
          <a:lstStyle/>
          <a:p>
            <a:r>
              <a:rPr lang="en-US" dirty="0"/>
              <a:t>Establish data collection and evaluation </a:t>
            </a:r>
            <a:r>
              <a:rPr lang="en-US" dirty="0" smtClean="0"/>
              <a:t>program</a:t>
            </a:r>
          </a:p>
          <a:p>
            <a:endParaRPr lang="en-US" dirty="0"/>
          </a:p>
          <a:p>
            <a:r>
              <a:rPr lang="en-US" dirty="0"/>
              <a:t>Determine flow conditions necessary to</a:t>
            </a:r>
            <a:br>
              <a:rPr lang="en-US" dirty="0"/>
            </a:br>
            <a:r>
              <a:rPr lang="en-US" dirty="0"/>
              <a:t>support a </a:t>
            </a:r>
            <a:r>
              <a:rPr lang="en-US" b="1" dirty="0">
                <a:solidFill>
                  <a:schemeClr val="accent6">
                    <a:lumMod val="90000"/>
                  </a:schemeClr>
                </a:solidFill>
              </a:rPr>
              <a:t>sound ecological environment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 Texas rivers and </a:t>
            </a:r>
            <a:r>
              <a:rPr lang="en-US" dirty="0" smtClean="0"/>
              <a:t>streams</a:t>
            </a:r>
            <a:endParaRPr lang="en-US" dirty="0"/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2001, the Texas Legislature directed TCEQ, TPWD &amp; TWDB to: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Senate Bill 2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0"/>
            <a:ext cx="11108266" cy="6858000"/>
          </a:xfrm>
        </p:spPr>
      </p:pic>
    </p:spTree>
    <p:extLst>
      <p:ext uri="{BB962C8B-B14F-4D97-AF65-F5344CB8AC3E}">
        <p14:creationId xmlns:p14="http://schemas.microsoft.com/office/powerpoint/2010/main" val="1172841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Brazos Mussel Habitat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Quantitative sampling design to determine habitat requirements of mussels</a:t>
            </a:r>
          </a:p>
          <a:p>
            <a:endParaRPr lang="en-US" dirty="0"/>
          </a:p>
          <a:p>
            <a:r>
              <a:rPr lang="en-US" dirty="0" smtClean="0"/>
              <a:t>Stratified random sampling design within TIFP study sites</a:t>
            </a:r>
          </a:p>
          <a:p>
            <a:endParaRPr lang="en-US" dirty="0"/>
          </a:p>
          <a:p>
            <a:r>
              <a:rPr lang="en-US" dirty="0"/>
              <a:t>Collect habitat </a:t>
            </a:r>
            <a:r>
              <a:rPr lang="en-US" dirty="0" smtClean="0"/>
              <a:t>parameters (depth, velocity, near bed velocity, FST, bed roughness, substrate size, etc…) </a:t>
            </a:r>
            <a:r>
              <a:rPr lang="en-US" dirty="0"/>
              <a:t>at multiple flow levels to develop mussel habitat suitability </a:t>
            </a:r>
            <a:r>
              <a:rPr lang="en-US" dirty="0" smtClean="0"/>
              <a:t>criteria</a:t>
            </a:r>
          </a:p>
          <a:p>
            <a:endParaRPr lang="en-US" dirty="0" smtClean="0"/>
          </a:p>
          <a:p>
            <a:r>
              <a:rPr lang="en-US" dirty="0" smtClean="0"/>
              <a:t>Use HSC to model hydraulic habitat suitability across base flow and pulse flow ranges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9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Brazos Mussel Habitat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68" y="1821158"/>
            <a:ext cx="6913463" cy="41761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816099"/>
            <a:ext cx="6962775" cy="42243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116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" y="0"/>
            <a:ext cx="9182883" cy="6848901"/>
          </a:xfrm>
        </p:spPr>
      </p:pic>
    </p:spTree>
    <p:extLst>
      <p:ext uri="{BB962C8B-B14F-4D97-AF65-F5344CB8AC3E}">
        <p14:creationId xmlns:p14="http://schemas.microsoft.com/office/powerpoint/2010/main" val="15721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1" y="28432"/>
            <a:ext cx="12141451" cy="6829567"/>
          </a:xfrm>
        </p:spPr>
      </p:pic>
    </p:spTree>
    <p:extLst>
      <p:ext uri="{BB962C8B-B14F-4D97-AF65-F5344CB8AC3E}">
        <p14:creationId xmlns:p14="http://schemas.microsoft.com/office/powerpoint/2010/main" val="2188557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11310649" cy="6858000"/>
          </a:xfrm>
        </p:spPr>
      </p:pic>
    </p:spTree>
    <p:extLst>
      <p:ext uri="{BB962C8B-B14F-4D97-AF65-F5344CB8AC3E}">
        <p14:creationId xmlns:p14="http://schemas.microsoft.com/office/powerpoint/2010/main" val="953586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553200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08712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629400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57231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Mussel Data Needs for</a:t>
            </a:r>
            <a:br>
              <a:rPr lang="en-US" dirty="0" smtClean="0"/>
            </a:br>
            <a:r>
              <a:rPr lang="en-US" dirty="0" smtClean="0"/>
              <a:t>	Instream Flow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1905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Recent distribution and abundance data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0"/>
            <a:ext cx="4533202" cy="148708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343400" y="3987627"/>
            <a:ext cx="4267200" cy="216778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 smtClean="0"/>
          </a:p>
          <a:p>
            <a:r>
              <a:rPr lang="en-US" sz="4000" dirty="0" smtClean="0"/>
              <a:t>Habitat utilization information</a:t>
            </a:r>
          </a:p>
          <a:p>
            <a:pPr lvl="1"/>
            <a:r>
              <a:rPr lang="en-US" sz="4000" dirty="0" smtClean="0"/>
              <a:t>substrate</a:t>
            </a:r>
          </a:p>
          <a:p>
            <a:pPr lvl="1"/>
            <a:r>
              <a:rPr lang="en-US" sz="4000" dirty="0" smtClean="0"/>
              <a:t>current velocity</a:t>
            </a:r>
          </a:p>
          <a:p>
            <a:pPr lvl="1"/>
            <a:r>
              <a:rPr lang="en-US" sz="4000" dirty="0" smtClean="0"/>
              <a:t>depth</a:t>
            </a:r>
          </a:p>
          <a:p>
            <a:pPr lvl="1"/>
            <a:r>
              <a:rPr lang="en-US" sz="4000" dirty="0" smtClean="0"/>
              <a:t>complex hydraulic parameters</a:t>
            </a:r>
          </a:p>
          <a:p>
            <a:pPr lvl="1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05400" y="2110785"/>
            <a:ext cx="4724400" cy="2167788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3987627"/>
            <a:ext cx="4724400" cy="216778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 smtClean="0"/>
          </a:p>
          <a:p>
            <a:r>
              <a:rPr lang="en-US" sz="4000" dirty="0"/>
              <a:t>Life </a:t>
            </a:r>
            <a:r>
              <a:rPr lang="en-US" sz="4000" dirty="0" smtClean="0"/>
              <a:t>history </a:t>
            </a:r>
            <a:r>
              <a:rPr lang="en-US" sz="4000" dirty="0"/>
              <a:t>i</a:t>
            </a:r>
            <a:r>
              <a:rPr lang="en-US" sz="4000" dirty="0" smtClean="0"/>
              <a:t>nformation</a:t>
            </a:r>
            <a:endParaRPr lang="en-US" sz="4000" dirty="0"/>
          </a:p>
          <a:p>
            <a:pPr lvl="1"/>
            <a:r>
              <a:rPr lang="en-US" sz="4000" dirty="0"/>
              <a:t>reproductive cues </a:t>
            </a:r>
            <a:r>
              <a:rPr lang="en-US" sz="4000" dirty="0" smtClean="0"/>
              <a:t>               (</a:t>
            </a:r>
            <a:r>
              <a:rPr lang="en-US" sz="4000" dirty="0"/>
              <a:t>i.e. temp)</a:t>
            </a:r>
          </a:p>
          <a:p>
            <a:pPr lvl="1"/>
            <a:r>
              <a:rPr lang="en-US" sz="4000" dirty="0"/>
              <a:t>spawning period</a:t>
            </a:r>
          </a:p>
          <a:p>
            <a:pPr lvl="1"/>
            <a:r>
              <a:rPr lang="en-US" sz="4000" dirty="0"/>
              <a:t>fish hosts</a:t>
            </a:r>
          </a:p>
          <a:p>
            <a:pPr lvl="1"/>
            <a:r>
              <a:rPr lang="en-US" sz="4000" dirty="0"/>
              <a:t>water quality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91" y="1524001"/>
            <a:ext cx="1457325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Integrating Flow-ecology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Fish life history and habitat utilization</a:t>
            </a:r>
          </a:p>
          <a:p>
            <a:endParaRPr lang="en-US" dirty="0" smtClean="0"/>
          </a:p>
          <a:p>
            <a:r>
              <a:rPr lang="en-US" dirty="0" smtClean="0"/>
              <a:t>Water quality modeling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emperature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issolved oxygen</a:t>
            </a:r>
          </a:p>
          <a:p>
            <a:endParaRPr lang="en-US" dirty="0" smtClean="0"/>
          </a:p>
          <a:p>
            <a:r>
              <a:rPr lang="en-US" dirty="0" smtClean="0"/>
              <a:t>Refinement of Mussel </a:t>
            </a:r>
            <a:r>
              <a:rPr lang="en-US" dirty="0" smtClean="0"/>
              <a:t>hydraulic habitat modeling (2D/3D)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"/>
            <a:ext cx="4241420" cy="6338437"/>
          </a:xfrm>
        </p:spPr>
      </p:pic>
    </p:spTree>
    <p:extLst>
      <p:ext uri="{BB962C8B-B14F-4D97-AF65-F5344CB8AC3E}">
        <p14:creationId xmlns:p14="http://schemas.microsoft.com/office/powerpoint/2010/main" val="31910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lum contrast="50000"/>
          </a:blip>
          <a:srcRect/>
          <a:stretch>
            <a:fillRect/>
          </a:stretch>
        </p:blipFill>
        <p:spPr bwMode="auto">
          <a:xfrm>
            <a:off x="1981200" y="366150"/>
            <a:ext cx="5257801" cy="31508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5" name="Picture 7" descr="TWDB Color Se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4495800"/>
            <a:ext cx="1676400" cy="167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3C-TCE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495800"/>
            <a:ext cx="914399" cy="157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pwgreen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4519640"/>
            <a:ext cx="1524000" cy="153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862919" y="3733798"/>
            <a:ext cx="6652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www.twdb.texas.gov/instreamflows/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9600" y="0"/>
            <a:ext cx="10287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Questions?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6019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clint.robertson@tpwd.texas.gov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685800"/>
            <a:ext cx="8875235" cy="5563228"/>
          </a:xfrm>
        </p:spPr>
      </p:pic>
    </p:spTree>
    <p:extLst>
      <p:ext uri="{BB962C8B-B14F-4D97-AF65-F5344CB8AC3E}">
        <p14:creationId xmlns:p14="http://schemas.microsoft.com/office/powerpoint/2010/main" val="163034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56" y="150921"/>
            <a:ext cx="8229600" cy="83746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Fish Habitat Suitability Criteria</a:t>
            </a:r>
            <a:endParaRPr lang="en-US" sz="3600" b="1" dirty="0">
              <a:solidFill>
                <a:schemeClr val="tx2">
                  <a:lumMod val="75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51" y="1066800"/>
            <a:ext cx="5257800" cy="271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51" y="3942803"/>
            <a:ext cx="5257800" cy="273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38800"/>
            <a:ext cx="4038600" cy="736847"/>
          </a:xfrm>
          <a:noFill/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Calaveras – Riffle Habitat Guild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 l="24004" t="18758" r="8890" b="11723"/>
          <a:stretch>
            <a:fillRect/>
          </a:stretch>
        </p:blipFill>
        <p:spPr bwMode="auto">
          <a:xfrm>
            <a:off x="0" y="685800"/>
            <a:ext cx="4267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3"/>
          <p:cNvPicPr>
            <a:picLocks noChangeAspect="1" noChangeArrowheads="1"/>
          </p:cNvPicPr>
          <p:nvPr/>
        </p:nvPicPr>
        <p:blipFill>
          <a:blip r:embed="rId4" cstate="print"/>
          <a:srcRect l="24004" t="18758" r="8890" b="11723"/>
          <a:stretch>
            <a:fillRect/>
          </a:stretch>
        </p:blipFill>
        <p:spPr bwMode="auto">
          <a:xfrm>
            <a:off x="2286000" y="2133600"/>
            <a:ext cx="4267200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3"/>
          <p:cNvPicPr>
            <a:picLocks noChangeAspect="1" noChangeArrowheads="1"/>
          </p:cNvPicPr>
          <p:nvPr/>
        </p:nvPicPr>
        <p:blipFill>
          <a:blip r:embed="rId5" cstate="print"/>
          <a:srcRect l="24004" t="18758" r="8890" b="11723"/>
          <a:stretch>
            <a:fillRect/>
          </a:stretch>
        </p:blipFill>
        <p:spPr bwMode="auto">
          <a:xfrm>
            <a:off x="4876800" y="3506788"/>
            <a:ext cx="4267200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2" name="Rectangle 8"/>
          <p:cNvSpPr>
            <a:spLocks noChangeArrowheads="1"/>
          </p:cNvSpPr>
          <p:nvPr/>
        </p:nvSpPr>
        <p:spPr bwMode="auto">
          <a:xfrm>
            <a:off x="1066800" y="1981200"/>
            <a:ext cx="1600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dirty="0"/>
              <a:t>66 </a:t>
            </a:r>
            <a:r>
              <a:rPr lang="en-US" sz="4000" dirty="0" err="1"/>
              <a:t>cfs</a:t>
            </a:r>
            <a:endParaRPr lang="en-US" sz="4000" dirty="0"/>
          </a:p>
        </p:txBody>
      </p:sp>
      <p:sp>
        <p:nvSpPr>
          <p:cNvPr id="126983" name="Rectangle 8"/>
          <p:cNvSpPr>
            <a:spLocks noChangeArrowheads="1"/>
          </p:cNvSpPr>
          <p:nvPr/>
        </p:nvSpPr>
        <p:spPr bwMode="auto">
          <a:xfrm>
            <a:off x="3352800" y="3733800"/>
            <a:ext cx="2057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dirty="0"/>
              <a:t>263 </a:t>
            </a:r>
            <a:r>
              <a:rPr lang="en-US" sz="4000" dirty="0" err="1"/>
              <a:t>cfs</a:t>
            </a:r>
            <a:endParaRPr lang="en-US" sz="4000" dirty="0"/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6324600" y="5181600"/>
            <a:ext cx="2057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/>
              <a:t>458 </a:t>
            </a:r>
            <a:r>
              <a:rPr lang="en-US" sz="4000" dirty="0" err="1"/>
              <a:t>cfs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768789" y="758301"/>
            <a:ext cx="1143000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DDDDDD"/>
            </a:outerShdw>
          </a:effectLst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rIns="91440" anchor="b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2D Hydraulic Models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53536"/>
            <a:ext cx="6324600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Weighted Usable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39000" cy="5200261"/>
          </a:xfrm>
        </p:spPr>
      </p:pic>
    </p:spTree>
    <p:extLst>
      <p:ext uri="{BB962C8B-B14F-4D97-AF65-F5344CB8AC3E}">
        <p14:creationId xmlns:p14="http://schemas.microsoft.com/office/powerpoint/2010/main" val="254629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Indicator Species Identified Through the TIFP Study Design Process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4724400" cy="452628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Lower San Antonio River</a:t>
            </a:r>
          </a:p>
          <a:p>
            <a:pPr lvl="1"/>
            <a:r>
              <a:rPr lang="en-US" sz="1900" dirty="0" smtClean="0"/>
              <a:t>mussels</a:t>
            </a:r>
          </a:p>
          <a:p>
            <a:pPr lvl="1"/>
            <a:r>
              <a:rPr lang="en-US" sz="1900" dirty="0" smtClean="0"/>
              <a:t>golden orb (</a:t>
            </a:r>
            <a:r>
              <a:rPr lang="en-US" sz="1900" i="1" dirty="0" err="1" smtClean="0"/>
              <a:t>Quadrula</a:t>
            </a:r>
            <a:r>
              <a:rPr lang="en-US" sz="1900" i="1" dirty="0" smtClean="0"/>
              <a:t> </a:t>
            </a:r>
            <a:r>
              <a:rPr lang="en-US" sz="1900" i="1" dirty="0" err="1" smtClean="0"/>
              <a:t>aurea</a:t>
            </a:r>
            <a:r>
              <a:rPr lang="en-US" sz="1900" dirty="0" smtClean="0"/>
              <a:t>)</a:t>
            </a:r>
          </a:p>
          <a:p>
            <a:pPr lvl="1"/>
            <a:endParaRPr lang="en-US" sz="1800" dirty="0" smtClean="0"/>
          </a:p>
          <a:p>
            <a:r>
              <a:rPr lang="en-US" sz="2200" dirty="0" smtClean="0"/>
              <a:t>Middle/Lower Brazos River</a:t>
            </a:r>
          </a:p>
          <a:p>
            <a:pPr lvl="1"/>
            <a:r>
              <a:rPr lang="en-US" sz="1900" dirty="0" smtClean="0"/>
              <a:t>mussels</a:t>
            </a:r>
          </a:p>
          <a:p>
            <a:pPr lvl="1"/>
            <a:endParaRPr lang="en-US" sz="1800" dirty="0" smtClean="0"/>
          </a:p>
          <a:p>
            <a:r>
              <a:rPr lang="en-US" sz="2200" dirty="0" smtClean="0"/>
              <a:t>Lower Sabine River</a:t>
            </a:r>
          </a:p>
          <a:p>
            <a:pPr lvl="1"/>
            <a:r>
              <a:rPr lang="en-US" sz="1900" dirty="0" smtClean="0"/>
              <a:t>mussels</a:t>
            </a:r>
          </a:p>
          <a:p>
            <a:pPr lvl="1"/>
            <a:r>
              <a:rPr lang="en-US" sz="1900" dirty="0" smtClean="0"/>
              <a:t>mussel species of concern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3000" y="1628633"/>
            <a:ext cx="4038600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72A376"/>
              </a:buClr>
            </a:pPr>
            <a:r>
              <a:rPr lang="en-US" sz="2200" dirty="0" smtClean="0">
                <a:solidFill>
                  <a:prstClr val="white"/>
                </a:solidFill>
              </a:rPr>
              <a:t>Middle Trinity River</a:t>
            </a:r>
          </a:p>
          <a:p>
            <a:pPr lvl="1">
              <a:buClr>
                <a:srgbClr val="B0CCB0"/>
              </a:buClr>
            </a:pPr>
            <a:r>
              <a:rPr lang="en-US" sz="1900" dirty="0" smtClean="0">
                <a:solidFill>
                  <a:prstClr val="white"/>
                </a:solidFill>
              </a:rPr>
              <a:t>mussel species of concern</a:t>
            </a:r>
          </a:p>
          <a:p>
            <a:pPr lvl="1">
              <a:buClr>
                <a:srgbClr val="B0CCB0"/>
              </a:buClr>
            </a:pPr>
            <a:r>
              <a:rPr lang="en-US" sz="1900" dirty="0" smtClean="0">
                <a:solidFill>
                  <a:prstClr val="white"/>
                </a:solidFill>
              </a:rPr>
              <a:t>mussels</a:t>
            </a:r>
          </a:p>
          <a:p>
            <a:pPr lvl="1">
              <a:buClr>
                <a:srgbClr val="B0CCB0"/>
              </a:buClr>
            </a:pPr>
            <a:endParaRPr lang="en-US" sz="1800" dirty="0" smtClean="0">
              <a:solidFill>
                <a:prstClr val="white"/>
              </a:solidFill>
            </a:endParaRPr>
          </a:p>
          <a:p>
            <a:pPr>
              <a:buClr>
                <a:srgbClr val="72A376"/>
              </a:buClr>
            </a:pPr>
            <a:r>
              <a:rPr lang="en-US" sz="2200" dirty="0" smtClean="0">
                <a:solidFill>
                  <a:prstClr val="white"/>
                </a:solidFill>
              </a:rPr>
              <a:t>Lower Guadalupe River</a:t>
            </a:r>
          </a:p>
          <a:p>
            <a:pPr lvl="1">
              <a:buClr>
                <a:srgbClr val="B0CCB0"/>
              </a:buClr>
            </a:pPr>
            <a:r>
              <a:rPr lang="en-US" sz="1900" dirty="0">
                <a:solidFill>
                  <a:prstClr val="white"/>
                </a:solidFill>
              </a:rPr>
              <a:t>m</a:t>
            </a:r>
            <a:r>
              <a:rPr lang="en-US" sz="1900" dirty="0" smtClean="0">
                <a:solidFill>
                  <a:prstClr val="white"/>
                </a:solidFill>
              </a:rPr>
              <a:t>ussel species of concern</a:t>
            </a:r>
          </a:p>
          <a:p>
            <a:pPr lvl="1">
              <a:buClr>
                <a:srgbClr val="B0CCB0"/>
              </a:buClr>
            </a:pPr>
            <a:r>
              <a:rPr lang="en-US" sz="1900" dirty="0" smtClean="0">
                <a:solidFill>
                  <a:prstClr val="white"/>
                </a:solidFill>
              </a:rPr>
              <a:t>mussels</a:t>
            </a:r>
          </a:p>
        </p:txBody>
      </p:sp>
    </p:spTree>
    <p:extLst>
      <p:ext uri="{BB962C8B-B14F-4D97-AF65-F5344CB8AC3E}">
        <p14:creationId xmlns:p14="http://schemas.microsoft.com/office/powerpoint/2010/main" val="23472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TIFP Mussel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Habitat Requirements of the Golden Orb</a:t>
            </a:r>
          </a:p>
          <a:p>
            <a:pPr lvl="1"/>
            <a:r>
              <a:rPr lang="en-US" dirty="0" smtClean="0"/>
              <a:t>Lower San Antonio and Guadalupe Rivers (</a:t>
            </a:r>
            <a:r>
              <a:rPr lang="en-US" dirty="0" err="1" smtClean="0"/>
              <a:t>Hammontree</a:t>
            </a:r>
            <a:r>
              <a:rPr lang="en-US" dirty="0" smtClean="0"/>
              <a:t> et al. 2012, UNT)</a:t>
            </a:r>
          </a:p>
          <a:p>
            <a:pPr lvl="1"/>
            <a:endParaRPr lang="en-US" dirty="0"/>
          </a:p>
          <a:p>
            <a:r>
              <a:rPr lang="en-US" dirty="0"/>
              <a:t>Persistent Mussel Habitat</a:t>
            </a:r>
          </a:p>
          <a:p>
            <a:pPr lvl="1"/>
            <a:r>
              <a:rPr lang="en-US" dirty="0"/>
              <a:t>Lower San Antonio </a:t>
            </a:r>
            <a:r>
              <a:rPr lang="en-US" dirty="0" smtClean="0"/>
              <a:t>River (TIFP - Ongoing)</a:t>
            </a:r>
          </a:p>
          <a:p>
            <a:pPr lvl="1"/>
            <a:endParaRPr lang="en-US" dirty="0"/>
          </a:p>
          <a:p>
            <a:r>
              <a:rPr lang="en-US" dirty="0" smtClean="0"/>
              <a:t>Habitat Requirements of Mussels in the Lower Brazos River  </a:t>
            </a:r>
            <a:r>
              <a:rPr lang="en-US" sz="2600" dirty="0" smtClean="0"/>
              <a:t>(TAMU IRNR - Ongoing)</a:t>
            </a:r>
          </a:p>
          <a:p>
            <a:endParaRPr lang="en-US" sz="26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</TotalTime>
  <Words>433</Words>
  <Application>Microsoft Office PowerPoint</Application>
  <PresentationFormat>On-screen Show (4:3)</PresentationFormat>
  <Paragraphs>98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Foundry</vt:lpstr>
      <vt:lpstr>1_Foundry</vt:lpstr>
      <vt:lpstr>The Texas Instream Flow Program: Developing Instream Flow Recommendations with Consideration for Mussels </vt:lpstr>
      <vt:lpstr>PowerPoint Presentation</vt:lpstr>
      <vt:lpstr>PowerPoint Presentation</vt:lpstr>
      <vt:lpstr>PowerPoint Presentation</vt:lpstr>
      <vt:lpstr>Fish Habitat Suitability Criteria</vt:lpstr>
      <vt:lpstr>Calaveras – Riffle Habitat Guild</vt:lpstr>
      <vt:lpstr>Weighted Usable Area</vt:lpstr>
      <vt:lpstr>Indicator Species Identified Through the TIFP Study Design Process</vt:lpstr>
      <vt:lpstr>TIFP Mussel Studies</vt:lpstr>
      <vt:lpstr>Golden Orb Habitat</vt:lpstr>
      <vt:lpstr>Persistent Mussel Habitat </vt:lpstr>
      <vt:lpstr>Persistent Mussel Habitat</vt:lpstr>
      <vt:lpstr>Persistent Mussel Habitat</vt:lpstr>
      <vt:lpstr>Persistent Mussel Habitat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 Brazos Mussel Habitat</vt:lpstr>
      <vt:lpstr>Lower Brazos Mussel Habitat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Mussel Data Needs for  Instream Flow Studies</vt:lpstr>
      <vt:lpstr>Integrating Flow-ecology Relationships</vt:lpstr>
      <vt:lpstr>PowerPoint Presentation</vt:lpstr>
      <vt:lpstr>PowerPoint Presentation</vt:lpstr>
    </vt:vector>
  </TitlesOfParts>
  <Company>TPWD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Clinton Robertson</dc:creator>
  <cp:lastModifiedBy>Clint Robertson</cp:lastModifiedBy>
  <cp:revision>108</cp:revision>
  <dcterms:created xsi:type="dcterms:W3CDTF">2012-03-12T19:11:54Z</dcterms:created>
  <dcterms:modified xsi:type="dcterms:W3CDTF">2014-06-04T03:10:21Z</dcterms:modified>
</cp:coreProperties>
</file>