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332" r:id="rId3"/>
    <p:sldId id="333" r:id="rId4"/>
    <p:sldId id="337" r:id="rId5"/>
    <p:sldId id="338" r:id="rId6"/>
    <p:sldId id="356" r:id="rId7"/>
    <p:sldId id="350" r:id="rId8"/>
    <p:sldId id="319" r:id="rId9"/>
    <p:sldId id="357" r:id="rId10"/>
    <p:sldId id="259" r:id="rId11"/>
    <p:sldId id="341" r:id="rId12"/>
    <p:sldId id="365" r:id="rId13"/>
    <p:sldId id="344" r:id="rId14"/>
    <p:sldId id="359" r:id="rId15"/>
    <p:sldId id="363" r:id="rId16"/>
    <p:sldId id="362" r:id="rId17"/>
    <p:sldId id="360" r:id="rId18"/>
    <p:sldId id="361" r:id="rId19"/>
    <p:sldId id="343" r:id="rId20"/>
    <p:sldId id="346" r:id="rId21"/>
    <p:sldId id="366" r:id="rId22"/>
    <p:sldId id="293" r:id="rId23"/>
    <p:sldId id="347" r:id="rId24"/>
    <p:sldId id="367" r:id="rId25"/>
    <p:sldId id="368" r:id="rId26"/>
    <p:sldId id="383" r:id="rId27"/>
    <p:sldId id="384" r:id="rId28"/>
    <p:sldId id="373" r:id="rId29"/>
    <p:sldId id="378" r:id="rId30"/>
    <p:sldId id="369" r:id="rId31"/>
    <p:sldId id="374" r:id="rId32"/>
    <p:sldId id="379" r:id="rId33"/>
    <p:sldId id="377" r:id="rId34"/>
    <p:sldId id="386" r:id="rId35"/>
    <p:sldId id="391" r:id="rId36"/>
    <p:sldId id="382" r:id="rId37"/>
    <p:sldId id="380" r:id="rId38"/>
    <p:sldId id="376" r:id="rId39"/>
    <p:sldId id="3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93" autoAdjust="0"/>
  </p:normalViewPr>
  <p:slideViewPr>
    <p:cSldViewPr snapToGrid="0">
      <p:cViewPr varScale="1">
        <p:scale>
          <a:sx n="100" d="100"/>
          <a:sy n="100" d="100"/>
        </p:scale>
        <p:origin x="-300" y="-96"/>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F7BD3-CF97-4B8A-B3F3-B9B4E05C25BC}" type="datetimeFigureOut">
              <a:rPr lang="en-US" smtClean="0"/>
              <a:t>5/28/2014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9166A-FADA-4AA6-9197-662E3872BD39}" type="slidenum">
              <a:rPr lang="en-US" smtClean="0"/>
              <a:t>‹#›</a:t>
            </a:fld>
            <a:endParaRPr lang="en-US"/>
          </a:p>
        </p:txBody>
      </p:sp>
    </p:spTree>
    <p:extLst>
      <p:ext uri="{BB962C8B-B14F-4D97-AF65-F5344CB8AC3E}">
        <p14:creationId xmlns:p14="http://schemas.microsoft.com/office/powerpoint/2010/main" val="316852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flow scenarios; 3 groups;</a:t>
            </a:r>
          </a:p>
          <a:p>
            <a:r>
              <a:rPr lang="en-US" dirty="0" smtClean="0"/>
              <a:t>mountain and piedmont;</a:t>
            </a:r>
          </a:p>
          <a:p>
            <a:r>
              <a:rPr lang="en-US" dirty="0" smtClean="0"/>
              <a:t>Shallow and deep guild</a:t>
            </a:r>
            <a:r>
              <a:rPr lang="en-US" baseline="0" dirty="0" smtClean="0"/>
              <a:t> groups </a:t>
            </a:r>
            <a:r>
              <a:rPr lang="en-US" dirty="0" smtClean="0"/>
              <a:t>(each with 7-12 species/</a:t>
            </a:r>
            <a:r>
              <a:rPr lang="en-US" dirty="0" err="1" smtClean="0"/>
              <a:t>lifestages</a:t>
            </a:r>
            <a:r>
              <a:rPr lang="en-US" dirty="0" smtClean="0"/>
              <a:t>)</a:t>
            </a:r>
          </a:p>
          <a:p>
            <a:r>
              <a:rPr lang="en-US" dirty="0" smtClean="0"/>
              <a:t>4 seasons</a:t>
            </a:r>
            <a:endParaRPr lang="en-US" dirty="0"/>
          </a:p>
        </p:txBody>
      </p:sp>
      <p:sp>
        <p:nvSpPr>
          <p:cNvPr id="4" name="Slide Number Placeholder 3"/>
          <p:cNvSpPr>
            <a:spLocks noGrp="1"/>
          </p:cNvSpPr>
          <p:nvPr>
            <p:ph type="sldNum" sz="quarter" idx="10"/>
          </p:nvPr>
        </p:nvSpPr>
        <p:spPr/>
        <p:txBody>
          <a:bodyPr/>
          <a:lstStyle/>
          <a:p>
            <a:fld id="{B889166A-FADA-4AA6-9197-662E3872BD39}" type="slidenum">
              <a:rPr lang="en-US" smtClean="0"/>
              <a:t>17</a:t>
            </a:fld>
            <a:endParaRPr lang="en-US"/>
          </a:p>
        </p:txBody>
      </p:sp>
    </p:spTree>
    <p:extLst>
      <p:ext uri="{BB962C8B-B14F-4D97-AF65-F5344CB8AC3E}">
        <p14:creationId xmlns:p14="http://schemas.microsoft.com/office/powerpoint/2010/main" val="352521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9166A-FADA-4AA6-9197-662E3872BD39}" type="slidenum">
              <a:rPr lang="en-US" smtClean="0"/>
              <a:t>18</a:t>
            </a:fld>
            <a:endParaRPr lang="en-US"/>
          </a:p>
        </p:txBody>
      </p:sp>
    </p:spTree>
    <p:extLst>
      <p:ext uri="{BB962C8B-B14F-4D97-AF65-F5344CB8AC3E}">
        <p14:creationId xmlns:p14="http://schemas.microsoft.com/office/powerpoint/2010/main" val="218434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9166A-FADA-4AA6-9197-662E3872BD39}" type="slidenum">
              <a:rPr lang="en-US" smtClean="0"/>
              <a:t>37</a:t>
            </a:fld>
            <a:endParaRPr lang="en-US"/>
          </a:p>
        </p:txBody>
      </p:sp>
    </p:spTree>
    <p:extLst>
      <p:ext uri="{BB962C8B-B14F-4D97-AF65-F5344CB8AC3E}">
        <p14:creationId xmlns:p14="http://schemas.microsoft.com/office/powerpoint/2010/main" val="120234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83F365-7622-46E0-982A-A724E3B4A2C0}" type="datetime1">
              <a:rPr lang="en-US" smtClean="0"/>
              <a:t>5/28/2014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3535872-E4CC-42F5-A878-EE58D6B5E13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225AA7-A00D-4A5D-9DFC-692651A17001}" type="datetime1">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07EBF-767C-4AF0-A949-ECAD58BBB979}" type="datetime1">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660FDE-74E6-4A62-B749-A2303F87990E}" type="datetime1">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4C9D96-99DE-4D11-841C-E7CC9DC0EFB3}" type="datetime1">
              <a:rPr lang="en-US" smtClean="0"/>
              <a:t>5/28/2014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535872-E4CC-42F5-A878-EE58D6B5E13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965D3C-477D-421E-A290-324EF8554154}" type="datetime1">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735AC4-7906-41A4-BCE5-E24E77349136}" type="datetime1">
              <a:rPr lang="en-US" smtClean="0"/>
              <a:t>5/28/2014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360557-AF89-4D27-AA2E-6C98E3CC0980}" type="datetime1">
              <a:rPr lang="en-US" smtClean="0"/>
              <a:t>5/28/2014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23354-1726-4FBD-868E-3705A2ACC2BD}" type="datetime1">
              <a:rPr lang="en-US" smtClean="0"/>
              <a:t>5/28/2014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954C99-5F75-48FE-9218-16FCD959E790}" type="datetime1">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535872-E4CC-42F5-A878-EE58D6B5E13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9027CF-F65B-4307-A716-C7394BF34E54}" type="datetime1">
              <a:rPr lang="en-US" smtClean="0"/>
              <a:t>5/28/2014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3535872-E4CC-42F5-A878-EE58D6B5E133}"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7190EA-CBCB-4411-A3E6-218B35C23377}" type="datetime1">
              <a:rPr lang="en-US" smtClean="0"/>
              <a:t>5/28/2014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535872-E4CC-42F5-A878-EE58D6B5E133}"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cwater.org/?page=3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2895600"/>
          </a:xfrm>
        </p:spPr>
        <p:txBody>
          <a:bodyPr>
            <a:normAutofit fontScale="90000"/>
          </a:bodyPr>
          <a:lstStyle/>
          <a:p>
            <a:pPr algn="ctr"/>
            <a:r>
              <a:rPr lang="en-US" dirty="0" smtClean="0"/>
              <a:t>Recommendations of the North Carolina</a:t>
            </a:r>
            <a:br>
              <a:rPr lang="en-US" dirty="0" smtClean="0"/>
            </a:br>
            <a:r>
              <a:rPr lang="en-US" dirty="0" smtClean="0"/>
              <a:t>Ecological Flows</a:t>
            </a:r>
            <a:br>
              <a:rPr lang="en-US" dirty="0" smtClean="0"/>
            </a:br>
            <a:r>
              <a:rPr lang="en-US" dirty="0" smtClean="0"/>
              <a:t>Science Advisory Board</a:t>
            </a:r>
            <a:endParaRPr lang="en-US" dirty="0"/>
          </a:p>
        </p:txBody>
      </p:sp>
      <p:sp>
        <p:nvSpPr>
          <p:cNvPr id="4" name="Subtitle 3"/>
          <p:cNvSpPr>
            <a:spLocks noGrp="1"/>
          </p:cNvSpPr>
          <p:nvPr>
            <p:ph type="subTitle" idx="1"/>
          </p:nvPr>
        </p:nvSpPr>
        <p:spPr>
          <a:xfrm>
            <a:off x="533400" y="4191000"/>
            <a:ext cx="7854696" cy="2133600"/>
          </a:xfrm>
        </p:spPr>
        <p:txBody>
          <a:bodyPr>
            <a:noAutofit/>
          </a:bodyPr>
          <a:lstStyle/>
          <a:p>
            <a:pPr algn="ctr"/>
            <a:r>
              <a:rPr lang="en-US" sz="2400" dirty="0" smtClean="0">
                <a:latin typeface="+mj-lt"/>
              </a:rPr>
              <a:t>Instream Flow Council Biennial Meeting</a:t>
            </a:r>
            <a:endParaRPr lang="en-US" sz="2400" dirty="0">
              <a:latin typeface="+mj-lt"/>
            </a:endParaRPr>
          </a:p>
          <a:p>
            <a:pPr algn="ctr"/>
            <a:r>
              <a:rPr lang="en-US" sz="2400" dirty="0" smtClean="0">
                <a:latin typeface="+mj-lt"/>
              </a:rPr>
              <a:t>June 2, </a:t>
            </a:r>
            <a:r>
              <a:rPr lang="en-US" sz="2400" dirty="0" smtClean="0">
                <a:latin typeface="+mj-lt"/>
              </a:rPr>
              <a:t>2014</a:t>
            </a:r>
            <a:endParaRPr lang="en-US" sz="2400" dirty="0">
              <a:latin typeface="+mj-lt"/>
            </a:endParaRPr>
          </a:p>
          <a:p>
            <a:pPr algn="ctr"/>
            <a:endParaRPr lang="en-US" sz="2400" dirty="0">
              <a:latin typeface="+mj-lt"/>
            </a:endParaRPr>
          </a:p>
          <a:p>
            <a:pPr algn="ctr"/>
            <a:r>
              <a:rPr lang="en-US" sz="2400" dirty="0">
                <a:latin typeface="+mj-lt"/>
              </a:rPr>
              <a:t>Chris </a:t>
            </a:r>
            <a:r>
              <a:rPr lang="en-US" sz="2400" dirty="0" smtClean="0">
                <a:latin typeface="+mj-lt"/>
              </a:rPr>
              <a:t>Goudreau</a:t>
            </a:r>
          </a:p>
          <a:p>
            <a:pPr algn="ctr"/>
            <a:r>
              <a:rPr lang="en-US" sz="2400" dirty="0" smtClean="0">
                <a:latin typeface="+mj-lt"/>
              </a:rPr>
              <a:t>N.C</a:t>
            </a:r>
            <a:r>
              <a:rPr lang="en-US" sz="2400" dirty="0">
                <a:latin typeface="+mj-lt"/>
              </a:rPr>
              <a:t>. Wildlife Resources Commission</a:t>
            </a:r>
          </a:p>
        </p:txBody>
      </p:sp>
    </p:spTree>
    <p:extLst>
      <p:ext uri="{BB962C8B-B14F-4D97-AF65-F5344CB8AC3E}">
        <p14:creationId xmlns:p14="http://schemas.microsoft.com/office/powerpoint/2010/main" val="1252139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686800" cy="1143000"/>
          </a:xfrm>
        </p:spPr>
        <p:txBody>
          <a:bodyPr>
            <a:noAutofit/>
          </a:bodyPr>
          <a:lstStyle/>
          <a:p>
            <a:r>
              <a:rPr lang="en-US" sz="4400" dirty="0" smtClean="0"/>
              <a:t>Types of Eco-flow Recommendations</a:t>
            </a:r>
            <a:endParaRPr lang="en-US" sz="4400" dirty="0"/>
          </a:p>
        </p:txBody>
      </p:sp>
      <p:sp>
        <p:nvSpPr>
          <p:cNvPr id="3" name="Content Placeholder 2"/>
          <p:cNvSpPr>
            <a:spLocks noGrp="1"/>
          </p:cNvSpPr>
          <p:nvPr>
            <p:ph idx="1"/>
          </p:nvPr>
        </p:nvSpPr>
        <p:spPr/>
        <p:txBody>
          <a:bodyPr>
            <a:normAutofit/>
          </a:bodyPr>
          <a:lstStyle/>
          <a:p>
            <a:pPr>
              <a:spcBef>
                <a:spcPts val="1200"/>
              </a:spcBef>
            </a:pPr>
            <a:r>
              <a:rPr lang="en-US" sz="2800" dirty="0" smtClean="0">
                <a:latin typeface="+mj-lt"/>
              </a:rPr>
              <a:t>Minimum Flow Threshold</a:t>
            </a:r>
          </a:p>
          <a:p>
            <a:pPr>
              <a:spcBef>
                <a:spcPts val="1200"/>
              </a:spcBef>
            </a:pPr>
            <a:r>
              <a:rPr lang="en-US" sz="2800" dirty="0" smtClean="0">
                <a:latin typeface="+mj-lt"/>
              </a:rPr>
              <a:t>Statistically-based Standard</a:t>
            </a:r>
          </a:p>
          <a:p>
            <a:pPr>
              <a:spcBef>
                <a:spcPts val="1200"/>
              </a:spcBef>
            </a:pPr>
            <a:r>
              <a:rPr lang="en-US" sz="2800" dirty="0" smtClean="0">
                <a:latin typeface="+mj-lt"/>
              </a:rPr>
              <a:t>Percent of Flow Standard</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10</a:t>
            </a:fld>
            <a:endParaRPr lang="en-US" dirty="0">
              <a:latin typeface="+mj-lt"/>
            </a:endParaRPr>
          </a:p>
        </p:txBody>
      </p:sp>
    </p:spTree>
    <p:extLst>
      <p:ext uri="{BB962C8B-B14F-4D97-AF65-F5344CB8AC3E}">
        <p14:creationId xmlns:p14="http://schemas.microsoft.com/office/powerpoint/2010/main" val="259244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Autofit/>
          </a:bodyPr>
          <a:lstStyle/>
          <a:p>
            <a:r>
              <a:rPr lang="en-US" sz="4000" dirty="0" smtClean="0"/>
              <a:t>Strategies to Determine Ecological Flows</a:t>
            </a:r>
            <a:endParaRPr lang="en-US" sz="4000" dirty="0"/>
          </a:p>
        </p:txBody>
      </p:sp>
      <p:sp>
        <p:nvSpPr>
          <p:cNvPr id="3" name="Content Placeholder 2"/>
          <p:cNvSpPr>
            <a:spLocks noGrp="1"/>
          </p:cNvSpPr>
          <p:nvPr>
            <p:ph idx="1"/>
          </p:nvPr>
        </p:nvSpPr>
        <p:spPr/>
        <p:txBody>
          <a:bodyPr>
            <a:normAutofit/>
          </a:bodyPr>
          <a:lstStyle/>
          <a:p>
            <a:pPr>
              <a:spcBef>
                <a:spcPts val="1200"/>
              </a:spcBef>
            </a:pPr>
            <a:r>
              <a:rPr lang="en-US" sz="2800" dirty="0" smtClean="0">
                <a:latin typeface="+mj-lt"/>
              </a:rPr>
              <a:t>Reviewed many other states and regions</a:t>
            </a:r>
          </a:p>
          <a:p>
            <a:pPr>
              <a:spcBef>
                <a:spcPts val="1200"/>
              </a:spcBef>
            </a:pPr>
            <a:r>
              <a:rPr lang="en-US" sz="2800" dirty="0" smtClean="0">
                <a:solidFill>
                  <a:schemeClr val="accent5">
                    <a:lumMod val="75000"/>
                  </a:schemeClr>
                </a:solidFill>
                <a:latin typeface="+mj-lt"/>
              </a:rPr>
              <a:t>Habitat </a:t>
            </a:r>
            <a:r>
              <a:rPr lang="en-US" sz="2800" dirty="0">
                <a:solidFill>
                  <a:schemeClr val="accent5">
                    <a:lumMod val="75000"/>
                  </a:schemeClr>
                </a:solidFill>
                <a:latin typeface="+mj-lt"/>
              </a:rPr>
              <a:t>response </a:t>
            </a:r>
            <a:r>
              <a:rPr lang="en-US" sz="2800" dirty="0" smtClean="0">
                <a:solidFill>
                  <a:schemeClr val="accent5">
                    <a:lumMod val="75000"/>
                  </a:schemeClr>
                </a:solidFill>
                <a:latin typeface="+mj-lt"/>
              </a:rPr>
              <a:t>models</a:t>
            </a:r>
          </a:p>
          <a:p>
            <a:pPr lvl="1">
              <a:spcBef>
                <a:spcPts val="600"/>
              </a:spcBef>
            </a:pPr>
            <a:r>
              <a:rPr lang="en-US" dirty="0" smtClean="0">
                <a:latin typeface="+mj-lt"/>
              </a:rPr>
              <a:t>Habitat quantity </a:t>
            </a:r>
            <a:r>
              <a:rPr lang="en-US" dirty="0">
                <a:latin typeface="+mj-lt"/>
              </a:rPr>
              <a:t>and quality </a:t>
            </a:r>
            <a:r>
              <a:rPr lang="en-US" dirty="0" smtClean="0">
                <a:latin typeface="+mj-lt"/>
              </a:rPr>
              <a:t>are measured </a:t>
            </a:r>
            <a:r>
              <a:rPr lang="en-US" dirty="0">
                <a:latin typeface="+mj-lt"/>
              </a:rPr>
              <a:t>relative to </a:t>
            </a:r>
            <a:r>
              <a:rPr lang="en-US" dirty="0" smtClean="0">
                <a:latin typeface="+mj-lt"/>
              </a:rPr>
              <a:t>flow</a:t>
            </a:r>
          </a:p>
          <a:p>
            <a:pPr lvl="1">
              <a:spcBef>
                <a:spcPts val="600"/>
              </a:spcBef>
            </a:pPr>
            <a:r>
              <a:rPr lang="en-US" dirty="0">
                <a:latin typeface="+mj-lt"/>
              </a:rPr>
              <a:t>Indirect and intermediate measure of expected biological response</a:t>
            </a:r>
          </a:p>
          <a:p>
            <a:pPr>
              <a:spcBef>
                <a:spcPts val="1200"/>
              </a:spcBef>
            </a:pPr>
            <a:r>
              <a:rPr lang="en-US" sz="2800" dirty="0" smtClean="0">
                <a:solidFill>
                  <a:schemeClr val="tx2">
                    <a:lumMod val="60000"/>
                    <a:lumOff val="40000"/>
                  </a:schemeClr>
                </a:solidFill>
                <a:latin typeface="+mj-lt"/>
              </a:rPr>
              <a:t>Biological </a:t>
            </a:r>
            <a:r>
              <a:rPr lang="en-US" sz="2800" dirty="0">
                <a:solidFill>
                  <a:schemeClr val="tx2">
                    <a:lumMod val="60000"/>
                    <a:lumOff val="40000"/>
                  </a:schemeClr>
                </a:solidFill>
                <a:latin typeface="+mj-lt"/>
              </a:rPr>
              <a:t>response </a:t>
            </a:r>
            <a:r>
              <a:rPr lang="en-US" sz="2800" dirty="0" smtClean="0">
                <a:solidFill>
                  <a:schemeClr val="tx2">
                    <a:lumMod val="60000"/>
                    <a:lumOff val="40000"/>
                  </a:schemeClr>
                </a:solidFill>
                <a:latin typeface="+mj-lt"/>
              </a:rPr>
              <a:t>models</a:t>
            </a:r>
          </a:p>
          <a:p>
            <a:pPr lvl="1">
              <a:spcBef>
                <a:spcPts val="600"/>
              </a:spcBef>
            </a:pPr>
            <a:r>
              <a:rPr lang="en-US" dirty="0" smtClean="0">
                <a:latin typeface="+mj-lt"/>
              </a:rPr>
              <a:t>Composition </a:t>
            </a:r>
            <a:r>
              <a:rPr lang="en-US" dirty="0">
                <a:latin typeface="+mj-lt"/>
              </a:rPr>
              <a:t>and structure of the biological community is measured relative to </a:t>
            </a:r>
            <a:r>
              <a:rPr lang="en-US" dirty="0" smtClean="0">
                <a:latin typeface="+mj-lt"/>
              </a:rPr>
              <a:t>flow</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11</a:t>
            </a:fld>
            <a:endParaRPr lang="en-US" dirty="0">
              <a:latin typeface="+mj-lt"/>
            </a:endParaRPr>
          </a:p>
        </p:txBody>
      </p:sp>
    </p:spTree>
    <p:extLst>
      <p:ext uri="{BB962C8B-B14F-4D97-AF65-F5344CB8AC3E}">
        <p14:creationId xmlns:p14="http://schemas.microsoft.com/office/powerpoint/2010/main" val="12520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5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5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75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Autofit/>
          </a:bodyPr>
          <a:lstStyle/>
          <a:p>
            <a:r>
              <a:rPr lang="en-US" sz="4000" dirty="0" smtClean="0"/>
              <a:t>Strategies to Determine Ecological Flows</a:t>
            </a:r>
            <a:endParaRPr lang="en-US" sz="4000" dirty="0"/>
          </a:p>
        </p:txBody>
      </p:sp>
      <p:sp>
        <p:nvSpPr>
          <p:cNvPr id="3" name="Content Placeholder 2"/>
          <p:cNvSpPr>
            <a:spLocks noGrp="1"/>
          </p:cNvSpPr>
          <p:nvPr>
            <p:ph idx="1"/>
          </p:nvPr>
        </p:nvSpPr>
        <p:spPr/>
        <p:txBody>
          <a:bodyPr>
            <a:normAutofit fontScale="92500"/>
          </a:bodyPr>
          <a:lstStyle/>
          <a:p>
            <a:r>
              <a:rPr lang="en-US" sz="2800" dirty="0" smtClean="0">
                <a:solidFill>
                  <a:srgbClr val="C00000"/>
                </a:solidFill>
                <a:latin typeface="+mj-lt"/>
              </a:rPr>
              <a:t>Coastal systems</a:t>
            </a:r>
          </a:p>
          <a:p>
            <a:pPr lvl="1"/>
            <a:r>
              <a:rPr lang="en-US" dirty="0">
                <a:latin typeface="+mj-lt"/>
              </a:rPr>
              <a:t>L</a:t>
            </a:r>
            <a:r>
              <a:rPr lang="en-US" dirty="0" smtClean="0">
                <a:latin typeface="+mj-lt"/>
              </a:rPr>
              <a:t>ow </a:t>
            </a:r>
            <a:r>
              <a:rPr lang="en-US" dirty="0">
                <a:latin typeface="+mj-lt"/>
              </a:rPr>
              <a:t>gradient and tidally-influenced streams function differently from other inland </a:t>
            </a:r>
            <a:r>
              <a:rPr lang="en-US" dirty="0" smtClean="0">
                <a:latin typeface="+mj-lt"/>
              </a:rPr>
              <a:t>streams</a:t>
            </a:r>
          </a:p>
          <a:p>
            <a:pPr lvl="1"/>
            <a:r>
              <a:rPr lang="en-US" dirty="0" smtClean="0">
                <a:latin typeface="+mj-lt"/>
              </a:rPr>
              <a:t>Flow </a:t>
            </a:r>
            <a:r>
              <a:rPr lang="en-US" dirty="0">
                <a:latin typeface="+mj-lt"/>
              </a:rPr>
              <a:t>may play a secondary role to other factors including tides, salt concentration, and community structure and </a:t>
            </a:r>
            <a:r>
              <a:rPr lang="en-US" dirty="0" smtClean="0">
                <a:latin typeface="+mj-lt"/>
              </a:rPr>
              <a:t>function</a:t>
            </a:r>
          </a:p>
          <a:p>
            <a:r>
              <a:rPr lang="en-US" dirty="0" smtClean="0">
                <a:latin typeface="+mj-lt"/>
              </a:rPr>
              <a:t>Approaches</a:t>
            </a:r>
          </a:p>
          <a:p>
            <a:pPr lvl="1"/>
            <a:r>
              <a:rPr lang="en-US" dirty="0" smtClean="0">
                <a:latin typeface="+mj-lt"/>
              </a:rPr>
              <a:t>Inflow-based – keep </a:t>
            </a:r>
            <a:r>
              <a:rPr lang="en-US" dirty="0">
                <a:latin typeface="+mj-lt"/>
              </a:rPr>
              <a:t>flow within </a:t>
            </a:r>
            <a:r>
              <a:rPr lang="en-US" dirty="0" smtClean="0">
                <a:latin typeface="+mj-lt"/>
              </a:rPr>
              <a:t>prescribed bounds</a:t>
            </a:r>
          </a:p>
          <a:p>
            <a:pPr lvl="1"/>
            <a:r>
              <a:rPr lang="en-US" dirty="0" smtClean="0">
                <a:latin typeface="+mj-lt"/>
              </a:rPr>
              <a:t>Condition-based – set flow </a:t>
            </a:r>
            <a:r>
              <a:rPr lang="en-US" dirty="0">
                <a:latin typeface="+mj-lt"/>
              </a:rPr>
              <a:t>to maintain a specified condition (e.g., salinity) at a given point in the </a:t>
            </a:r>
            <a:r>
              <a:rPr lang="en-US" dirty="0" smtClean="0">
                <a:latin typeface="+mj-lt"/>
              </a:rPr>
              <a:t>estuary</a:t>
            </a:r>
          </a:p>
          <a:p>
            <a:pPr lvl="1"/>
            <a:r>
              <a:rPr lang="en-US" dirty="0" smtClean="0">
                <a:latin typeface="+mj-lt"/>
              </a:rPr>
              <a:t>Resource-based – sets flow based </a:t>
            </a:r>
            <a:r>
              <a:rPr lang="en-US" dirty="0">
                <a:latin typeface="+mj-lt"/>
              </a:rPr>
              <a:t>on the requirements of specific resources (e.g., shrimp</a:t>
            </a:r>
            <a:r>
              <a:rPr lang="en-US" dirty="0" smtClean="0">
                <a:latin typeface="+mj-lt"/>
              </a:rPr>
              <a:t>)</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12</a:t>
            </a:fld>
            <a:endParaRPr lang="en-US" dirty="0">
              <a:latin typeface="+mj-lt"/>
            </a:endParaRPr>
          </a:p>
        </p:txBody>
      </p:sp>
    </p:spTree>
    <p:extLst>
      <p:ext uri="{BB962C8B-B14F-4D97-AF65-F5344CB8AC3E}">
        <p14:creationId xmlns:p14="http://schemas.microsoft.com/office/powerpoint/2010/main" val="123520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75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75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accent5">
                    <a:lumMod val="75000"/>
                  </a:schemeClr>
                </a:solidFill>
              </a:rPr>
              <a:t>Flow-Habitat</a:t>
            </a:r>
            <a:r>
              <a:rPr lang="en-US" dirty="0" smtClean="0"/>
              <a:t> Relationships</a:t>
            </a:r>
            <a:endParaRPr lang="en-US" dirty="0"/>
          </a:p>
        </p:txBody>
      </p:sp>
      <p:sp>
        <p:nvSpPr>
          <p:cNvPr id="4" name="Content Placeholder 2"/>
          <p:cNvSpPr>
            <a:spLocks noGrp="1"/>
          </p:cNvSpPr>
          <p:nvPr>
            <p:ph idx="1"/>
          </p:nvPr>
        </p:nvSpPr>
        <p:spPr/>
        <p:txBody>
          <a:bodyPr>
            <a:normAutofit/>
          </a:bodyPr>
          <a:lstStyle/>
          <a:p>
            <a:pPr>
              <a:spcBef>
                <a:spcPts val="1200"/>
              </a:spcBef>
            </a:pPr>
            <a:r>
              <a:rPr lang="en-US" sz="2800" dirty="0" smtClean="0">
                <a:latin typeface="+mj-lt"/>
              </a:rPr>
              <a:t>Habitat </a:t>
            </a:r>
            <a:r>
              <a:rPr lang="en-US" sz="2800" dirty="0">
                <a:latin typeface="+mj-lt"/>
              </a:rPr>
              <a:t>response </a:t>
            </a:r>
            <a:r>
              <a:rPr lang="en-US" sz="2800" dirty="0" smtClean="0">
                <a:latin typeface="+mj-lt"/>
              </a:rPr>
              <a:t>models</a:t>
            </a:r>
          </a:p>
          <a:p>
            <a:pPr lvl="1">
              <a:spcBef>
                <a:spcPts val="1200"/>
              </a:spcBef>
            </a:pPr>
            <a:r>
              <a:rPr lang="en-US" dirty="0" smtClean="0">
                <a:latin typeface="+mj-lt"/>
              </a:rPr>
              <a:t>Uses a suite of biota habitat preference </a:t>
            </a:r>
            <a:r>
              <a:rPr lang="en-US" dirty="0">
                <a:latin typeface="+mj-lt"/>
              </a:rPr>
              <a:t>curves </a:t>
            </a:r>
            <a:r>
              <a:rPr lang="en-US" dirty="0" smtClean="0">
                <a:latin typeface="+mj-lt"/>
              </a:rPr>
              <a:t>to </a:t>
            </a:r>
            <a:r>
              <a:rPr lang="en-US" dirty="0">
                <a:latin typeface="+mj-lt"/>
              </a:rPr>
              <a:t>ensure that all types of habitat are </a:t>
            </a:r>
            <a:r>
              <a:rPr lang="en-US" dirty="0" smtClean="0">
                <a:latin typeface="+mj-lt"/>
              </a:rPr>
              <a:t>represented</a:t>
            </a:r>
          </a:p>
          <a:p>
            <a:pPr lvl="1">
              <a:spcBef>
                <a:spcPts val="1200"/>
              </a:spcBef>
            </a:pPr>
            <a:r>
              <a:rPr lang="en-US" dirty="0" smtClean="0">
                <a:latin typeface="+mj-lt"/>
              </a:rPr>
              <a:t>PHABSIM </a:t>
            </a:r>
          </a:p>
          <a:p>
            <a:pPr lvl="2">
              <a:spcBef>
                <a:spcPts val="1200"/>
              </a:spcBef>
            </a:pPr>
            <a:r>
              <a:rPr lang="en-US" dirty="0">
                <a:latin typeface="+mj-lt"/>
              </a:rPr>
              <a:t>C</a:t>
            </a:r>
            <a:r>
              <a:rPr lang="en-US" dirty="0" smtClean="0">
                <a:latin typeface="+mj-lt"/>
              </a:rPr>
              <a:t>ommon habitat model</a:t>
            </a:r>
          </a:p>
          <a:p>
            <a:pPr lvl="2">
              <a:spcBef>
                <a:spcPts val="1200"/>
              </a:spcBef>
            </a:pPr>
            <a:r>
              <a:rPr lang="en-US" dirty="0" smtClean="0">
                <a:latin typeface="+mj-lt"/>
              </a:rPr>
              <a:t>Used in NC for hydro relicensing and water withdrawal studies</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13</a:t>
            </a:fld>
            <a:endParaRPr lang="en-US" dirty="0">
              <a:latin typeface="+mj-lt"/>
            </a:endParaRPr>
          </a:p>
        </p:txBody>
      </p:sp>
    </p:spTree>
    <p:extLst>
      <p:ext uri="{BB962C8B-B14F-4D97-AF65-F5344CB8AC3E}">
        <p14:creationId xmlns:p14="http://schemas.microsoft.com/office/powerpoint/2010/main" val="201825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5">
                    <a:lumMod val="75000"/>
                  </a:schemeClr>
                </a:solidFill>
              </a:rPr>
              <a:t>Flow-Habitat</a:t>
            </a:r>
            <a:r>
              <a:rPr lang="en-US" sz="4800" dirty="0" smtClean="0"/>
              <a:t> Studies in NC</a:t>
            </a:r>
            <a:endParaRPr lang="en-US" sz="4800" dirty="0"/>
          </a:p>
        </p:txBody>
      </p:sp>
      <p:pic>
        <p:nvPicPr>
          <p:cNvPr id="5" name="Picture 4" descr="C:\Documents and Settings\Chris Goudreau\Local Settings\Temporary Internet Files\Content.Word\phabsites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71" y="2286000"/>
            <a:ext cx="8395258" cy="3505200"/>
          </a:xfrm>
          <a:prstGeom prst="rect">
            <a:avLst/>
          </a:prstGeom>
          <a:noFill/>
          <a:ln>
            <a:solidFill>
              <a:schemeClr val="tx1"/>
            </a:solidFill>
          </a:ln>
        </p:spPr>
      </p:pic>
      <p:sp>
        <p:nvSpPr>
          <p:cNvPr id="3" name="Slide Number Placeholder 2"/>
          <p:cNvSpPr>
            <a:spLocks noGrp="1"/>
          </p:cNvSpPr>
          <p:nvPr>
            <p:ph type="sldNum" sz="quarter" idx="12"/>
          </p:nvPr>
        </p:nvSpPr>
        <p:spPr/>
        <p:txBody>
          <a:bodyPr/>
          <a:lstStyle/>
          <a:p>
            <a:fld id="{73535872-E4CC-42F5-A878-EE58D6B5E133}" type="slidenum">
              <a:rPr lang="en-US" smtClean="0">
                <a:latin typeface="+mj-lt"/>
              </a:rPr>
              <a:t>14</a:t>
            </a:fld>
            <a:endParaRPr lang="en-US" dirty="0">
              <a:latin typeface="+mj-lt"/>
            </a:endParaRPr>
          </a:p>
        </p:txBody>
      </p:sp>
    </p:spTree>
    <p:extLst>
      <p:ext uri="{BB962C8B-B14F-4D97-AF65-F5344CB8AC3E}">
        <p14:creationId xmlns:p14="http://schemas.microsoft.com/office/powerpoint/2010/main" val="3098646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accent5">
                    <a:lumMod val="75000"/>
                  </a:schemeClr>
                </a:solidFill>
              </a:rPr>
              <a:t>Flow-Habitat</a:t>
            </a:r>
            <a:r>
              <a:rPr lang="en-US" dirty="0" smtClean="0"/>
              <a:t> Relationships</a:t>
            </a:r>
            <a:endParaRPr lang="en-US" dirty="0"/>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15</a:t>
            </a:fld>
            <a:endParaRPr lang="en-US" dirty="0">
              <a:latin typeface="+mj-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92667"/>
            <a:ext cx="3055898" cy="2959100"/>
          </a:xfrm>
          <a:prstGeom prst="rect">
            <a:avLst/>
          </a:prstGeom>
          <a:solidFill>
            <a:schemeClr val="bg1"/>
          </a:solidFill>
          <a:ln>
            <a:noFill/>
          </a:ln>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25" y="4846812"/>
            <a:ext cx="1497848" cy="1981200"/>
          </a:xfrm>
          <a:prstGeom prst="rect">
            <a:avLst/>
          </a:prstGeom>
          <a:solidFill>
            <a:schemeClr val="bg1"/>
          </a:solidFill>
          <a:ln>
            <a:noFill/>
          </a:ln>
          <a:effec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954566"/>
            <a:ext cx="2968840" cy="117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3165339"/>
            <a:ext cx="2968840" cy="125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889" t="18583" r="8889" b="21526"/>
          <a:stretch/>
        </p:blipFill>
        <p:spPr bwMode="auto">
          <a:xfrm>
            <a:off x="3117736" y="4505324"/>
            <a:ext cx="2975305" cy="133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015" y="1954566"/>
            <a:ext cx="2997409" cy="117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8816" y="5833070"/>
            <a:ext cx="1335310" cy="98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1" y="5867401"/>
            <a:ext cx="2059922" cy="9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123" y="5867400"/>
            <a:ext cx="1721211" cy="97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4502893"/>
            <a:ext cx="2266542" cy="133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t="19722" b="21525"/>
          <a:stretch/>
        </p:blipFill>
        <p:spPr bwMode="auto">
          <a:xfrm>
            <a:off x="6231478" y="3165340"/>
            <a:ext cx="2670619" cy="125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064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5563" y="2057400"/>
            <a:ext cx="7680234" cy="4704152"/>
            <a:chOff x="533400" y="1857375"/>
            <a:chExt cx="8006807" cy="4904178"/>
          </a:xfrm>
          <a:noFill/>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151" t="17050" r="34926" b="3745"/>
            <a:stretch/>
          </p:blipFill>
          <p:spPr bwMode="auto">
            <a:xfrm>
              <a:off x="4661304" y="1857375"/>
              <a:ext cx="3878903" cy="2486476"/>
            </a:xfrm>
            <a:prstGeom prst="rect">
              <a:avLst/>
            </a:prstGeom>
            <a:grp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 t="17420" r="68179" b="3726"/>
            <a:stretch/>
          </p:blipFill>
          <p:spPr bwMode="auto">
            <a:xfrm>
              <a:off x="533400" y="1857375"/>
              <a:ext cx="3920582" cy="2486476"/>
            </a:xfrm>
            <a:prstGeom prst="rect">
              <a:avLst/>
            </a:prstGeom>
            <a:grp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227" t="16324" r="-153" b="2786"/>
            <a:stretch/>
          </p:blipFill>
          <p:spPr bwMode="auto">
            <a:xfrm>
              <a:off x="2767012" y="4446977"/>
              <a:ext cx="3609976" cy="2314576"/>
            </a:xfrm>
            <a:prstGeom prst="rect">
              <a:avLst/>
            </a:prstGeom>
            <a:grp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accent5">
                    <a:lumMod val="75000"/>
                  </a:schemeClr>
                </a:solidFill>
              </a:rPr>
              <a:t>Flow-Habitat</a:t>
            </a:r>
            <a:r>
              <a:rPr lang="en-US" dirty="0" smtClean="0"/>
              <a:t> Relationships</a:t>
            </a:r>
            <a:endParaRPr lang="en-US" dirty="0"/>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16</a:t>
            </a:fld>
            <a:endParaRPr lang="en-US" dirty="0">
              <a:latin typeface="+mj-lt"/>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620000" cy="49327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2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Autofit/>
          </a:bodyPr>
          <a:lstStyle/>
          <a:p>
            <a:r>
              <a:rPr lang="en-US" sz="2200" dirty="0" smtClean="0"/>
              <a:t>Percent of Piedmont Sites </a:t>
            </a:r>
            <a:r>
              <a:rPr lang="en-US" sz="2200" u="sng" dirty="0" smtClean="0"/>
              <a:t>not</a:t>
            </a:r>
            <a:r>
              <a:rPr lang="en-US" sz="2200" dirty="0" smtClean="0"/>
              <a:t> Protecting 80% of Habitat for Deep Guild</a:t>
            </a:r>
            <a:endParaRPr lang="en-US" sz="22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t="9031"/>
          <a:stretch/>
        </p:blipFill>
        <p:spPr bwMode="auto">
          <a:xfrm>
            <a:off x="357738" y="1298848"/>
            <a:ext cx="8405262" cy="5540102"/>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3535872-E4CC-42F5-A878-EE58D6B5E133}" type="slidenum">
              <a:rPr lang="en-US" smtClean="0">
                <a:latin typeface="+mj-lt"/>
              </a:rPr>
              <a:t>17</a:t>
            </a:fld>
            <a:endParaRPr lang="en-US" dirty="0">
              <a:latin typeface="+mj-lt"/>
            </a:endParaRPr>
          </a:p>
        </p:txBody>
      </p:sp>
    </p:spTree>
    <p:extLst>
      <p:ext uri="{BB962C8B-B14F-4D97-AF65-F5344CB8AC3E}">
        <p14:creationId xmlns:p14="http://schemas.microsoft.com/office/powerpoint/2010/main" val="3860661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82000" cy="515112"/>
          </a:xfrm>
        </p:spPr>
        <p:txBody>
          <a:bodyPr>
            <a:noAutofit/>
          </a:bodyPr>
          <a:lstStyle/>
          <a:p>
            <a:r>
              <a:rPr lang="en-US" sz="2200" dirty="0" smtClean="0"/>
              <a:t>Percent of Mountain Sites </a:t>
            </a:r>
            <a:r>
              <a:rPr lang="en-US" sz="2200" u="sng" dirty="0" smtClean="0"/>
              <a:t>not</a:t>
            </a:r>
            <a:r>
              <a:rPr lang="en-US" sz="2200" dirty="0" smtClean="0"/>
              <a:t> Protecting 80% of Habitat for Shallow Guild</a:t>
            </a:r>
            <a:endParaRPr lang="en-US" sz="22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1"/>
          <p:cNvPicPr>
            <a:picLocks noChangeAspect="1" noChangeArrowheads="1"/>
          </p:cNvPicPr>
          <p:nvPr/>
        </p:nvPicPr>
        <p:blipFill>
          <a:blip r:embed="rId3">
            <a:extLst>
              <a:ext uri="{28A0092B-C50C-407E-A947-70E740481C1C}">
                <a14:useLocalDpi xmlns:a14="http://schemas.microsoft.com/office/drawing/2010/main" val="0"/>
              </a:ext>
            </a:extLst>
          </a:blip>
          <a:srcRect t="9331" b="-2147"/>
          <a:stretch>
            <a:fillRect/>
          </a:stretch>
        </p:blipFill>
        <p:spPr bwMode="auto">
          <a:xfrm>
            <a:off x="42222" y="1371600"/>
            <a:ext cx="9059556" cy="51244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781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3535872-E4CC-42F5-A878-EE58D6B5E133}" type="slidenum">
              <a:rPr lang="en-US" smtClean="0">
                <a:latin typeface="+mj-lt"/>
              </a:rPr>
              <a:t>18</a:t>
            </a:fld>
            <a:endParaRPr lang="en-US" dirty="0">
              <a:latin typeface="+mj-lt"/>
            </a:endParaRPr>
          </a:p>
        </p:txBody>
      </p:sp>
    </p:spTree>
    <p:extLst>
      <p:ext uri="{BB962C8B-B14F-4D97-AF65-F5344CB8AC3E}">
        <p14:creationId xmlns:p14="http://schemas.microsoft.com/office/powerpoint/2010/main" val="316594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200"/>
              </a:spcBef>
            </a:pPr>
            <a:r>
              <a:rPr lang="en-US" sz="2800" dirty="0" smtClean="0">
                <a:latin typeface="+mj-lt"/>
              </a:rPr>
              <a:t>Generally, flow scenarios that deviate most from the unaltered condition were least protective of habitat</a:t>
            </a:r>
            <a:br>
              <a:rPr lang="en-US" sz="2800" dirty="0" smtClean="0">
                <a:latin typeface="+mj-lt"/>
              </a:rPr>
            </a:br>
            <a:r>
              <a:rPr lang="en-US" sz="2800" dirty="0" smtClean="0">
                <a:latin typeface="+mj-lt"/>
              </a:rPr>
              <a:t>(i.e., more water is better)</a:t>
            </a:r>
          </a:p>
          <a:p>
            <a:pPr>
              <a:spcBef>
                <a:spcPts val="1200"/>
              </a:spcBef>
            </a:pPr>
            <a:r>
              <a:rPr lang="en-US" sz="2800" dirty="0" smtClean="0">
                <a:latin typeface="+mj-lt"/>
              </a:rPr>
              <a:t>Less clear, which flow scenarios were consistently  best when considering all permutations of region, season, guild group</a:t>
            </a:r>
          </a:p>
          <a:p>
            <a:pPr>
              <a:spcBef>
                <a:spcPts val="1200"/>
              </a:spcBef>
            </a:pPr>
            <a:r>
              <a:rPr lang="en-US" sz="2800" dirty="0" smtClean="0">
                <a:latin typeface="+mj-lt"/>
              </a:rPr>
              <a:t>More could be done to expand the number of sites, but these are intensive efforts; the easiest sites have been done</a:t>
            </a:r>
          </a:p>
        </p:txBody>
      </p:sp>
      <p:sp>
        <p:nvSpPr>
          <p:cNvPr id="4"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accent5">
                    <a:lumMod val="75000"/>
                  </a:schemeClr>
                </a:solidFill>
              </a:rPr>
              <a:t>Flow-Habitat</a:t>
            </a:r>
            <a:r>
              <a:rPr lang="en-US" dirty="0" smtClean="0"/>
              <a:t> Relationships</a:t>
            </a:r>
            <a:endParaRPr lang="en-US" dirty="0"/>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19</a:t>
            </a:fld>
            <a:endParaRPr lang="en-US" dirty="0">
              <a:latin typeface="+mj-lt"/>
            </a:endParaRPr>
          </a:p>
        </p:txBody>
      </p:sp>
    </p:spTree>
    <p:extLst>
      <p:ext uri="{BB962C8B-B14F-4D97-AF65-F5344CB8AC3E}">
        <p14:creationId xmlns:p14="http://schemas.microsoft.com/office/powerpoint/2010/main" val="10014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Background</a:t>
            </a:r>
            <a:endParaRPr lang="en-US" sz="4800" dirty="0"/>
          </a:p>
        </p:txBody>
      </p:sp>
      <p:sp>
        <p:nvSpPr>
          <p:cNvPr id="3" name="Content Placeholder 2"/>
          <p:cNvSpPr>
            <a:spLocks noGrp="1"/>
          </p:cNvSpPr>
          <p:nvPr>
            <p:ph idx="1"/>
          </p:nvPr>
        </p:nvSpPr>
        <p:spPr>
          <a:xfrm>
            <a:off x="457200" y="1935480"/>
            <a:ext cx="8229600" cy="4541520"/>
          </a:xfrm>
        </p:spPr>
        <p:txBody>
          <a:bodyPr>
            <a:normAutofit/>
          </a:bodyPr>
          <a:lstStyle/>
          <a:p>
            <a:pPr>
              <a:lnSpc>
                <a:spcPct val="90000"/>
              </a:lnSpc>
              <a:spcBef>
                <a:spcPts val="1200"/>
              </a:spcBef>
            </a:pPr>
            <a:r>
              <a:rPr lang="en-US" sz="2800" dirty="0">
                <a:latin typeface="+mj-lt"/>
              </a:rPr>
              <a:t>Session Law </a:t>
            </a:r>
            <a:r>
              <a:rPr lang="en-US" sz="2800" dirty="0" smtClean="0">
                <a:latin typeface="+mj-lt"/>
              </a:rPr>
              <a:t>2010-143</a:t>
            </a:r>
          </a:p>
          <a:p>
            <a:pPr>
              <a:lnSpc>
                <a:spcPct val="90000"/>
              </a:lnSpc>
              <a:spcBef>
                <a:spcPts val="1200"/>
              </a:spcBef>
            </a:pPr>
            <a:r>
              <a:rPr lang="en-US" sz="2800" dirty="0" smtClean="0">
                <a:latin typeface="+mj-lt"/>
              </a:rPr>
              <a:t>Requires DENR </a:t>
            </a:r>
            <a:r>
              <a:rPr lang="en-US" sz="2800" dirty="0">
                <a:latin typeface="+mj-lt"/>
              </a:rPr>
              <a:t>to develop </a:t>
            </a:r>
            <a:r>
              <a:rPr lang="en-US" sz="2800" dirty="0" err="1">
                <a:latin typeface="+mj-lt"/>
              </a:rPr>
              <a:t>basinwide</a:t>
            </a:r>
            <a:r>
              <a:rPr lang="en-US" sz="2800" dirty="0">
                <a:latin typeface="+mj-lt"/>
              </a:rPr>
              <a:t> hydrologic models for each of the 17 major river basins in </a:t>
            </a:r>
            <a:r>
              <a:rPr lang="en-US" sz="2800" dirty="0" smtClean="0">
                <a:latin typeface="+mj-lt"/>
              </a:rPr>
              <a:t>NC</a:t>
            </a:r>
          </a:p>
          <a:p>
            <a:pPr>
              <a:lnSpc>
                <a:spcPct val="90000"/>
              </a:lnSpc>
              <a:spcBef>
                <a:spcPts val="1200"/>
              </a:spcBef>
            </a:pPr>
            <a:r>
              <a:rPr lang="en-US" sz="2800" dirty="0" smtClean="0">
                <a:latin typeface="+mj-lt"/>
              </a:rPr>
              <a:t>Simulate </a:t>
            </a:r>
            <a:r>
              <a:rPr lang="en-US" sz="2800" dirty="0">
                <a:latin typeface="+mj-lt"/>
              </a:rPr>
              <a:t>flows </a:t>
            </a:r>
            <a:r>
              <a:rPr lang="en-US" sz="2800" dirty="0" smtClean="0">
                <a:latin typeface="+mj-lt"/>
              </a:rPr>
              <a:t>to determine </a:t>
            </a:r>
            <a:r>
              <a:rPr lang="en-US" sz="2800" dirty="0">
                <a:latin typeface="+mj-lt"/>
              </a:rPr>
              <a:t>if adequate water is available </a:t>
            </a:r>
            <a:r>
              <a:rPr lang="en-US" sz="2800" dirty="0" smtClean="0">
                <a:latin typeface="+mj-lt"/>
              </a:rPr>
              <a:t>to </a:t>
            </a:r>
            <a:r>
              <a:rPr lang="en-US" sz="2800" dirty="0">
                <a:latin typeface="+mj-lt"/>
              </a:rPr>
              <a:t>meet all needs, including essential water uses and ecological </a:t>
            </a:r>
            <a:r>
              <a:rPr lang="en-US" sz="2800" dirty="0" smtClean="0">
                <a:latin typeface="+mj-lt"/>
              </a:rPr>
              <a:t>flows</a:t>
            </a:r>
          </a:p>
          <a:p>
            <a:pPr>
              <a:lnSpc>
                <a:spcPct val="90000"/>
              </a:lnSpc>
              <a:spcBef>
                <a:spcPts val="1200"/>
              </a:spcBef>
            </a:pPr>
            <a:r>
              <a:rPr lang="en-US" sz="2800" dirty="0" smtClean="0">
                <a:latin typeface="+mj-lt"/>
              </a:rPr>
              <a:t>Does not:</a:t>
            </a:r>
          </a:p>
          <a:p>
            <a:pPr lvl="1">
              <a:lnSpc>
                <a:spcPct val="90000"/>
              </a:lnSpc>
              <a:spcBef>
                <a:spcPts val="1200"/>
              </a:spcBef>
            </a:pPr>
            <a:r>
              <a:rPr lang="en-US" dirty="0">
                <a:latin typeface="+mj-lt"/>
              </a:rPr>
              <a:t>r</a:t>
            </a:r>
            <a:r>
              <a:rPr lang="en-US" dirty="0" smtClean="0">
                <a:latin typeface="+mj-lt"/>
              </a:rPr>
              <a:t>eplace </a:t>
            </a:r>
            <a:r>
              <a:rPr lang="en-US" dirty="0">
                <a:latin typeface="+mj-lt"/>
              </a:rPr>
              <a:t>site-specific </a:t>
            </a:r>
            <a:r>
              <a:rPr lang="en-US" dirty="0" smtClean="0">
                <a:latin typeface="+mj-lt"/>
              </a:rPr>
              <a:t>studies</a:t>
            </a:r>
          </a:p>
          <a:p>
            <a:pPr lvl="1">
              <a:lnSpc>
                <a:spcPct val="90000"/>
              </a:lnSpc>
              <a:spcBef>
                <a:spcPts val="1200"/>
              </a:spcBef>
            </a:pPr>
            <a:r>
              <a:rPr lang="en-US" dirty="0" smtClean="0">
                <a:latin typeface="+mj-lt"/>
              </a:rPr>
              <a:t>vary </a:t>
            </a:r>
            <a:r>
              <a:rPr lang="en-US" dirty="0">
                <a:latin typeface="+mj-lt"/>
              </a:rPr>
              <a:t>existing </a:t>
            </a:r>
            <a:r>
              <a:rPr lang="en-US" dirty="0" smtClean="0">
                <a:latin typeface="+mj-lt"/>
              </a:rPr>
              <a:t>permits/licenses</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a:t>
            </a:fld>
            <a:endParaRPr lang="en-US" dirty="0">
              <a:latin typeface="+mj-lt"/>
            </a:endParaRPr>
          </a:p>
        </p:txBody>
      </p:sp>
    </p:spTree>
    <p:extLst>
      <p:ext uri="{BB962C8B-B14F-4D97-AF65-F5344CB8AC3E}">
        <p14:creationId xmlns:p14="http://schemas.microsoft.com/office/powerpoint/2010/main" val="355442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75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tx2">
                    <a:lumMod val="60000"/>
                    <a:lumOff val="40000"/>
                  </a:schemeClr>
                </a:solidFill>
              </a:rPr>
              <a:t>Flow-Ecology</a:t>
            </a:r>
            <a:r>
              <a:rPr lang="en-US" dirty="0" smtClean="0"/>
              <a:t> Relationships</a:t>
            </a:r>
            <a:endParaRPr lang="en-US" dirty="0"/>
          </a:p>
        </p:txBody>
      </p:sp>
      <p:sp>
        <p:nvSpPr>
          <p:cNvPr id="3" name="Content Placeholder 2"/>
          <p:cNvSpPr>
            <a:spLocks noGrp="1"/>
          </p:cNvSpPr>
          <p:nvPr>
            <p:ph idx="1"/>
          </p:nvPr>
        </p:nvSpPr>
        <p:spPr/>
        <p:txBody>
          <a:bodyPr>
            <a:normAutofit fontScale="92500"/>
          </a:bodyPr>
          <a:lstStyle/>
          <a:p>
            <a:pPr>
              <a:spcBef>
                <a:spcPts val="1200"/>
              </a:spcBef>
            </a:pPr>
            <a:r>
              <a:rPr lang="en-US" sz="2800" dirty="0">
                <a:latin typeface="+mj-lt"/>
              </a:rPr>
              <a:t>Ecological integrity inferred from fish or benthic macroinvertebrate community structure metrics</a:t>
            </a:r>
          </a:p>
          <a:p>
            <a:pPr>
              <a:spcBef>
                <a:spcPts val="1200"/>
              </a:spcBef>
            </a:pPr>
            <a:r>
              <a:rPr lang="en-US" sz="2800" dirty="0" smtClean="0">
                <a:latin typeface="+mj-lt"/>
              </a:rPr>
              <a:t>Two basic approaches</a:t>
            </a:r>
          </a:p>
          <a:p>
            <a:pPr lvl="1">
              <a:spcBef>
                <a:spcPts val="600"/>
              </a:spcBef>
            </a:pPr>
            <a:r>
              <a:rPr lang="en-US" dirty="0" smtClean="0">
                <a:latin typeface="+mj-lt"/>
              </a:rPr>
              <a:t>Relate </a:t>
            </a:r>
            <a:r>
              <a:rPr lang="en-US" dirty="0">
                <a:latin typeface="+mj-lt"/>
              </a:rPr>
              <a:t>biological conditions to flow across a range of flow conditions (space for </a:t>
            </a:r>
            <a:r>
              <a:rPr lang="en-US" dirty="0" smtClean="0">
                <a:latin typeface="+mj-lt"/>
              </a:rPr>
              <a:t>time)</a:t>
            </a:r>
          </a:p>
          <a:p>
            <a:pPr lvl="1">
              <a:spcBef>
                <a:spcPts val="600"/>
              </a:spcBef>
            </a:pPr>
            <a:r>
              <a:rPr lang="en-US" dirty="0" smtClean="0">
                <a:latin typeface="+mj-lt"/>
              </a:rPr>
              <a:t>Relate changes in biological condition to flow at </a:t>
            </a:r>
            <a:r>
              <a:rPr lang="en-US" dirty="0">
                <a:latin typeface="+mj-lt"/>
              </a:rPr>
              <a:t>a site over </a:t>
            </a:r>
            <a:r>
              <a:rPr lang="en-US" dirty="0" smtClean="0">
                <a:latin typeface="+mj-lt"/>
              </a:rPr>
              <a:t>time</a:t>
            </a:r>
          </a:p>
          <a:p>
            <a:pPr>
              <a:spcBef>
                <a:spcPts val="1200"/>
              </a:spcBef>
            </a:pPr>
            <a:r>
              <a:rPr lang="en-US" sz="2800" dirty="0" smtClean="0">
                <a:latin typeface="+mj-lt"/>
              </a:rPr>
              <a:t>Organizations </a:t>
            </a:r>
            <a:r>
              <a:rPr lang="en-US" sz="2800" dirty="0">
                <a:latin typeface="+mj-lt"/>
              </a:rPr>
              <a:t>outside of the EFSAB tried both approaches and reported their results to the </a:t>
            </a:r>
            <a:r>
              <a:rPr lang="en-US" sz="2800" dirty="0" smtClean="0">
                <a:latin typeface="+mj-lt"/>
              </a:rPr>
              <a:t>Board</a:t>
            </a:r>
          </a:p>
          <a:p>
            <a:pPr lvl="1">
              <a:spcBef>
                <a:spcPts val="600"/>
              </a:spcBef>
            </a:pPr>
            <a:r>
              <a:rPr lang="en-US" dirty="0" smtClean="0">
                <a:latin typeface="+mj-lt"/>
              </a:rPr>
              <a:t>RTI </a:t>
            </a:r>
            <a:r>
              <a:rPr lang="en-US" dirty="0">
                <a:latin typeface="+mj-lt"/>
              </a:rPr>
              <a:t>International (RTI) and </a:t>
            </a:r>
            <a:r>
              <a:rPr lang="en-US" dirty="0" smtClean="0">
                <a:latin typeface="+mj-lt"/>
              </a:rPr>
              <a:t>USGS – used space for time</a:t>
            </a:r>
            <a:endParaRPr lang="en-US" dirty="0">
              <a:latin typeface="+mj-lt"/>
            </a:endParaRPr>
          </a:p>
          <a:p>
            <a:pPr lvl="1">
              <a:spcBef>
                <a:spcPts val="600"/>
              </a:spcBef>
            </a:pPr>
            <a:r>
              <a:rPr lang="en-US" dirty="0">
                <a:latin typeface="+mj-lt"/>
              </a:rPr>
              <a:t>The Nature Conservancy </a:t>
            </a:r>
            <a:r>
              <a:rPr lang="en-US" dirty="0" smtClean="0">
                <a:latin typeface="+mj-lt"/>
              </a:rPr>
              <a:t>– used both approaches</a:t>
            </a:r>
            <a:endParaRPr lang="en-US" dirty="0">
              <a:latin typeface="+mj-lt"/>
            </a:endParaRP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20</a:t>
            </a:fld>
            <a:endParaRPr lang="en-US" dirty="0">
              <a:latin typeface="+mj-lt"/>
            </a:endParaRPr>
          </a:p>
        </p:txBody>
      </p:sp>
    </p:spTree>
    <p:extLst>
      <p:ext uri="{BB962C8B-B14F-4D97-AF65-F5344CB8AC3E}">
        <p14:creationId xmlns:p14="http://schemas.microsoft.com/office/powerpoint/2010/main" val="17916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solidFill>
                  <a:schemeClr val="tx2">
                    <a:lumMod val="60000"/>
                    <a:lumOff val="40000"/>
                  </a:schemeClr>
                </a:solidFill>
              </a:rPr>
              <a:t>Flow-Ecology</a:t>
            </a:r>
            <a:r>
              <a:rPr lang="en-US" dirty="0" smtClean="0"/>
              <a:t> Relationships</a:t>
            </a:r>
            <a:endParaRPr lang="en-US" dirty="0"/>
          </a:p>
        </p:txBody>
      </p:sp>
      <p:sp>
        <p:nvSpPr>
          <p:cNvPr id="3" name="Content Placeholder 2"/>
          <p:cNvSpPr>
            <a:spLocks noGrp="1"/>
          </p:cNvSpPr>
          <p:nvPr>
            <p:ph idx="1"/>
          </p:nvPr>
        </p:nvSpPr>
        <p:spPr/>
        <p:txBody>
          <a:bodyPr>
            <a:noAutofit/>
          </a:bodyPr>
          <a:lstStyle/>
          <a:p>
            <a:pPr>
              <a:lnSpc>
                <a:spcPct val="90000"/>
              </a:lnSpc>
              <a:spcBef>
                <a:spcPts val="1200"/>
              </a:spcBef>
            </a:pPr>
            <a:r>
              <a:rPr lang="en-US" sz="2200" dirty="0">
                <a:latin typeface="+mj-lt"/>
              </a:rPr>
              <a:t>649 fish and 1,227 benthos “</a:t>
            </a:r>
            <a:r>
              <a:rPr lang="en-US" sz="2200" dirty="0" err="1">
                <a:latin typeface="+mj-lt"/>
              </a:rPr>
              <a:t>wadeable</a:t>
            </a:r>
            <a:r>
              <a:rPr lang="en-US" sz="2200" dirty="0">
                <a:latin typeface="+mj-lt"/>
              </a:rPr>
              <a:t>” sites </a:t>
            </a:r>
            <a:r>
              <a:rPr lang="en-US" sz="2200" dirty="0" smtClean="0">
                <a:latin typeface="+mj-lt"/>
              </a:rPr>
              <a:t>across NC</a:t>
            </a:r>
            <a:endParaRPr lang="en-US" sz="2200" dirty="0">
              <a:latin typeface="+mj-lt"/>
            </a:endParaRPr>
          </a:p>
          <a:p>
            <a:pPr>
              <a:lnSpc>
                <a:spcPct val="90000"/>
              </a:lnSpc>
              <a:spcBef>
                <a:spcPts val="1200"/>
              </a:spcBef>
            </a:pPr>
            <a:r>
              <a:rPr lang="en-US" sz="2200" dirty="0" smtClean="0">
                <a:latin typeface="+mj-lt"/>
              </a:rPr>
              <a:t>RTI/USGS conducted </a:t>
            </a:r>
            <a:r>
              <a:rPr lang="en-US" sz="2200" dirty="0">
                <a:latin typeface="+mj-lt"/>
              </a:rPr>
              <a:t>numerous statistical analyses to find meaningful relationships between </a:t>
            </a:r>
            <a:r>
              <a:rPr lang="en-US" sz="2200" dirty="0" smtClean="0">
                <a:latin typeface="+mj-lt"/>
              </a:rPr>
              <a:t>fish/benthos and flow metrics</a:t>
            </a:r>
          </a:p>
          <a:p>
            <a:pPr>
              <a:lnSpc>
                <a:spcPct val="90000"/>
              </a:lnSpc>
              <a:spcBef>
                <a:spcPts val="1200"/>
              </a:spcBef>
            </a:pPr>
            <a:r>
              <a:rPr lang="en-US" sz="2200" dirty="0" smtClean="0">
                <a:latin typeface="+mj-lt"/>
              </a:rPr>
              <a:t>Significant </a:t>
            </a:r>
            <a:r>
              <a:rPr lang="en-US" sz="2200" dirty="0">
                <a:latin typeface="+mj-lt"/>
              </a:rPr>
              <a:t>relationships were found between six flow metrics </a:t>
            </a:r>
            <a:r>
              <a:rPr lang="en-US" sz="2200" dirty="0" smtClean="0">
                <a:latin typeface="+mj-lt"/>
              </a:rPr>
              <a:t>and:</a:t>
            </a:r>
          </a:p>
          <a:p>
            <a:pPr lvl="1">
              <a:lnSpc>
                <a:spcPct val="90000"/>
              </a:lnSpc>
              <a:spcBef>
                <a:spcPts val="600"/>
              </a:spcBef>
            </a:pPr>
            <a:r>
              <a:rPr lang="en-US" sz="2000" dirty="0" smtClean="0">
                <a:latin typeface="+mj-lt"/>
              </a:rPr>
              <a:t>Shannon-Weaver </a:t>
            </a:r>
            <a:r>
              <a:rPr lang="en-US" sz="2000" dirty="0">
                <a:latin typeface="+mj-lt"/>
              </a:rPr>
              <a:t>Diversity Index of the riffle-run fish </a:t>
            </a:r>
            <a:r>
              <a:rPr lang="en-US" sz="2000" dirty="0" smtClean="0">
                <a:latin typeface="+mj-lt"/>
              </a:rPr>
              <a:t>guild</a:t>
            </a:r>
          </a:p>
          <a:p>
            <a:pPr lvl="1">
              <a:lnSpc>
                <a:spcPct val="90000"/>
              </a:lnSpc>
              <a:spcBef>
                <a:spcPts val="600"/>
              </a:spcBef>
            </a:pPr>
            <a:r>
              <a:rPr lang="en-US" sz="2000" dirty="0" smtClean="0">
                <a:latin typeface="+mj-lt"/>
              </a:rPr>
              <a:t>EPT taxa richness</a:t>
            </a:r>
          </a:p>
          <a:p>
            <a:pPr>
              <a:lnSpc>
                <a:spcPct val="90000"/>
              </a:lnSpc>
              <a:spcBef>
                <a:spcPts val="1200"/>
              </a:spcBef>
            </a:pPr>
            <a:r>
              <a:rPr lang="en-US" sz="2200" dirty="0" smtClean="0">
                <a:latin typeface="+mj-lt"/>
              </a:rPr>
              <a:t>Flow </a:t>
            </a:r>
            <a:r>
              <a:rPr lang="en-US" sz="2200" dirty="0">
                <a:latin typeface="+mj-lt"/>
              </a:rPr>
              <a:t>metrics </a:t>
            </a:r>
            <a:r>
              <a:rPr lang="en-US" sz="2200" dirty="0" smtClean="0">
                <a:latin typeface="+mj-lt"/>
              </a:rPr>
              <a:t>– annual </a:t>
            </a:r>
            <a:r>
              <a:rPr lang="en-US" sz="2200" dirty="0">
                <a:latin typeface="+mj-lt"/>
              </a:rPr>
              <a:t>and seasonal </a:t>
            </a:r>
            <a:r>
              <a:rPr lang="en-US" sz="2200" dirty="0" err="1" smtClean="0">
                <a:latin typeface="+mj-lt"/>
              </a:rPr>
              <a:t>ecodeficits</a:t>
            </a:r>
            <a:r>
              <a:rPr lang="en-US" sz="2200" dirty="0" smtClean="0">
                <a:latin typeface="+mj-lt"/>
              </a:rPr>
              <a:t> </a:t>
            </a:r>
            <a:r>
              <a:rPr lang="en-US" sz="2200" dirty="0">
                <a:latin typeface="+mj-lt"/>
              </a:rPr>
              <a:t>and reductions in the average 30-day minimum </a:t>
            </a:r>
            <a:r>
              <a:rPr lang="en-US" sz="2200" dirty="0" smtClean="0">
                <a:latin typeface="+mj-lt"/>
              </a:rPr>
              <a:t>flow</a:t>
            </a:r>
          </a:p>
          <a:p>
            <a:pPr>
              <a:lnSpc>
                <a:spcPct val="90000"/>
              </a:lnSpc>
              <a:spcBef>
                <a:spcPts val="1200"/>
              </a:spcBef>
            </a:pPr>
            <a:r>
              <a:rPr lang="en-US" sz="2200" dirty="0" smtClean="0">
                <a:latin typeface="+mj-lt"/>
              </a:rPr>
              <a:t>Attempted </a:t>
            </a:r>
            <a:r>
              <a:rPr lang="en-US" sz="2200" dirty="0">
                <a:latin typeface="+mj-lt"/>
              </a:rPr>
              <a:t>to include other explanatory factors (e.g., stream size and basin characteristics), but these were unsuccessful</a:t>
            </a:r>
          </a:p>
          <a:p>
            <a:pPr>
              <a:lnSpc>
                <a:spcPct val="90000"/>
              </a:lnSpc>
              <a:spcBef>
                <a:spcPts val="1200"/>
              </a:spcBef>
            </a:pPr>
            <a:endParaRPr lang="en-US" sz="2200" dirty="0" smtClean="0">
              <a:latin typeface="+mj-lt"/>
            </a:endParaRP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21</a:t>
            </a:fld>
            <a:endParaRPr lang="en-US" dirty="0">
              <a:latin typeface="+mj-lt"/>
            </a:endParaRPr>
          </a:p>
        </p:txBody>
      </p:sp>
    </p:spTree>
    <p:extLst>
      <p:ext uri="{BB962C8B-B14F-4D97-AF65-F5344CB8AC3E}">
        <p14:creationId xmlns:p14="http://schemas.microsoft.com/office/powerpoint/2010/main" val="290981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5400" dirty="0"/>
              <a:t>Fish </a:t>
            </a:r>
            <a:r>
              <a:rPr lang="en-US" sz="5400" dirty="0" smtClean="0"/>
              <a:t>Dataset</a:t>
            </a:r>
            <a:endParaRPr lang="en-US" sz="5400"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a:latin typeface="+mj-lt"/>
              </a:rPr>
              <a:t>NCDWQ </a:t>
            </a:r>
            <a:r>
              <a:rPr lang="en-US" dirty="0" err="1" smtClean="0">
                <a:latin typeface="+mj-lt"/>
              </a:rPr>
              <a:t>wadeable</a:t>
            </a:r>
            <a:r>
              <a:rPr lang="en-US" dirty="0" smtClean="0">
                <a:latin typeface="+mj-lt"/>
              </a:rPr>
              <a:t> streams data; </a:t>
            </a:r>
            <a:r>
              <a:rPr lang="en-US" dirty="0">
                <a:latin typeface="+mj-lt"/>
              </a:rPr>
              <a:t>not </a:t>
            </a:r>
            <a:r>
              <a:rPr lang="en-US" dirty="0" smtClean="0">
                <a:latin typeface="+mj-lt"/>
              </a:rPr>
              <a:t>trout</a:t>
            </a:r>
            <a:endParaRPr lang="en-US"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4661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73535872-E4CC-42F5-A878-EE58D6B5E133}" type="slidenum">
              <a:rPr lang="en-US" smtClean="0">
                <a:latin typeface="+mj-lt"/>
              </a:rPr>
              <a:t>22</a:t>
            </a:fld>
            <a:endParaRPr lang="en-US" dirty="0">
              <a:latin typeface="+mj-lt"/>
            </a:endParaRPr>
          </a:p>
        </p:txBody>
      </p:sp>
    </p:spTree>
    <p:extLst>
      <p:ext uri="{BB962C8B-B14F-4D97-AF65-F5344CB8AC3E}">
        <p14:creationId xmlns:p14="http://schemas.microsoft.com/office/powerpoint/2010/main" val="272904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23</a:t>
            </a:fld>
            <a:endParaRPr lang="en-US" dirty="0">
              <a:latin typeface="+mj-lt"/>
            </a:endParaRPr>
          </a:p>
        </p:txBody>
      </p:sp>
      <p:sp>
        <p:nvSpPr>
          <p:cNvPr id="9" name="TextBox 8"/>
          <p:cNvSpPr txBox="1"/>
          <p:nvPr/>
        </p:nvSpPr>
        <p:spPr>
          <a:xfrm>
            <a:off x="2133600" y="5943600"/>
            <a:ext cx="678391" cy="461665"/>
          </a:xfrm>
          <a:prstGeom prst="rect">
            <a:avLst/>
          </a:prstGeom>
          <a:noFill/>
        </p:spPr>
        <p:txBody>
          <a:bodyPr wrap="none" rtlCol="0">
            <a:spAutoFit/>
          </a:bodyPr>
          <a:lstStyle/>
          <a:p>
            <a:r>
              <a:rPr lang="en-US" sz="2400" dirty="0" smtClean="0">
                <a:latin typeface="+mj-lt"/>
              </a:rPr>
              <a:t>Fish</a:t>
            </a:r>
            <a:endParaRPr lang="en-US" sz="2400" dirty="0">
              <a:latin typeface="+mj-lt"/>
            </a:endParaRPr>
          </a:p>
        </p:txBody>
      </p:sp>
      <p:sp>
        <p:nvSpPr>
          <p:cNvPr id="15" name="TextBox 14"/>
          <p:cNvSpPr txBox="1"/>
          <p:nvPr/>
        </p:nvSpPr>
        <p:spPr>
          <a:xfrm>
            <a:off x="6324600" y="5943600"/>
            <a:ext cx="1210909" cy="461665"/>
          </a:xfrm>
          <a:prstGeom prst="rect">
            <a:avLst/>
          </a:prstGeom>
          <a:noFill/>
        </p:spPr>
        <p:txBody>
          <a:bodyPr wrap="none" rtlCol="0">
            <a:spAutoFit/>
          </a:bodyPr>
          <a:lstStyle/>
          <a:p>
            <a:r>
              <a:rPr lang="en-US" sz="2400" dirty="0" smtClean="0">
                <a:latin typeface="+mj-lt"/>
              </a:rPr>
              <a:t>Benthos</a:t>
            </a:r>
            <a:endParaRPr lang="en-US" sz="2400" dirty="0">
              <a:latin typeface="+mj-lt"/>
            </a:endParaRPr>
          </a:p>
        </p:txBody>
      </p:sp>
      <p:sp>
        <p:nvSpPr>
          <p:cNvPr id="18" name="Title 1"/>
          <p:cNvSpPr>
            <a:spLocks noGrp="1"/>
          </p:cNvSpPr>
          <p:nvPr>
            <p:ph type="title"/>
          </p:nvPr>
        </p:nvSpPr>
        <p:spPr>
          <a:xfrm>
            <a:off x="457200" y="704088"/>
            <a:ext cx="8229600" cy="1143000"/>
          </a:xfrm>
        </p:spPr>
        <p:txBody>
          <a:bodyPr>
            <a:normAutofit fontScale="90000"/>
          </a:bodyPr>
          <a:lstStyle/>
          <a:p>
            <a:r>
              <a:rPr lang="en-US" dirty="0" smtClean="0"/>
              <a:t>Advancing the Science:</a:t>
            </a:r>
            <a:br>
              <a:rPr lang="en-US" dirty="0" smtClean="0"/>
            </a:br>
            <a:r>
              <a:rPr lang="en-US" dirty="0" smtClean="0">
                <a:solidFill>
                  <a:schemeClr val="tx2">
                    <a:lumMod val="60000"/>
                    <a:lumOff val="40000"/>
                  </a:schemeClr>
                </a:solidFill>
              </a:rPr>
              <a:t>Flow-Ecology</a:t>
            </a:r>
            <a:r>
              <a:rPr lang="en-US" dirty="0" smtClean="0"/>
              <a:t> Relationships</a:t>
            </a:r>
            <a:endParaRPr lang="en-US" dirty="0"/>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009494"/>
            <a:ext cx="4114800" cy="365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688" y="2009494"/>
            <a:ext cx="4134538" cy="366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8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3048000" cy="4495800"/>
          </a:xfrm>
        </p:spPr>
        <p:txBody>
          <a:bodyPr>
            <a:normAutofit/>
          </a:bodyPr>
          <a:lstStyle/>
          <a:p>
            <a:pPr>
              <a:spcBef>
                <a:spcPts val="1200"/>
              </a:spcBef>
            </a:pPr>
            <a:r>
              <a:rPr lang="en-US" sz="2400" dirty="0" err="1" smtClean="0">
                <a:latin typeface="+mj-lt"/>
              </a:rPr>
              <a:t>Ecodeficit</a:t>
            </a:r>
            <a:r>
              <a:rPr lang="en-US" sz="2400" dirty="0" smtClean="0">
                <a:latin typeface="+mj-lt"/>
              </a:rPr>
              <a:t> – sum of reductions </a:t>
            </a:r>
            <a:r>
              <a:rPr lang="en-US" sz="2400" dirty="0">
                <a:latin typeface="+mj-lt"/>
              </a:rPr>
              <a:t>in flow between altered and unaltered flow duration </a:t>
            </a:r>
            <a:r>
              <a:rPr lang="en-US" sz="2400" dirty="0" smtClean="0">
                <a:latin typeface="+mj-lt"/>
              </a:rPr>
              <a:t>curves</a:t>
            </a:r>
          </a:p>
          <a:p>
            <a:pPr>
              <a:spcBef>
                <a:spcPts val="1200"/>
              </a:spcBef>
            </a:pPr>
            <a:r>
              <a:rPr lang="en-US" sz="2400" dirty="0" smtClean="0">
                <a:latin typeface="+mj-lt"/>
              </a:rPr>
              <a:t>Auto-correlation among 100+ flow metrics</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24</a:t>
            </a:fld>
            <a:endParaRPr lang="en-US"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05000"/>
            <a:ext cx="5524582" cy="40170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a:spLocks noGrp="1"/>
          </p:cNvSpPr>
          <p:nvPr>
            <p:ph type="title"/>
          </p:nvPr>
        </p:nvSpPr>
        <p:spPr>
          <a:xfrm>
            <a:off x="457200" y="704088"/>
            <a:ext cx="8229600" cy="1143000"/>
          </a:xfrm>
        </p:spPr>
        <p:txBody>
          <a:bodyPr>
            <a:normAutofit fontScale="90000"/>
          </a:bodyPr>
          <a:lstStyle/>
          <a:p>
            <a:r>
              <a:rPr lang="en-US" dirty="0" smtClean="0"/>
              <a:t>Advancing the Science:</a:t>
            </a:r>
            <a:br>
              <a:rPr lang="en-US" dirty="0" smtClean="0"/>
            </a:br>
            <a:r>
              <a:rPr lang="en-US" dirty="0" smtClean="0">
                <a:solidFill>
                  <a:schemeClr val="tx2">
                    <a:lumMod val="60000"/>
                    <a:lumOff val="40000"/>
                  </a:schemeClr>
                </a:solidFill>
              </a:rPr>
              <a:t>Flow-Ecology</a:t>
            </a:r>
            <a:r>
              <a:rPr lang="en-US" dirty="0" smtClean="0"/>
              <a:t> Relationships</a:t>
            </a:r>
            <a:endParaRPr lang="en-US" dirty="0"/>
          </a:p>
        </p:txBody>
      </p:sp>
    </p:spTree>
    <p:extLst>
      <p:ext uri="{BB962C8B-B14F-4D97-AF65-F5344CB8AC3E}">
        <p14:creationId xmlns:p14="http://schemas.microsoft.com/office/powerpoint/2010/main" val="2863794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normAutofit fontScale="85000" lnSpcReduction="10000"/>
          </a:bodyPr>
          <a:lstStyle/>
          <a:p>
            <a:pPr>
              <a:spcBef>
                <a:spcPts val="1000"/>
              </a:spcBef>
            </a:pPr>
            <a:r>
              <a:rPr lang="en-US" sz="2400" dirty="0">
                <a:latin typeface="+mj-lt"/>
              </a:rPr>
              <a:t>The Nature </a:t>
            </a:r>
            <a:r>
              <a:rPr lang="en-US" sz="2400" dirty="0" smtClean="0">
                <a:latin typeface="+mj-lt"/>
              </a:rPr>
              <a:t>Conservancy</a:t>
            </a:r>
            <a:endParaRPr lang="en-US" sz="2400" dirty="0">
              <a:latin typeface="+mj-lt"/>
            </a:endParaRPr>
          </a:p>
          <a:p>
            <a:pPr lvl="1">
              <a:spcBef>
                <a:spcPts val="600"/>
              </a:spcBef>
            </a:pPr>
            <a:r>
              <a:rPr lang="en-US" sz="2200" dirty="0">
                <a:latin typeface="+mj-lt"/>
              </a:rPr>
              <a:t>Fish diversity and </a:t>
            </a:r>
            <a:r>
              <a:rPr lang="en-US" sz="2200" dirty="0" smtClean="0">
                <a:latin typeface="+mj-lt"/>
              </a:rPr>
              <a:t>abundance</a:t>
            </a:r>
          </a:p>
          <a:p>
            <a:pPr lvl="1">
              <a:spcBef>
                <a:spcPts val="600"/>
              </a:spcBef>
            </a:pPr>
            <a:r>
              <a:rPr lang="en-US" sz="2200" dirty="0" smtClean="0">
                <a:latin typeface="+mj-lt"/>
              </a:rPr>
              <a:t>141 </a:t>
            </a:r>
            <a:r>
              <a:rPr lang="en-US" sz="2200" dirty="0" err="1" smtClean="0">
                <a:latin typeface="+mj-lt"/>
              </a:rPr>
              <a:t>wadeable</a:t>
            </a:r>
            <a:r>
              <a:rPr lang="en-US" sz="2200" dirty="0" smtClean="0">
                <a:latin typeface="+mj-lt"/>
              </a:rPr>
              <a:t> sites in Roanoke</a:t>
            </a:r>
            <a:r>
              <a:rPr lang="en-US" sz="2200" dirty="0">
                <a:latin typeface="+mj-lt"/>
              </a:rPr>
              <a:t>, Cape Fear, Tar, and Little </a:t>
            </a:r>
            <a:r>
              <a:rPr lang="en-US" sz="2200" dirty="0" smtClean="0">
                <a:latin typeface="+mj-lt"/>
              </a:rPr>
              <a:t>Tennessee basins</a:t>
            </a:r>
          </a:p>
          <a:p>
            <a:pPr lvl="1">
              <a:spcBef>
                <a:spcPts val="600"/>
              </a:spcBef>
            </a:pPr>
            <a:r>
              <a:rPr lang="en-US" sz="2200" dirty="0" smtClean="0">
                <a:latin typeface="+mj-lt"/>
              </a:rPr>
              <a:t>Compared </a:t>
            </a:r>
            <a:r>
              <a:rPr lang="en-US" sz="2200" dirty="0">
                <a:latin typeface="+mj-lt"/>
              </a:rPr>
              <a:t>to flow for the period of 1992 </a:t>
            </a:r>
            <a:r>
              <a:rPr lang="en-US" sz="2200" dirty="0" smtClean="0">
                <a:latin typeface="+mj-lt"/>
              </a:rPr>
              <a:t>– 2009</a:t>
            </a:r>
          </a:p>
          <a:p>
            <a:pPr>
              <a:spcBef>
                <a:spcPts val="1000"/>
              </a:spcBef>
            </a:pPr>
            <a:r>
              <a:rPr lang="en-US" sz="2400" dirty="0" smtClean="0">
                <a:latin typeface="+mj-lt"/>
              </a:rPr>
              <a:t>Many </a:t>
            </a:r>
            <a:r>
              <a:rPr lang="en-US" sz="2400" dirty="0">
                <a:latin typeface="+mj-lt"/>
              </a:rPr>
              <a:t>sites saw </a:t>
            </a:r>
            <a:r>
              <a:rPr lang="en-US" sz="2400" dirty="0" smtClean="0">
                <a:latin typeface="+mj-lt"/>
              </a:rPr>
              <a:t>little </a:t>
            </a:r>
            <a:r>
              <a:rPr lang="en-US" sz="2400" dirty="0">
                <a:latin typeface="+mj-lt"/>
              </a:rPr>
              <a:t>change in fish </a:t>
            </a:r>
            <a:r>
              <a:rPr lang="en-US" sz="2400" dirty="0" smtClean="0">
                <a:latin typeface="+mj-lt"/>
              </a:rPr>
              <a:t>diversity/abundance </a:t>
            </a:r>
            <a:r>
              <a:rPr lang="en-US" sz="2400" dirty="0">
                <a:latin typeface="+mj-lt"/>
              </a:rPr>
              <a:t>over </a:t>
            </a:r>
            <a:r>
              <a:rPr lang="en-US" sz="2400" dirty="0" smtClean="0">
                <a:latin typeface="+mj-lt"/>
              </a:rPr>
              <a:t>time</a:t>
            </a:r>
          </a:p>
          <a:p>
            <a:pPr lvl="1">
              <a:spcBef>
                <a:spcPts val="1000"/>
              </a:spcBef>
            </a:pPr>
            <a:r>
              <a:rPr lang="en-US" sz="2200" dirty="0" smtClean="0">
                <a:latin typeface="+mj-lt"/>
              </a:rPr>
              <a:t>However</a:t>
            </a:r>
            <a:r>
              <a:rPr lang="en-US" sz="2200" dirty="0">
                <a:latin typeface="+mj-lt"/>
              </a:rPr>
              <a:t>, fish abundance and diversity declined in portions of the Cape Fear and Tar </a:t>
            </a:r>
            <a:r>
              <a:rPr lang="en-US" sz="2200" dirty="0" smtClean="0">
                <a:latin typeface="+mj-lt"/>
              </a:rPr>
              <a:t>basins</a:t>
            </a:r>
            <a:endParaRPr lang="en-US" sz="2200" dirty="0">
              <a:latin typeface="+mj-lt"/>
            </a:endParaRPr>
          </a:p>
          <a:p>
            <a:pPr>
              <a:spcBef>
                <a:spcPts val="1000"/>
              </a:spcBef>
            </a:pPr>
            <a:r>
              <a:rPr lang="en-US" sz="2400" dirty="0">
                <a:latin typeface="+mj-lt"/>
              </a:rPr>
              <a:t>To understand the direct influence of water withdrawals, only sites located downstream of known water withdrawals were analyzed </a:t>
            </a:r>
            <a:r>
              <a:rPr lang="en-US" sz="2400" dirty="0" smtClean="0">
                <a:latin typeface="+mj-lt"/>
              </a:rPr>
              <a:t>further (N=14)</a:t>
            </a:r>
          </a:p>
          <a:p>
            <a:pPr>
              <a:spcBef>
                <a:spcPts val="1000"/>
              </a:spcBef>
            </a:pPr>
            <a:r>
              <a:rPr lang="en-US" sz="2400" dirty="0" smtClean="0">
                <a:latin typeface="+mj-lt"/>
              </a:rPr>
              <a:t>Negative </a:t>
            </a:r>
            <a:r>
              <a:rPr lang="en-US" sz="2400" dirty="0">
                <a:latin typeface="+mj-lt"/>
              </a:rPr>
              <a:t>relationship between fish diversity and the relative size of the water </a:t>
            </a:r>
            <a:r>
              <a:rPr lang="en-US" sz="2400" dirty="0" smtClean="0">
                <a:latin typeface="+mj-lt"/>
              </a:rPr>
              <a:t>withdrawal; statistically </a:t>
            </a:r>
            <a:r>
              <a:rPr lang="en-US" sz="2400" dirty="0">
                <a:latin typeface="+mj-lt"/>
              </a:rPr>
              <a:t>significant, </a:t>
            </a:r>
            <a:r>
              <a:rPr lang="en-US" sz="2400" dirty="0" smtClean="0">
                <a:latin typeface="+mj-lt"/>
              </a:rPr>
              <a:t>but low explanatory power</a:t>
            </a:r>
          </a:p>
          <a:p>
            <a:pPr lvl="1">
              <a:spcBef>
                <a:spcPts val="600"/>
              </a:spcBef>
            </a:pPr>
            <a:r>
              <a:rPr lang="en-US" sz="2200" dirty="0" smtClean="0">
                <a:latin typeface="+mj-lt"/>
              </a:rPr>
              <a:t>10% ↓in MAF → 5-10</a:t>
            </a:r>
            <a:r>
              <a:rPr lang="en-US" sz="2200" dirty="0">
                <a:latin typeface="+mj-lt"/>
              </a:rPr>
              <a:t>% </a:t>
            </a:r>
            <a:r>
              <a:rPr lang="en-US" sz="2200" dirty="0" smtClean="0">
                <a:latin typeface="+mj-lt"/>
              </a:rPr>
              <a:t>↓ in </a:t>
            </a:r>
            <a:r>
              <a:rPr lang="en-US" sz="2200" dirty="0">
                <a:latin typeface="+mj-lt"/>
              </a:rPr>
              <a:t>species </a:t>
            </a:r>
            <a:r>
              <a:rPr lang="en-US" sz="2200" dirty="0" smtClean="0">
                <a:latin typeface="+mj-lt"/>
              </a:rPr>
              <a:t>diversity</a:t>
            </a:r>
          </a:p>
          <a:p>
            <a:pPr lvl="1">
              <a:spcBef>
                <a:spcPts val="600"/>
              </a:spcBef>
            </a:pPr>
            <a:r>
              <a:rPr lang="en-US" sz="2200" dirty="0" smtClean="0">
                <a:latin typeface="+mj-lt"/>
              </a:rPr>
              <a:t>50</a:t>
            </a:r>
            <a:r>
              <a:rPr lang="en-US" sz="2200" dirty="0">
                <a:latin typeface="+mj-lt"/>
              </a:rPr>
              <a:t>% </a:t>
            </a:r>
            <a:r>
              <a:rPr lang="en-US" sz="2200" dirty="0" smtClean="0">
                <a:latin typeface="+mj-lt"/>
              </a:rPr>
              <a:t>↓in MAF → 25- </a:t>
            </a:r>
            <a:r>
              <a:rPr lang="en-US" sz="2200" dirty="0">
                <a:latin typeface="+mj-lt"/>
              </a:rPr>
              <a:t>30% </a:t>
            </a:r>
            <a:r>
              <a:rPr lang="en-US" sz="2200" dirty="0" smtClean="0">
                <a:latin typeface="+mj-lt"/>
              </a:rPr>
              <a:t>↓ in </a:t>
            </a:r>
            <a:r>
              <a:rPr lang="en-US" sz="2200" dirty="0">
                <a:latin typeface="+mj-lt"/>
              </a:rPr>
              <a:t>species </a:t>
            </a:r>
            <a:r>
              <a:rPr lang="en-US" sz="2200" dirty="0" smtClean="0">
                <a:latin typeface="+mj-lt"/>
              </a:rPr>
              <a:t>diversity</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25</a:t>
            </a:fld>
            <a:endParaRPr lang="en-US" dirty="0">
              <a:latin typeface="+mj-lt"/>
            </a:endParaRPr>
          </a:p>
        </p:txBody>
      </p:sp>
      <p:sp>
        <p:nvSpPr>
          <p:cNvPr id="7" name="Title 1"/>
          <p:cNvSpPr>
            <a:spLocks noGrp="1"/>
          </p:cNvSpPr>
          <p:nvPr>
            <p:ph type="title"/>
          </p:nvPr>
        </p:nvSpPr>
        <p:spPr>
          <a:xfrm>
            <a:off x="457200" y="704088"/>
            <a:ext cx="8229600" cy="1143000"/>
          </a:xfrm>
        </p:spPr>
        <p:txBody>
          <a:bodyPr>
            <a:normAutofit fontScale="90000"/>
          </a:bodyPr>
          <a:lstStyle/>
          <a:p>
            <a:r>
              <a:rPr lang="en-US" dirty="0" smtClean="0"/>
              <a:t>Advancing the Science:</a:t>
            </a:r>
            <a:br>
              <a:rPr lang="en-US" dirty="0" smtClean="0"/>
            </a:br>
            <a:r>
              <a:rPr lang="en-US" dirty="0" smtClean="0">
                <a:solidFill>
                  <a:schemeClr val="tx2">
                    <a:lumMod val="60000"/>
                    <a:lumOff val="40000"/>
                  </a:schemeClr>
                </a:solidFill>
              </a:rPr>
              <a:t>Flow-Ecology</a:t>
            </a:r>
            <a:r>
              <a:rPr lang="en-US" dirty="0" smtClean="0"/>
              <a:t> Relationships</a:t>
            </a:r>
            <a:endParaRPr lang="en-US" dirty="0"/>
          </a:p>
        </p:txBody>
      </p:sp>
    </p:spTree>
    <p:extLst>
      <p:ext uri="{BB962C8B-B14F-4D97-AF65-F5344CB8AC3E}">
        <p14:creationId xmlns:p14="http://schemas.microsoft.com/office/powerpoint/2010/main" val="27545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26</a:t>
            </a:fld>
            <a:endParaRPr lang="en-US" dirty="0">
              <a:latin typeface="+mj-lt"/>
            </a:endParaRPr>
          </a:p>
        </p:txBody>
      </p:sp>
      <p:sp>
        <p:nvSpPr>
          <p:cNvPr id="7" name="Title 1"/>
          <p:cNvSpPr>
            <a:spLocks noGrp="1"/>
          </p:cNvSpPr>
          <p:nvPr>
            <p:ph type="title"/>
          </p:nvPr>
        </p:nvSpPr>
        <p:spPr>
          <a:xfrm>
            <a:off x="457200" y="704088"/>
            <a:ext cx="8229600" cy="1143000"/>
          </a:xfrm>
        </p:spPr>
        <p:txBody>
          <a:bodyPr>
            <a:normAutofit fontScale="90000"/>
          </a:bodyPr>
          <a:lstStyle/>
          <a:p>
            <a:r>
              <a:rPr lang="en-US" dirty="0" smtClean="0"/>
              <a:t>Advancing the Science:</a:t>
            </a:r>
            <a:br>
              <a:rPr lang="en-US" dirty="0" smtClean="0"/>
            </a:br>
            <a:r>
              <a:rPr lang="en-US" dirty="0" smtClean="0">
                <a:solidFill>
                  <a:srgbClr val="C00000"/>
                </a:solidFill>
              </a:rPr>
              <a:t>Coastal </a:t>
            </a:r>
            <a:r>
              <a:rPr lang="en-US" dirty="0" smtClean="0"/>
              <a:t>Considerations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651" y="1828800"/>
            <a:ext cx="6590698"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399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535872-E4CC-42F5-A878-EE58D6B5E133}" type="slidenum">
              <a:rPr lang="en-US" smtClean="0">
                <a:latin typeface="+mj-lt"/>
              </a:rPr>
              <a:t>27</a:t>
            </a:fld>
            <a:endParaRPr lang="en-US" dirty="0">
              <a:latin typeface="+mj-lt"/>
            </a:endParaRPr>
          </a:p>
        </p:txBody>
      </p:sp>
      <p:sp>
        <p:nvSpPr>
          <p:cNvPr id="7" name="Title 1"/>
          <p:cNvSpPr>
            <a:spLocks noGrp="1"/>
          </p:cNvSpPr>
          <p:nvPr>
            <p:ph type="title"/>
          </p:nvPr>
        </p:nvSpPr>
        <p:spPr>
          <a:xfrm>
            <a:off x="457200" y="704088"/>
            <a:ext cx="8229600" cy="1143000"/>
          </a:xfrm>
        </p:spPr>
        <p:txBody>
          <a:bodyPr>
            <a:normAutofit fontScale="90000"/>
          </a:bodyPr>
          <a:lstStyle/>
          <a:p>
            <a:r>
              <a:rPr lang="en-US" dirty="0" smtClean="0"/>
              <a:t>Advancing the Science:</a:t>
            </a:r>
            <a:br>
              <a:rPr lang="en-US" dirty="0" smtClean="0"/>
            </a:br>
            <a:r>
              <a:rPr lang="en-US" dirty="0" smtClean="0">
                <a:solidFill>
                  <a:srgbClr val="C00000"/>
                </a:solidFill>
              </a:rPr>
              <a:t>Coastal </a:t>
            </a:r>
            <a:r>
              <a:rPr lang="en-US" dirty="0" smtClean="0"/>
              <a:t>Considerations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652" y="1796977"/>
            <a:ext cx="6459748" cy="4997523"/>
          </a:xfrm>
          <a:prstGeom prst="rect">
            <a:avLst/>
          </a:prstGeom>
          <a:solidFill>
            <a:schemeClr val="bg1"/>
          </a:solidFill>
          <a:ln>
            <a:noFill/>
          </a:ln>
          <a:effectLst/>
        </p:spPr>
      </p:pic>
    </p:spTree>
    <p:extLst>
      <p:ext uri="{BB962C8B-B14F-4D97-AF65-F5344CB8AC3E}">
        <p14:creationId xmlns:p14="http://schemas.microsoft.com/office/powerpoint/2010/main" val="2764517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sz="3000" u="sng" dirty="0" smtClean="0">
                <a:solidFill>
                  <a:schemeClr val="accent3"/>
                </a:solidFill>
                <a:latin typeface="+mj-lt"/>
              </a:rPr>
              <a:t>Percentage of Flow (1)</a:t>
            </a:r>
          </a:p>
          <a:p>
            <a:r>
              <a:rPr lang="en-US" sz="2400" dirty="0">
                <a:latin typeface="+mj-lt"/>
              </a:rPr>
              <a:t>Default statewide </a:t>
            </a:r>
            <a:r>
              <a:rPr lang="en-US" sz="2400" dirty="0" smtClean="0">
                <a:latin typeface="+mj-lt"/>
              </a:rPr>
              <a:t>approach</a:t>
            </a:r>
            <a:endParaRPr lang="en-US" sz="2400" dirty="0">
              <a:latin typeface="+mj-lt"/>
            </a:endParaRPr>
          </a:p>
          <a:p>
            <a:r>
              <a:rPr lang="en-US" sz="2400" dirty="0" smtClean="0">
                <a:latin typeface="+mj-lt"/>
              </a:rPr>
              <a:t>80-90</a:t>
            </a:r>
            <a:r>
              <a:rPr lang="en-US" sz="2400" dirty="0">
                <a:latin typeface="+mj-lt"/>
              </a:rPr>
              <a:t>% of the instantaneous modeled baseline </a:t>
            </a:r>
            <a:r>
              <a:rPr lang="en-US" sz="2400" dirty="0" smtClean="0">
                <a:latin typeface="+mj-lt"/>
              </a:rPr>
              <a:t>flow</a:t>
            </a:r>
            <a:endParaRPr lang="en-US" sz="2400" dirty="0">
              <a:latin typeface="+mj-lt"/>
            </a:endParaRPr>
          </a:p>
          <a:p>
            <a:r>
              <a:rPr lang="en-US" sz="2400" dirty="0" smtClean="0">
                <a:latin typeface="+mj-lt"/>
              </a:rPr>
              <a:t>Why a range?</a:t>
            </a:r>
          </a:p>
          <a:p>
            <a:pPr lvl="1"/>
            <a:r>
              <a:rPr lang="en-US" sz="2200" dirty="0" smtClean="0">
                <a:latin typeface="+mj-lt"/>
              </a:rPr>
              <a:t>No </a:t>
            </a:r>
            <a:r>
              <a:rPr lang="en-US" sz="2200" dirty="0">
                <a:latin typeface="+mj-lt"/>
              </a:rPr>
              <a:t>apparent threshold </a:t>
            </a:r>
            <a:r>
              <a:rPr lang="en-US" sz="2200" dirty="0" smtClean="0">
                <a:latin typeface="+mj-lt"/>
              </a:rPr>
              <a:t>from habitat response analyses</a:t>
            </a:r>
          </a:p>
          <a:p>
            <a:pPr lvl="1"/>
            <a:r>
              <a:rPr lang="en-US" sz="2200" dirty="0" smtClean="0">
                <a:latin typeface="+mj-lt"/>
              </a:rPr>
              <a:t>Flow-by </a:t>
            </a:r>
            <a:r>
              <a:rPr lang="en-US" sz="2200" dirty="0">
                <a:latin typeface="+mj-lt"/>
              </a:rPr>
              <a:t>percentages </a:t>
            </a:r>
            <a:r>
              <a:rPr lang="en-US" sz="2200" dirty="0" smtClean="0">
                <a:latin typeface="+mj-lt"/>
              </a:rPr>
              <a:t>&gt;80</a:t>
            </a:r>
            <a:r>
              <a:rPr lang="en-US" sz="2200" dirty="0">
                <a:latin typeface="+mj-lt"/>
              </a:rPr>
              <a:t>% were most consistently </a:t>
            </a:r>
            <a:r>
              <a:rPr lang="en-US" sz="2200" dirty="0" smtClean="0">
                <a:latin typeface="+mj-lt"/>
              </a:rPr>
              <a:t>protective</a:t>
            </a:r>
          </a:p>
          <a:p>
            <a:pPr lvl="1"/>
            <a:r>
              <a:rPr lang="en-US" sz="2200" dirty="0" smtClean="0">
                <a:latin typeface="+mj-lt"/>
              </a:rPr>
              <a:t>No </a:t>
            </a:r>
            <a:r>
              <a:rPr lang="en-US" sz="2200" dirty="0">
                <a:latin typeface="+mj-lt"/>
              </a:rPr>
              <a:t>consensus on a single flow-by percentage by the </a:t>
            </a:r>
            <a:r>
              <a:rPr lang="en-US" sz="2200" dirty="0" smtClean="0">
                <a:latin typeface="+mj-lt"/>
              </a:rPr>
              <a:t>EFSAB</a:t>
            </a:r>
          </a:p>
          <a:p>
            <a:pPr lvl="1"/>
            <a:r>
              <a:rPr lang="en-US" sz="2200" dirty="0" smtClean="0">
                <a:latin typeface="+mj-lt"/>
              </a:rPr>
              <a:t>Similar to values from other jurisdictions</a:t>
            </a:r>
          </a:p>
          <a:p>
            <a:r>
              <a:rPr lang="en-US" sz="2400" dirty="0" smtClean="0">
                <a:latin typeface="+mj-lt"/>
              </a:rPr>
              <a:t>DENR discretion </a:t>
            </a:r>
            <a:r>
              <a:rPr lang="en-US" sz="2400" dirty="0">
                <a:latin typeface="+mj-lt"/>
              </a:rPr>
              <a:t>to select the most appropriate value for planning </a:t>
            </a:r>
            <a:r>
              <a:rPr lang="en-US" sz="2400" dirty="0" smtClean="0">
                <a:latin typeface="+mj-lt"/>
              </a:rPr>
              <a:t>purposes</a:t>
            </a:r>
            <a:endParaRPr lang="en-US" sz="2400" dirty="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28</a:t>
            </a:fld>
            <a:endParaRPr lang="en-US" dirty="0">
              <a:latin typeface="+mj-lt"/>
            </a:endParaRPr>
          </a:p>
        </p:txBody>
      </p:sp>
    </p:spTree>
    <p:extLst>
      <p:ext uri="{BB962C8B-B14F-4D97-AF65-F5344CB8AC3E}">
        <p14:creationId xmlns:p14="http://schemas.microsoft.com/office/powerpoint/2010/main" val="20976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sz="3000" u="sng" dirty="0" smtClean="0">
                <a:solidFill>
                  <a:schemeClr val="accent3"/>
                </a:solidFill>
                <a:latin typeface="+mj-lt"/>
              </a:rPr>
              <a:t>Percentage of Flow (2)</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29</a:t>
            </a:fld>
            <a:endParaRPr lang="en-US"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7963389" cy="419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13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are Ecological Flows?</a:t>
            </a:r>
            <a:endParaRPr lang="en-US" sz="4800"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800" dirty="0">
                <a:latin typeface="+mj-lt"/>
              </a:rPr>
              <a:t>The Session Law defines ecological flow as “the stream flow necessary to protect ecological integrity</a:t>
            </a:r>
            <a:r>
              <a:rPr lang="en-US" sz="2800" dirty="0" smtClean="0">
                <a:latin typeface="+mj-lt"/>
              </a:rPr>
              <a:t>.”</a:t>
            </a:r>
          </a:p>
          <a:p>
            <a:pPr>
              <a:spcBef>
                <a:spcPts val="1200"/>
              </a:spcBef>
            </a:pPr>
            <a:r>
              <a:rPr lang="en-US" sz="2800" dirty="0" smtClean="0">
                <a:latin typeface="+mj-lt"/>
              </a:rPr>
              <a:t>Ecological </a:t>
            </a:r>
            <a:r>
              <a:rPr lang="en-US" sz="2800" dirty="0">
                <a:latin typeface="+mj-lt"/>
              </a:rPr>
              <a:t>integrity is defined </a:t>
            </a:r>
            <a:r>
              <a:rPr lang="en-US" sz="2800" dirty="0" smtClean="0">
                <a:latin typeface="+mj-lt"/>
              </a:rPr>
              <a:t>(in S.L.) as </a:t>
            </a:r>
            <a:r>
              <a:rPr lang="en-US" sz="2800" dirty="0">
                <a:latin typeface="+mj-lt"/>
              </a:rPr>
              <a:t>“the ability of an aquatic system to </a:t>
            </a:r>
            <a:r>
              <a:rPr lang="en-US" sz="2800" dirty="0">
                <a:solidFill>
                  <a:srgbClr val="0070C0"/>
                </a:solidFill>
                <a:latin typeface="+mj-lt"/>
              </a:rPr>
              <a:t>support and maintain a balanced, integrated, adaptive community of organisms </a:t>
            </a:r>
            <a:r>
              <a:rPr lang="en-US" sz="2800" dirty="0">
                <a:latin typeface="+mj-lt"/>
              </a:rPr>
              <a:t>having a species composition, diversity, and functional organization comparable to </a:t>
            </a:r>
            <a:r>
              <a:rPr lang="en-US" sz="2800" dirty="0">
                <a:solidFill>
                  <a:srgbClr val="0070C0"/>
                </a:solidFill>
                <a:latin typeface="+mj-lt"/>
              </a:rPr>
              <a:t>prevailing ecological conditions </a:t>
            </a:r>
            <a:r>
              <a:rPr lang="en-US" sz="2800" dirty="0">
                <a:latin typeface="+mj-lt"/>
              </a:rPr>
              <a:t>and, when subject to disruption, to recover and continue to provide the natural goods and services that normally accrue from the system</a:t>
            </a:r>
            <a:r>
              <a:rPr lang="en-US" sz="2800" dirty="0" smtClean="0">
                <a:latin typeface="+mj-lt"/>
              </a:rPr>
              <a:t>.”</a:t>
            </a:r>
          </a:p>
          <a:p>
            <a:pPr>
              <a:spcBef>
                <a:spcPts val="1200"/>
              </a:spcBef>
            </a:pPr>
            <a:r>
              <a:rPr lang="en-US" sz="2800" dirty="0" smtClean="0">
                <a:latin typeface="+mj-lt"/>
              </a:rPr>
              <a:t>“prevailing” not in original def. (Karr and Dudley 1981)</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3</a:t>
            </a:fld>
            <a:endParaRPr lang="en-US" dirty="0">
              <a:latin typeface="+mj-lt"/>
            </a:endParaRPr>
          </a:p>
        </p:txBody>
      </p:sp>
    </p:spTree>
    <p:extLst>
      <p:ext uri="{BB962C8B-B14F-4D97-AF65-F5344CB8AC3E}">
        <p14:creationId xmlns:p14="http://schemas.microsoft.com/office/powerpoint/2010/main" val="27658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p:txBody>
          <a:bodyPr>
            <a:normAutofit/>
          </a:bodyPr>
          <a:lstStyle/>
          <a:p>
            <a:pPr marL="0" indent="0">
              <a:buNone/>
            </a:pPr>
            <a:r>
              <a:rPr lang="en-US" sz="3000" u="sng" dirty="0" smtClean="0">
                <a:solidFill>
                  <a:schemeClr val="accent3"/>
                </a:solidFill>
                <a:latin typeface="+mj-lt"/>
              </a:rPr>
              <a:t>Percentage of Flow (3)</a:t>
            </a:r>
          </a:p>
          <a:p>
            <a:r>
              <a:rPr lang="en-US" sz="2000" dirty="0" smtClean="0">
                <a:latin typeface="+mj-lt"/>
              </a:rPr>
              <a:t>“Instantaneous</a:t>
            </a:r>
            <a:r>
              <a:rPr lang="en-US" sz="2000" dirty="0">
                <a:latin typeface="+mj-lt"/>
              </a:rPr>
              <a:t>” </a:t>
            </a:r>
            <a:r>
              <a:rPr lang="en-US" sz="2000" dirty="0" smtClean="0">
                <a:latin typeface="+mj-lt"/>
              </a:rPr>
              <a:t>= normal </a:t>
            </a:r>
            <a:r>
              <a:rPr lang="en-US" sz="2000" dirty="0">
                <a:latin typeface="+mj-lt"/>
              </a:rPr>
              <a:t>time step of the </a:t>
            </a:r>
            <a:r>
              <a:rPr lang="en-US" sz="2000" dirty="0" smtClean="0">
                <a:latin typeface="+mj-lt"/>
              </a:rPr>
              <a:t>model (typically daily)</a:t>
            </a:r>
          </a:p>
          <a:p>
            <a:r>
              <a:rPr lang="en-US" sz="2000" dirty="0" smtClean="0">
                <a:latin typeface="+mj-lt"/>
              </a:rPr>
              <a:t>Model cumulative effects to avoid impacts of a series of withdrawals</a:t>
            </a:r>
            <a:endParaRPr lang="en-US" sz="2000" dirty="0">
              <a:latin typeface="+mj-lt"/>
            </a:endParaRPr>
          </a:p>
          <a:p>
            <a:endParaRPr lang="en-US" sz="2400" dirty="0" smtClean="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30</a:t>
            </a:fld>
            <a:endParaRPr lang="en-US" dirty="0">
              <a:latin typeface="+mj-l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00400"/>
            <a:ext cx="5715000" cy="350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228600" y="1752600"/>
            <a:ext cx="3657600" cy="4724400"/>
          </a:xfrm>
        </p:spPr>
        <p:txBody>
          <a:bodyPr>
            <a:normAutofit fontScale="92500" lnSpcReduction="10000"/>
          </a:bodyPr>
          <a:lstStyle/>
          <a:p>
            <a:pPr marL="0" indent="0">
              <a:lnSpc>
                <a:spcPct val="90000"/>
              </a:lnSpc>
              <a:spcBef>
                <a:spcPts val="1000"/>
              </a:spcBef>
              <a:buNone/>
            </a:pPr>
            <a:r>
              <a:rPr lang="en-US" sz="3000" u="sng" dirty="0" smtClean="0">
                <a:solidFill>
                  <a:schemeClr val="accent3"/>
                </a:solidFill>
                <a:latin typeface="+mj-lt"/>
              </a:rPr>
              <a:t>Percentage of Flow (4)</a:t>
            </a:r>
          </a:p>
          <a:p>
            <a:pPr>
              <a:lnSpc>
                <a:spcPct val="90000"/>
              </a:lnSpc>
              <a:spcBef>
                <a:spcPts val="1000"/>
              </a:spcBef>
            </a:pPr>
            <a:r>
              <a:rPr lang="en-US" sz="2000" dirty="0" smtClean="0">
                <a:latin typeface="+mj-lt"/>
              </a:rPr>
              <a:t>Combine </a:t>
            </a:r>
            <a:r>
              <a:rPr lang="en-US" sz="2000" dirty="0">
                <a:latin typeface="+mj-lt"/>
              </a:rPr>
              <a:t>with a critical low-flow </a:t>
            </a:r>
            <a:r>
              <a:rPr lang="en-US" sz="2000" dirty="0" smtClean="0">
                <a:latin typeface="+mj-lt"/>
              </a:rPr>
              <a:t>component</a:t>
            </a:r>
          </a:p>
          <a:p>
            <a:pPr lvl="1">
              <a:lnSpc>
                <a:spcPct val="90000"/>
              </a:lnSpc>
              <a:spcBef>
                <a:spcPts val="1000"/>
              </a:spcBef>
            </a:pPr>
            <a:r>
              <a:rPr lang="en-US" sz="2000" dirty="0" smtClean="0">
                <a:latin typeface="+mj-lt"/>
              </a:rPr>
              <a:t>Protect </a:t>
            </a:r>
            <a:r>
              <a:rPr lang="en-US" sz="2000" dirty="0">
                <a:latin typeface="+mj-lt"/>
              </a:rPr>
              <a:t>the aquatic ecosystem during periods of </a:t>
            </a:r>
            <a:r>
              <a:rPr lang="en-US" sz="2000" dirty="0" smtClean="0">
                <a:latin typeface="+mj-lt"/>
              </a:rPr>
              <a:t>drought</a:t>
            </a:r>
          </a:p>
          <a:p>
            <a:pPr lvl="1">
              <a:lnSpc>
                <a:spcPct val="90000"/>
              </a:lnSpc>
              <a:spcBef>
                <a:spcPts val="1000"/>
              </a:spcBef>
            </a:pPr>
            <a:r>
              <a:rPr lang="en-US" sz="2000" dirty="0" smtClean="0">
                <a:latin typeface="+mj-lt"/>
              </a:rPr>
              <a:t>Prevent </a:t>
            </a:r>
            <a:r>
              <a:rPr lang="en-US" sz="2000" dirty="0">
                <a:latin typeface="+mj-lt"/>
              </a:rPr>
              <a:t>increasing the frequency or duration of extreme low flows </a:t>
            </a:r>
            <a:r>
              <a:rPr lang="en-US" sz="2000" dirty="0" smtClean="0">
                <a:latin typeface="+mj-lt"/>
              </a:rPr>
              <a:t>that </a:t>
            </a:r>
            <a:r>
              <a:rPr lang="en-US" sz="2000" dirty="0">
                <a:latin typeface="+mj-lt"/>
              </a:rPr>
              <a:t>are damaging to ecosystem </a:t>
            </a:r>
            <a:r>
              <a:rPr lang="en-US" sz="2000" dirty="0" smtClean="0">
                <a:latin typeface="+mj-lt"/>
              </a:rPr>
              <a:t>health</a:t>
            </a:r>
          </a:p>
          <a:p>
            <a:pPr>
              <a:lnSpc>
                <a:spcPct val="90000"/>
              </a:lnSpc>
              <a:spcBef>
                <a:spcPts val="1000"/>
              </a:spcBef>
            </a:pPr>
            <a:r>
              <a:rPr lang="en-US" sz="2000" dirty="0" smtClean="0">
                <a:latin typeface="+mj-lt"/>
              </a:rPr>
              <a:t>Use 20</a:t>
            </a:r>
            <a:r>
              <a:rPr lang="en-US" sz="2000" baseline="30000" dirty="0" smtClean="0">
                <a:latin typeface="+mj-lt"/>
              </a:rPr>
              <a:t>th</a:t>
            </a:r>
            <a:r>
              <a:rPr lang="en-US" sz="2000" dirty="0" smtClean="0">
                <a:latin typeface="+mj-lt"/>
              </a:rPr>
              <a:t> </a:t>
            </a:r>
            <a:r>
              <a:rPr lang="en-US" sz="2000" dirty="0">
                <a:latin typeface="+mj-lt"/>
              </a:rPr>
              <a:t>percentile flow as a critical </a:t>
            </a:r>
            <a:r>
              <a:rPr lang="en-US" sz="2000" dirty="0" smtClean="0">
                <a:latin typeface="+mj-lt"/>
              </a:rPr>
              <a:t>low flow (by month)</a:t>
            </a:r>
          </a:p>
          <a:p>
            <a:pPr>
              <a:lnSpc>
                <a:spcPct val="90000"/>
              </a:lnSpc>
              <a:spcBef>
                <a:spcPts val="1000"/>
              </a:spcBef>
            </a:pPr>
            <a:r>
              <a:rPr lang="en-US" sz="2000" dirty="0">
                <a:solidFill>
                  <a:srgbClr val="FF0000"/>
                </a:solidFill>
                <a:latin typeface="+mj-lt"/>
              </a:rPr>
              <a:t>Ecological flow threshold is the larger of the flow-by and critical low-flow values</a:t>
            </a:r>
          </a:p>
          <a:p>
            <a:pPr>
              <a:lnSpc>
                <a:spcPct val="90000"/>
              </a:lnSpc>
              <a:spcBef>
                <a:spcPts val="1000"/>
              </a:spcBef>
            </a:pPr>
            <a:endParaRPr lang="en-US" sz="2000" dirty="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31</a:t>
            </a:fld>
            <a:endParaRPr lang="en-US" dirty="0">
              <a:latin typeface="+mj-lt"/>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28850"/>
            <a:ext cx="51316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2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p:txBody>
          <a:bodyPr>
            <a:normAutofit/>
          </a:bodyPr>
          <a:lstStyle/>
          <a:p>
            <a:pPr marL="0" indent="0">
              <a:spcBef>
                <a:spcPts val="1200"/>
              </a:spcBef>
              <a:buNone/>
            </a:pPr>
            <a:r>
              <a:rPr lang="en-US" sz="3000" u="sng" dirty="0" smtClean="0">
                <a:solidFill>
                  <a:schemeClr val="accent3"/>
                </a:solidFill>
                <a:latin typeface="+mj-lt"/>
              </a:rPr>
              <a:t>Percentage of Flow (5)</a:t>
            </a:r>
          </a:p>
          <a:p>
            <a:pPr>
              <a:spcBef>
                <a:spcPts val="1200"/>
              </a:spcBef>
            </a:pPr>
            <a:r>
              <a:rPr lang="en-US" sz="2400" dirty="0" smtClean="0">
                <a:latin typeface="+mj-lt"/>
              </a:rPr>
              <a:t>Model should include following flow regimes</a:t>
            </a:r>
          </a:p>
          <a:p>
            <a:pPr lvl="1">
              <a:spcBef>
                <a:spcPts val="600"/>
              </a:spcBef>
            </a:pPr>
            <a:r>
              <a:rPr lang="en-US" sz="2000" dirty="0" smtClean="0">
                <a:latin typeface="+mj-lt"/>
              </a:rPr>
              <a:t>natural (without any withdrawals </a:t>
            </a:r>
            <a:r>
              <a:rPr lang="en-US" sz="2000" dirty="0">
                <a:latin typeface="+mj-lt"/>
              </a:rPr>
              <a:t>or returns</a:t>
            </a:r>
            <a:r>
              <a:rPr lang="en-US" sz="2000" dirty="0" smtClean="0">
                <a:latin typeface="+mj-lt"/>
              </a:rPr>
              <a:t>)</a:t>
            </a:r>
          </a:p>
          <a:p>
            <a:pPr lvl="1">
              <a:spcBef>
                <a:spcPts val="600"/>
              </a:spcBef>
            </a:pPr>
            <a:r>
              <a:rPr lang="en-US" sz="2000" dirty="0" smtClean="0">
                <a:latin typeface="+mj-lt"/>
              </a:rPr>
              <a:t>baseline (with current </a:t>
            </a:r>
            <a:r>
              <a:rPr lang="en-US" sz="2000" dirty="0">
                <a:latin typeface="+mj-lt"/>
              </a:rPr>
              <a:t>withdrawals and returns</a:t>
            </a:r>
            <a:r>
              <a:rPr lang="en-US" sz="2000" dirty="0" smtClean="0">
                <a:latin typeface="+mj-lt"/>
              </a:rPr>
              <a:t>)</a:t>
            </a:r>
          </a:p>
          <a:p>
            <a:pPr lvl="1">
              <a:spcBef>
                <a:spcPts val="600"/>
              </a:spcBef>
            </a:pPr>
            <a:r>
              <a:rPr lang="en-US" sz="2000" dirty="0" smtClean="0">
                <a:latin typeface="+mj-lt"/>
              </a:rPr>
              <a:t>projected (with current </a:t>
            </a:r>
            <a:r>
              <a:rPr lang="en-US" sz="2000" dirty="0">
                <a:latin typeface="+mj-lt"/>
              </a:rPr>
              <a:t>and future withdrawals and returns</a:t>
            </a:r>
            <a:r>
              <a:rPr lang="en-US" sz="2000" dirty="0" smtClean="0">
                <a:latin typeface="+mj-lt"/>
              </a:rPr>
              <a:t>)</a:t>
            </a:r>
          </a:p>
          <a:p>
            <a:pPr>
              <a:spcBef>
                <a:spcPts val="600"/>
              </a:spcBef>
            </a:pPr>
            <a:r>
              <a:rPr lang="en-US" sz="2200" dirty="0" smtClean="0">
                <a:latin typeface="+mj-lt"/>
              </a:rPr>
              <a:t>Comparisons</a:t>
            </a:r>
          </a:p>
          <a:p>
            <a:pPr lvl="1">
              <a:spcBef>
                <a:spcPts val="600"/>
              </a:spcBef>
            </a:pPr>
            <a:r>
              <a:rPr lang="en-US" sz="2000" dirty="0" err="1" smtClean="0">
                <a:latin typeface="+mj-lt"/>
              </a:rPr>
              <a:t>baseline:natural</a:t>
            </a:r>
            <a:r>
              <a:rPr lang="en-US" sz="2000" dirty="0" smtClean="0">
                <a:latin typeface="+mj-lt"/>
              </a:rPr>
              <a:t> = </a:t>
            </a:r>
            <a:r>
              <a:rPr lang="en-US" sz="2000" dirty="0">
                <a:latin typeface="+mj-lt"/>
              </a:rPr>
              <a:t>how much hydrology has </a:t>
            </a:r>
            <a:r>
              <a:rPr lang="en-US" sz="2000" dirty="0" smtClean="0">
                <a:latin typeface="+mj-lt"/>
              </a:rPr>
              <a:t>already been </a:t>
            </a:r>
            <a:r>
              <a:rPr lang="en-US" sz="2000" dirty="0">
                <a:latin typeface="+mj-lt"/>
              </a:rPr>
              <a:t>altered </a:t>
            </a:r>
            <a:endParaRPr lang="en-US" sz="2000" dirty="0" smtClean="0">
              <a:latin typeface="+mj-lt"/>
            </a:endParaRPr>
          </a:p>
          <a:p>
            <a:pPr lvl="1">
              <a:spcBef>
                <a:spcPts val="600"/>
              </a:spcBef>
            </a:pPr>
            <a:r>
              <a:rPr lang="en-US" sz="2000" dirty="0" err="1" smtClean="0">
                <a:latin typeface="+mj-lt"/>
              </a:rPr>
              <a:t>baseline:future</a:t>
            </a:r>
            <a:r>
              <a:rPr lang="en-US" sz="2000" dirty="0" smtClean="0">
                <a:latin typeface="+mj-lt"/>
              </a:rPr>
              <a:t> = effects </a:t>
            </a:r>
            <a:r>
              <a:rPr lang="en-US" sz="2000" dirty="0">
                <a:latin typeface="+mj-lt"/>
              </a:rPr>
              <a:t>of future withdrawals and </a:t>
            </a:r>
            <a:r>
              <a:rPr lang="en-US" sz="2000" dirty="0" smtClean="0">
                <a:latin typeface="+mj-lt"/>
              </a:rPr>
              <a:t>returns</a:t>
            </a:r>
          </a:p>
          <a:p>
            <a:pPr>
              <a:spcBef>
                <a:spcPts val="1200"/>
              </a:spcBef>
            </a:pPr>
            <a:r>
              <a:rPr lang="en-US" sz="2400" dirty="0" smtClean="0">
                <a:latin typeface="+mj-lt"/>
              </a:rPr>
              <a:t>Model updates should keep baseline as 2010 conditions to </a:t>
            </a:r>
            <a:r>
              <a:rPr lang="en-US" sz="2400" dirty="0">
                <a:latin typeface="+mj-lt"/>
              </a:rPr>
              <a:t>avoid comparisons to a continually shifting “current” </a:t>
            </a:r>
            <a:r>
              <a:rPr lang="en-US" sz="2400" dirty="0" smtClean="0">
                <a:latin typeface="+mj-lt"/>
              </a:rPr>
              <a:t>condition</a:t>
            </a:r>
            <a:endParaRPr lang="en-US" sz="2400" dirty="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32</a:t>
            </a:fld>
            <a:endParaRPr lang="en-US" dirty="0">
              <a:latin typeface="+mj-lt"/>
            </a:endParaRPr>
          </a:p>
        </p:txBody>
      </p:sp>
    </p:spTree>
    <p:extLst>
      <p:ext uri="{BB962C8B-B14F-4D97-AF65-F5344CB8AC3E}">
        <p14:creationId xmlns:p14="http://schemas.microsoft.com/office/powerpoint/2010/main" val="15811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457200" y="1935480"/>
            <a:ext cx="8229600" cy="4541520"/>
          </a:xfrm>
        </p:spPr>
        <p:txBody>
          <a:bodyPr>
            <a:normAutofit/>
          </a:bodyPr>
          <a:lstStyle/>
          <a:p>
            <a:pPr marL="0" indent="0">
              <a:lnSpc>
                <a:spcPct val="90000"/>
              </a:lnSpc>
              <a:spcBef>
                <a:spcPts val="1000"/>
              </a:spcBef>
              <a:buNone/>
            </a:pPr>
            <a:r>
              <a:rPr lang="en-US" sz="3000" u="sng" dirty="0" smtClean="0">
                <a:solidFill>
                  <a:schemeClr val="accent3"/>
                </a:solidFill>
                <a:latin typeface="+mj-lt"/>
              </a:rPr>
              <a:t>Percentage of Flow (6)</a:t>
            </a:r>
          </a:p>
          <a:p>
            <a:pPr>
              <a:lnSpc>
                <a:spcPct val="90000"/>
              </a:lnSpc>
              <a:spcBef>
                <a:spcPts val="1000"/>
              </a:spcBef>
            </a:pPr>
            <a:r>
              <a:rPr lang="en-US" sz="2000" dirty="0" smtClean="0">
                <a:latin typeface="+mj-lt"/>
              </a:rPr>
              <a:t>Run basin model with 2 </a:t>
            </a:r>
            <a:r>
              <a:rPr lang="en-US" sz="2000" dirty="0">
                <a:latin typeface="+mj-lt"/>
              </a:rPr>
              <a:t>hydrology </a:t>
            </a:r>
            <a:r>
              <a:rPr lang="en-US" sz="2000" dirty="0" smtClean="0">
                <a:latin typeface="+mj-lt"/>
              </a:rPr>
              <a:t>datasets –</a:t>
            </a:r>
            <a:r>
              <a:rPr lang="en-US" sz="2000" dirty="0">
                <a:latin typeface="+mj-lt"/>
              </a:rPr>
              <a:t> </a:t>
            </a:r>
            <a:r>
              <a:rPr lang="en-US" sz="2000" dirty="0" smtClean="0">
                <a:latin typeface="+mj-lt"/>
              </a:rPr>
              <a:t>full and trimmed (10-90%)</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33</a:t>
            </a:fld>
            <a:endParaRPr lang="en-US" dirty="0">
              <a:latin typeface="+mj-lt"/>
            </a:endParaRPr>
          </a:p>
        </p:txBody>
      </p:sp>
      <p:graphicFrame>
        <p:nvGraphicFramePr>
          <p:cNvPr id="6" name="Content Placeholder 3"/>
          <p:cNvGraphicFramePr>
            <a:graphicFrameLocks/>
          </p:cNvGraphicFramePr>
          <p:nvPr>
            <p:extLst>
              <p:ext uri="{D42A27DB-BD31-4B8C-83A1-F6EECF244321}">
                <p14:modId xmlns:p14="http://schemas.microsoft.com/office/powerpoint/2010/main" val="4040202942"/>
              </p:ext>
            </p:extLst>
          </p:nvPr>
        </p:nvGraphicFramePr>
        <p:xfrm>
          <a:off x="685800" y="2971800"/>
          <a:ext cx="7680960" cy="3489960"/>
        </p:xfrm>
        <a:graphic>
          <a:graphicData uri="http://schemas.openxmlformats.org/drawingml/2006/table">
            <a:tbl>
              <a:tblPr firstRow="1" bandRow="1">
                <a:tableStyleId>{5C22544A-7EE6-4342-B048-85BDC9FD1C3A}</a:tableStyleId>
              </a:tblPr>
              <a:tblGrid>
                <a:gridCol w="1280160"/>
                <a:gridCol w="1280160"/>
                <a:gridCol w="1097280"/>
                <a:gridCol w="402336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j-lt"/>
                        </a:rPr>
                        <a:t># times threshold exceeded</a:t>
                      </a:r>
                      <a:endParaRPr lang="en-US" sz="1600" b="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mj-lt"/>
                      </a:endParaRPr>
                    </a:p>
                  </a:txBody>
                  <a:tcPr/>
                </a:tc>
                <a:tc rowSpan="2">
                  <a:txBody>
                    <a:bodyPr/>
                    <a:lstStyle/>
                    <a:p>
                      <a:r>
                        <a:rPr lang="en-US" sz="1600" b="0" dirty="0" smtClean="0">
                          <a:latin typeface="+mj-lt"/>
                        </a:rPr>
                        <a:t>Condition</a:t>
                      </a:r>
                      <a:endParaRPr lang="en-US" sz="1600" b="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rowSpan="2">
                  <a:txBody>
                    <a:bodyPr/>
                    <a:lstStyle/>
                    <a:p>
                      <a:r>
                        <a:rPr lang="en-US" sz="1600" b="0" dirty="0" smtClean="0">
                          <a:latin typeface="+mj-lt"/>
                        </a:rPr>
                        <a:t>DENR Action</a:t>
                      </a:r>
                      <a:endParaRPr lang="en-US" sz="1600" b="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600" b="0" dirty="0" smtClean="0">
                          <a:solidFill>
                            <a:schemeClr val="bg1"/>
                          </a:solidFill>
                          <a:latin typeface="+mj-lt"/>
                        </a:rPr>
                        <a:t>Full</a:t>
                      </a:r>
                      <a:endParaRPr lang="en-US" sz="16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0" dirty="0" smtClean="0">
                          <a:solidFill>
                            <a:schemeClr val="bg1"/>
                          </a:solidFill>
                          <a:latin typeface="+mj-lt"/>
                        </a:rPr>
                        <a:t>Trimmed</a:t>
                      </a:r>
                      <a:endParaRPr lang="en-US" sz="1600" b="0" dirty="0">
                        <a:solidFill>
                          <a:schemeClr val="bg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dirty="0">
                        <a:latin typeface="+mj-lt"/>
                      </a:endParaRPr>
                    </a:p>
                  </a:txBody>
                  <a:tcPr/>
                </a:tc>
                <a:tc vMerge="1">
                  <a:txBody>
                    <a:bodyPr/>
                    <a:lstStyle/>
                    <a:p>
                      <a:endParaRPr lang="en-US" dirty="0">
                        <a:latin typeface="+mj-lt"/>
                      </a:endParaRPr>
                    </a:p>
                  </a:txBody>
                  <a:tcPr/>
                </a:tc>
              </a:tr>
              <a:tr h="370840">
                <a:tc>
                  <a:txBody>
                    <a:bodyPr/>
                    <a:lstStyle/>
                    <a:p>
                      <a:pPr algn="ctr"/>
                      <a:r>
                        <a:rPr lang="en-US" sz="1600" dirty="0" smtClean="0">
                          <a:latin typeface="+mj-lt"/>
                        </a:rPr>
                        <a:t>0</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mj-lt"/>
                        </a:rPr>
                        <a:t>0</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Green</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None</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600" dirty="0" smtClean="0">
                          <a:latin typeface="+mj-lt"/>
                        </a:rPr>
                        <a:t>1+</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mj-lt"/>
                        </a:rPr>
                        <a:t>0</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Yellow</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Begin review of water usage that may be contributing to the deviations.  Management tools, including water shortage and drought response plans, should be evaluated for the purpose of maintaining ecological integrity.</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600" dirty="0" smtClean="0">
                          <a:latin typeface="+mj-lt"/>
                        </a:rPr>
                        <a:t>1+</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mj-lt"/>
                        </a:rPr>
                        <a:t>1+</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Red</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mj-lt"/>
                        </a:rPr>
                        <a:t>Additional review could include actions such as conducting site-specific evaluations or review and modeling of any biological data that are available</a:t>
                      </a:r>
                      <a:endParaRPr lang="en-US" sz="16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5514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457200" y="1935480"/>
            <a:ext cx="8229600" cy="4541520"/>
          </a:xfrm>
        </p:spPr>
        <p:txBody>
          <a:bodyPr>
            <a:normAutofit/>
          </a:bodyPr>
          <a:lstStyle/>
          <a:p>
            <a:pPr marL="0" indent="0">
              <a:lnSpc>
                <a:spcPct val="90000"/>
              </a:lnSpc>
              <a:spcBef>
                <a:spcPts val="1000"/>
              </a:spcBef>
              <a:buNone/>
            </a:pPr>
            <a:r>
              <a:rPr lang="en-US" sz="3000" u="sng" dirty="0" smtClean="0">
                <a:solidFill>
                  <a:schemeClr val="accent6"/>
                </a:solidFill>
                <a:latin typeface="+mj-lt"/>
              </a:rPr>
              <a:t>Biological Response</a:t>
            </a:r>
          </a:p>
          <a:p>
            <a:pPr>
              <a:lnSpc>
                <a:spcPct val="90000"/>
              </a:lnSpc>
              <a:spcBef>
                <a:spcPts val="1000"/>
              </a:spcBef>
            </a:pPr>
            <a:r>
              <a:rPr lang="en-US" sz="2400" dirty="0">
                <a:latin typeface="+mj-lt"/>
              </a:rPr>
              <a:t>DENR should evaluate the use of these models to assess changes in biological conditions associated with projected changes in </a:t>
            </a:r>
            <a:r>
              <a:rPr lang="en-US" sz="2400" dirty="0" smtClean="0">
                <a:latin typeface="+mj-lt"/>
              </a:rPr>
              <a:t>flow</a:t>
            </a:r>
            <a:endParaRPr lang="en-US" sz="2400" dirty="0">
              <a:latin typeface="+mj-lt"/>
            </a:endParaRPr>
          </a:p>
          <a:p>
            <a:pPr>
              <a:lnSpc>
                <a:spcPct val="90000"/>
              </a:lnSpc>
              <a:spcBef>
                <a:spcPts val="1000"/>
              </a:spcBef>
            </a:pPr>
            <a:r>
              <a:rPr lang="en-US" sz="2400" dirty="0" smtClean="0">
                <a:latin typeface="+mj-lt"/>
              </a:rPr>
              <a:t>A </a:t>
            </a:r>
            <a:r>
              <a:rPr lang="en-US" sz="2400" dirty="0">
                <a:latin typeface="+mj-lt"/>
              </a:rPr>
              <a:t>5-10% change in biological condition </a:t>
            </a:r>
            <a:r>
              <a:rPr lang="en-US" sz="2400" dirty="0" smtClean="0">
                <a:latin typeface="+mj-lt"/>
              </a:rPr>
              <a:t>suggested </a:t>
            </a:r>
            <a:r>
              <a:rPr lang="en-US" sz="2400" dirty="0">
                <a:latin typeface="+mj-lt"/>
              </a:rPr>
              <a:t>as an initial criterion for further </a:t>
            </a:r>
            <a:r>
              <a:rPr lang="en-US" sz="2400" dirty="0" smtClean="0">
                <a:latin typeface="+mj-lt"/>
              </a:rPr>
              <a:t>review</a:t>
            </a:r>
          </a:p>
          <a:p>
            <a:pPr lvl="1">
              <a:lnSpc>
                <a:spcPct val="90000"/>
              </a:lnSpc>
              <a:spcBef>
                <a:spcPts val="1000"/>
              </a:spcBef>
            </a:pPr>
            <a:r>
              <a:rPr lang="en-US" sz="2100" dirty="0" smtClean="0">
                <a:latin typeface="+mj-lt"/>
              </a:rPr>
              <a:t>Based on average </a:t>
            </a:r>
            <a:r>
              <a:rPr lang="en-US" sz="2100" dirty="0">
                <a:latin typeface="+mj-lt"/>
              </a:rPr>
              <a:t>range of EPT richness within the invertebrate condition classes (Excellent, Good, Good-Fair, Fair, and Poor) as defined by </a:t>
            </a:r>
            <a:r>
              <a:rPr lang="en-US" sz="2100" dirty="0" smtClean="0">
                <a:latin typeface="+mj-lt"/>
              </a:rPr>
              <a:t>DENR</a:t>
            </a:r>
          </a:p>
          <a:p>
            <a:pPr lvl="1">
              <a:lnSpc>
                <a:spcPct val="90000"/>
              </a:lnSpc>
              <a:spcBef>
                <a:spcPts val="1000"/>
              </a:spcBef>
            </a:pPr>
            <a:r>
              <a:rPr lang="en-US" sz="2100" dirty="0" smtClean="0">
                <a:latin typeface="+mj-lt"/>
              </a:rPr>
              <a:t>The 5-10% </a:t>
            </a:r>
            <a:r>
              <a:rPr lang="en-US" sz="2100" dirty="0">
                <a:latin typeface="+mj-lt"/>
              </a:rPr>
              <a:t>criterion represents a change of one-quarter to one-half of the width of a condition </a:t>
            </a:r>
            <a:r>
              <a:rPr lang="en-US" sz="2100" dirty="0" smtClean="0">
                <a:latin typeface="+mj-lt"/>
              </a:rPr>
              <a:t>class</a:t>
            </a:r>
            <a:endParaRPr lang="en-US" sz="2100" dirty="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34</a:t>
            </a:fld>
            <a:endParaRPr lang="en-US" dirty="0">
              <a:latin typeface="+mj-lt"/>
            </a:endParaRPr>
          </a:p>
        </p:txBody>
      </p:sp>
    </p:spTree>
    <p:extLst>
      <p:ext uri="{BB962C8B-B14F-4D97-AF65-F5344CB8AC3E}">
        <p14:creationId xmlns:p14="http://schemas.microsoft.com/office/powerpoint/2010/main" val="212639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504825" y="1733550"/>
            <a:ext cx="8229600" cy="4765197"/>
          </a:xfrm>
        </p:spPr>
        <p:txBody>
          <a:bodyPr>
            <a:normAutofit/>
          </a:bodyPr>
          <a:lstStyle/>
          <a:p>
            <a:pPr marL="0" indent="0">
              <a:lnSpc>
                <a:spcPct val="90000"/>
              </a:lnSpc>
              <a:spcBef>
                <a:spcPts val="1000"/>
              </a:spcBef>
              <a:buNone/>
            </a:pPr>
            <a:r>
              <a:rPr lang="en-US" sz="3000" u="sng" dirty="0" smtClean="0">
                <a:solidFill>
                  <a:schemeClr val="accent6"/>
                </a:solidFill>
                <a:latin typeface="+mj-lt"/>
              </a:rPr>
              <a:t>Biological Response</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35</a:t>
            </a:fld>
            <a:endParaRPr lang="en-US"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054" y="2191369"/>
            <a:ext cx="6427046" cy="466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3143251" y="3933825"/>
            <a:ext cx="1009650" cy="2381250"/>
          </a:xfrm>
          <a:custGeom>
            <a:avLst/>
            <a:gdLst>
              <a:gd name="connsiteX0" fmla="*/ 57150 w 1076325"/>
              <a:gd name="connsiteY0" fmla="*/ 0 h 2400300"/>
              <a:gd name="connsiteX1" fmla="*/ 1057275 w 1076325"/>
              <a:gd name="connsiteY1" fmla="*/ 619125 h 2400300"/>
              <a:gd name="connsiteX2" fmla="*/ 1076325 w 1076325"/>
              <a:gd name="connsiteY2" fmla="*/ 2400300 h 2400300"/>
              <a:gd name="connsiteX3" fmla="*/ 0 w 1076325"/>
              <a:gd name="connsiteY3" fmla="*/ 2381250 h 2400300"/>
              <a:gd name="connsiteX4" fmla="*/ 57150 w 1076325"/>
              <a:gd name="connsiteY4" fmla="*/ 0 h 2400300"/>
              <a:gd name="connsiteX0" fmla="*/ 9525 w 1028700"/>
              <a:gd name="connsiteY0" fmla="*/ 0 h 2400300"/>
              <a:gd name="connsiteX1" fmla="*/ 1009650 w 1028700"/>
              <a:gd name="connsiteY1" fmla="*/ 619125 h 2400300"/>
              <a:gd name="connsiteX2" fmla="*/ 1028700 w 1028700"/>
              <a:gd name="connsiteY2" fmla="*/ 2400300 h 2400300"/>
              <a:gd name="connsiteX3" fmla="*/ 0 w 1028700"/>
              <a:gd name="connsiteY3" fmla="*/ 2381250 h 2400300"/>
              <a:gd name="connsiteX4" fmla="*/ 9525 w 1028700"/>
              <a:gd name="connsiteY4" fmla="*/ 0 h 2400300"/>
              <a:gd name="connsiteX0" fmla="*/ 9525 w 1009650"/>
              <a:gd name="connsiteY0" fmla="*/ 0 h 2381250"/>
              <a:gd name="connsiteX1" fmla="*/ 1009650 w 1009650"/>
              <a:gd name="connsiteY1" fmla="*/ 619125 h 2381250"/>
              <a:gd name="connsiteX2" fmla="*/ 1000125 w 1009650"/>
              <a:gd name="connsiteY2" fmla="*/ 2381250 h 2381250"/>
              <a:gd name="connsiteX3" fmla="*/ 0 w 1009650"/>
              <a:gd name="connsiteY3" fmla="*/ 2381250 h 2381250"/>
              <a:gd name="connsiteX4" fmla="*/ 9525 w 1009650"/>
              <a:gd name="connsiteY4" fmla="*/ 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381250">
                <a:moveTo>
                  <a:pt x="9525" y="0"/>
                </a:moveTo>
                <a:lnTo>
                  <a:pt x="1009650" y="619125"/>
                </a:lnTo>
                <a:lnTo>
                  <a:pt x="1000125" y="2381250"/>
                </a:lnTo>
                <a:lnTo>
                  <a:pt x="0" y="2381250"/>
                </a:lnTo>
                <a:lnTo>
                  <a:pt x="9525"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2708335" y="3111440"/>
            <a:ext cx="650757" cy="2295526"/>
          </a:xfrm>
          <a:custGeom>
            <a:avLst/>
            <a:gdLst>
              <a:gd name="connsiteX0" fmla="*/ 57150 w 1076325"/>
              <a:gd name="connsiteY0" fmla="*/ 0 h 2400300"/>
              <a:gd name="connsiteX1" fmla="*/ 1057275 w 1076325"/>
              <a:gd name="connsiteY1" fmla="*/ 619125 h 2400300"/>
              <a:gd name="connsiteX2" fmla="*/ 1076325 w 1076325"/>
              <a:gd name="connsiteY2" fmla="*/ 2400300 h 2400300"/>
              <a:gd name="connsiteX3" fmla="*/ 0 w 1076325"/>
              <a:gd name="connsiteY3" fmla="*/ 2381250 h 2400300"/>
              <a:gd name="connsiteX4" fmla="*/ 57150 w 1076325"/>
              <a:gd name="connsiteY4" fmla="*/ 0 h 2400300"/>
              <a:gd name="connsiteX0" fmla="*/ 9525 w 1028700"/>
              <a:gd name="connsiteY0" fmla="*/ 0 h 2400300"/>
              <a:gd name="connsiteX1" fmla="*/ 1009650 w 1028700"/>
              <a:gd name="connsiteY1" fmla="*/ 619125 h 2400300"/>
              <a:gd name="connsiteX2" fmla="*/ 1028700 w 1028700"/>
              <a:gd name="connsiteY2" fmla="*/ 2400300 h 2400300"/>
              <a:gd name="connsiteX3" fmla="*/ 0 w 1028700"/>
              <a:gd name="connsiteY3" fmla="*/ 2381250 h 2400300"/>
              <a:gd name="connsiteX4" fmla="*/ 9525 w 1028700"/>
              <a:gd name="connsiteY4" fmla="*/ 0 h 2400300"/>
              <a:gd name="connsiteX0" fmla="*/ 9525 w 1009650"/>
              <a:gd name="connsiteY0" fmla="*/ 0 h 2381250"/>
              <a:gd name="connsiteX1" fmla="*/ 1009650 w 1009650"/>
              <a:gd name="connsiteY1" fmla="*/ 619125 h 2381250"/>
              <a:gd name="connsiteX2" fmla="*/ 1000125 w 1009650"/>
              <a:gd name="connsiteY2" fmla="*/ 2381250 h 2381250"/>
              <a:gd name="connsiteX3" fmla="*/ 0 w 1009650"/>
              <a:gd name="connsiteY3" fmla="*/ 2381250 h 2381250"/>
              <a:gd name="connsiteX4" fmla="*/ 9525 w 1009650"/>
              <a:gd name="connsiteY4" fmla="*/ 0 h 2381250"/>
              <a:gd name="connsiteX0" fmla="*/ 9525 w 1009650"/>
              <a:gd name="connsiteY0" fmla="*/ 0 h 2381250"/>
              <a:gd name="connsiteX1" fmla="*/ 1009650 w 1009650"/>
              <a:gd name="connsiteY1" fmla="*/ 104775 h 2381250"/>
              <a:gd name="connsiteX2" fmla="*/ 1000125 w 1009650"/>
              <a:gd name="connsiteY2" fmla="*/ 2381250 h 2381250"/>
              <a:gd name="connsiteX3" fmla="*/ 0 w 1009650"/>
              <a:gd name="connsiteY3" fmla="*/ 2381250 h 2381250"/>
              <a:gd name="connsiteX4" fmla="*/ 9525 w 1009650"/>
              <a:gd name="connsiteY4" fmla="*/ 0 h 2381250"/>
              <a:gd name="connsiteX0" fmla="*/ 9525 w 1009650"/>
              <a:gd name="connsiteY0" fmla="*/ 990600 h 2276475"/>
              <a:gd name="connsiteX1" fmla="*/ 1009650 w 1009650"/>
              <a:gd name="connsiteY1" fmla="*/ 0 h 2276475"/>
              <a:gd name="connsiteX2" fmla="*/ 1000125 w 1009650"/>
              <a:gd name="connsiteY2" fmla="*/ 2276475 h 2276475"/>
              <a:gd name="connsiteX3" fmla="*/ 0 w 1009650"/>
              <a:gd name="connsiteY3" fmla="*/ 2276475 h 2276475"/>
              <a:gd name="connsiteX4" fmla="*/ 9525 w 1009650"/>
              <a:gd name="connsiteY4" fmla="*/ 990600 h 2276475"/>
              <a:gd name="connsiteX0" fmla="*/ 9525 w 1000125"/>
              <a:gd name="connsiteY0" fmla="*/ 1009651 h 2295526"/>
              <a:gd name="connsiteX1" fmla="*/ 953562 w 1000125"/>
              <a:gd name="connsiteY1" fmla="*/ 0 h 2295526"/>
              <a:gd name="connsiteX2" fmla="*/ 1000125 w 1000125"/>
              <a:gd name="connsiteY2" fmla="*/ 2295526 h 2295526"/>
              <a:gd name="connsiteX3" fmla="*/ 0 w 1000125"/>
              <a:gd name="connsiteY3" fmla="*/ 2295526 h 2295526"/>
              <a:gd name="connsiteX4" fmla="*/ 9525 w 1000125"/>
              <a:gd name="connsiteY4" fmla="*/ 1009651 h 2295526"/>
              <a:gd name="connsiteX0" fmla="*/ 9525 w 958056"/>
              <a:gd name="connsiteY0" fmla="*/ 1009651 h 2295526"/>
              <a:gd name="connsiteX1" fmla="*/ 953562 w 958056"/>
              <a:gd name="connsiteY1" fmla="*/ 0 h 2295526"/>
              <a:gd name="connsiteX2" fmla="*/ 958056 w 958056"/>
              <a:gd name="connsiteY2" fmla="*/ 2286001 h 2295526"/>
              <a:gd name="connsiteX3" fmla="*/ 0 w 958056"/>
              <a:gd name="connsiteY3" fmla="*/ 2295526 h 2295526"/>
              <a:gd name="connsiteX4" fmla="*/ 9525 w 958056"/>
              <a:gd name="connsiteY4" fmla="*/ 1009651 h 2295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56" h="2295526">
                <a:moveTo>
                  <a:pt x="9525" y="1009651"/>
                </a:moveTo>
                <a:lnTo>
                  <a:pt x="953562" y="0"/>
                </a:lnTo>
                <a:lnTo>
                  <a:pt x="958056" y="2286001"/>
                </a:lnTo>
                <a:lnTo>
                  <a:pt x="0" y="2295526"/>
                </a:lnTo>
                <a:lnTo>
                  <a:pt x="9525" y="1009651"/>
                </a:lnTo>
                <a:close/>
              </a:path>
            </a:pathLst>
          </a:cu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50947" y="4089926"/>
            <a:ext cx="702436" cy="338554"/>
          </a:xfrm>
          <a:prstGeom prst="rect">
            <a:avLst/>
          </a:prstGeom>
          <a:noFill/>
        </p:spPr>
        <p:txBody>
          <a:bodyPr wrap="none" rtlCol="0">
            <a:spAutoFit/>
          </a:bodyPr>
          <a:lstStyle/>
          <a:p>
            <a:pPr algn="ctr"/>
            <a:r>
              <a:rPr lang="en-US" sz="1600" dirty="0" smtClean="0">
                <a:latin typeface="+mj-lt"/>
              </a:rPr>
              <a:t>19% ∆</a:t>
            </a:r>
            <a:endParaRPr lang="en-US" sz="1600" dirty="0">
              <a:latin typeface="+mj-lt"/>
            </a:endParaRPr>
          </a:p>
        </p:txBody>
      </p:sp>
      <p:sp>
        <p:nvSpPr>
          <p:cNvPr id="12" name="TextBox 11"/>
          <p:cNvSpPr txBox="1"/>
          <p:nvPr/>
        </p:nvSpPr>
        <p:spPr>
          <a:xfrm>
            <a:off x="3348955" y="5124450"/>
            <a:ext cx="598241" cy="338554"/>
          </a:xfrm>
          <a:prstGeom prst="rect">
            <a:avLst/>
          </a:prstGeom>
          <a:noFill/>
        </p:spPr>
        <p:txBody>
          <a:bodyPr wrap="none" rtlCol="0">
            <a:spAutoFit/>
          </a:bodyPr>
          <a:lstStyle/>
          <a:p>
            <a:pPr algn="ctr"/>
            <a:r>
              <a:rPr lang="en-US" sz="1600" dirty="0">
                <a:latin typeface="+mj-lt"/>
              </a:rPr>
              <a:t>7% </a:t>
            </a:r>
            <a:r>
              <a:rPr lang="en-US" sz="1600" dirty="0" smtClean="0">
                <a:latin typeface="+mj-lt"/>
              </a:rPr>
              <a:t>∆</a:t>
            </a:r>
            <a:endParaRPr lang="en-US" sz="1600" dirty="0">
              <a:latin typeface="+mj-lt"/>
            </a:endParaRPr>
          </a:p>
        </p:txBody>
      </p:sp>
      <p:sp>
        <p:nvSpPr>
          <p:cNvPr id="11" name="Right Arrow 10"/>
          <p:cNvSpPr/>
          <p:nvPr/>
        </p:nvSpPr>
        <p:spPr>
          <a:xfrm rot="5400000">
            <a:off x="2389916" y="4170244"/>
            <a:ext cx="676275" cy="1779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143252" y="5488345"/>
            <a:ext cx="1009646" cy="17791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44577" y="3966815"/>
            <a:ext cx="1250855" cy="584775"/>
          </a:xfrm>
          <a:prstGeom prst="rect">
            <a:avLst/>
          </a:prstGeom>
          <a:solidFill>
            <a:srgbClr val="FFFF00">
              <a:alpha val="67000"/>
            </a:srgbClr>
          </a:solidFill>
        </p:spPr>
        <p:txBody>
          <a:bodyPr wrap="none" rtlCol="0">
            <a:spAutoFit/>
          </a:bodyPr>
          <a:lstStyle/>
          <a:p>
            <a:pPr algn="ctr"/>
            <a:r>
              <a:rPr lang="en-US" sz="1600" dirty="0" smtClean="0">
                <a:latin typeface="+mj-lt"/>
              </a:rPr>
              <a:t>Exceeds 10%</a:t>
            </a:r>
          </a:p>
          <a:p>
            <a:pPr algn="ctr"/>
            <a:r>
              <a:rPr lang="en-US" sz="1600" dirty="0" smtClean="0">
                <a:latin typeface="+mj-lt"/>
              </a:rPr>
              <a:t>“flag”</a:t>
            </a:r>
            <a:endParaRPr lang="en-US" sz="1600" dirty="0">
              <a:latin typeface="+mj-lt"/>
            </a:endParaRPr>
          </a:p>
        </p:txBody>
      </p:sp>
    </p:spTree>
    <p:extLst>
      <p:ext uri="{BB962C8B-B14F-4D97-AF65-F5344CB8AC3E}">
        <p14:creationId xmlns:p14="http://schemas.microsoft.com/office/powerpoint/2010/main" val="34500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12" grpId="0"/>
      <p:bldP spid="11" grpId="0" animBg="1"/>
      <p:bldP spid="15"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457200" y="1935480"/>
            <a:ext cx="8229600" cy="4541520"/>
          </a:xfrm>
        </p:spPr>
        <p:txBody>
          <a:bodyPr>
            <a:normAutofit/>
          </a:bodyPr>
          <a:lstStyle/>
          <a:p>
            <a:pPr marL="0" indent="0">
              <a:lnSpc>
                <a:spcPct val="90000"/>
              </a:lnSpc>
              <a:spcBef>
                <a:spcPts val="1000"/>
              </a:spcBef>
              <a:buNone/>
            </a:pPr>
            <a:r>
              <a:rPr lang="en-US" sz="3000" u="sng" dirty="0" smtClean="0">
                <a:solidFill>
                  <a:srgbClr val="C00000"/>
                </a:solidFill>
                <a:latin typeface="+mj-lt"/>
              </a:rPr>
              <a:t>Exceptions – Coastal</a:t>
            </a:r>
          </a:p>
          <a:p>
            <a:pPr>
              <a:lnSpc>
                <a:spcPct val="90000"/>
              </a:lnSpc>
              <a:spcBef>
                <a:spcPts val="1000"/>
              </a:spcBef>
            </a:pPr>
            <a:r>
              <a:rPr lang="en-US" sz="2400" dirty="0" smtClean="0">
                <a:latin typeface="+mj-lt"/>
              </a:rPr>
              <a:t>No numerical standards proposed</a:t>
            </a:r>
          </a:p>
          <a:p>
            <a:pPr>
              <a:lnSpc>
                <a:spcPct val="90000"/>
              </a:lnSpc>
              <a:spcBef>
                <a:spcPts val="1000"/>
              </a:spcBef>
            </a:pPr>
            <a:r>
              <a:rPr lang="en-US" sz="2400" dirty="0" smtClean="0">
                <a:latin typeface="+mj-lt"/>
              </a:rPr>
              <a:t>Consider the following</a:t>
            </a:r>
            <a:endParaRPr lang="en-US" sz="2400" dirty="0">
              <a:latin typeface="+mj-lt"/>
            </a:endParaRP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36</a:t>
            </a:fld>
            <a:endParaRPr lang="en-US"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050259754"/>
              </p:ext>
            </p:extLst>
          </p:nvPr>
        </p:nvGraphicFramePr>
        <p:xfrm>
          <a:off x="609600" y="3429000"/>
          <a:ext cx="7589520" cy="2057400"/>
        </p:xfrm>
        <a:graphic>
          <a:graphicData uri="http://schemas.openxmlformats.org/drawingml/2006/table">
            <a:tbl>
              <a:tblPr firstRow="1" firstCol="1" bandRow="1">
                <a:tableStyleId>{5C22544A-7EE6-4342-B048-85BDC9FD1C3A}</a:tableStyleId>
              </a:tblPr>
              <a:tblGrid>
                <a:gridCol w="1188720"/>
                <a:gridCol w="1371600"/>
                <a:gridCol w="1645920"/>
                <a:gridCol w="1188720"/>
                <a:gridCol w="1188720"/>
                <a:gridCol w="1005840"/>
              </a:tblGrid>
              <a:tr h="0">
                <a:tc>
                  <a:txBody>
                    <a:bodyPr/>
                    <a:lstStyle/>
                    <a:p>
                      <a:pPr marL="0" marR="0">
                        <a:spcBef>
                          <a:spcPts val="0"/>
                        </a:spcBef>
                        <a:spcAft>
                          <a:spcPts val="0"/>
                        </a:spcAft>
                      </a:pPr>
                      <a:r>
                        <a:rPr lang="en-US" sz="1600" b="0" dirty="0">
                          <a:effectLst/>
                          <a:latin typeface="+mj-lt"/>
                        </a:rPr>
                        <a:t>Origin</a:t>
                      </a:r>
                      <a:endParaRPr lang="en-US" sz="2400" b="0" dirty="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a:effectLst/>
                          <a:latin typeface="+mj-lt"/>
                        </a:rPr>
                        <a:t>Gradient</a:t>
                      </a:r>
                      <a:endParaRPr lang="en-US" sz="2400" b="0">
                        <a:effectLst/>
                        <a:latin typeface="+mj-lt"/>
                        <a:ea typeface="MS Mincho"/>
                        <a:cs typeface="Times New Roman"/>
                      </a:endParaRPr>
                    </a:p>
                  </a:txBody>
                  <a:tcPr marL="45720" marR="45720" marT="8890" marB="8890" anchor="ctr"/>
                </a:tc>
                <a:tc gridSpan="4">
                  <a:txBody>
                    <a:bodyPr/>
                    <a:lstStyle/>
                    <a:p>
                      <a:pPr marL="0" marR="0" algn="ctr">
                        <a:spcBef>
                          <a:spcPts val="0"/>
                        </a:spcBef>
                        <a:spcAft>
                          <a:spcPts val="0"/>
                        </a:spcAft>
                      </a:pPr>
                      <a:r>
                        <a:rPr lang="en-US" sz="1600" b="0">
                          <a:effectLst/>
                          <a:latin typeface="+mj-lt"/>
                        </a:rPr>
                        <a:t>Ecological Flow Approach</a:t>
                      </a:r>
                      <a:endParaRPr lang="en-US" sz="2400" b="0">
                        <a:effectLst/>
                        <a:latin typeface="+mj-lt"/>
                        <a:ea typeface="MS Mincho"/>
                        <a:cs typeface="Times New Roman"/>
                      </a:endParaRPr>
                    </a:p>
                  </a:txBody>
                  <a:tcPr marL="45720" marR="45720" marT="8890" marB="889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600" b="0">
                          <a:effectLst/>
                          <a:latin typeface="+mj-lt"/>
                        </a:rPr>
                        <a:t> </a:t>
                      </a:r>
                      <a:endParaRPr lang="en-US" sz="2400" b="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a:effectLst/>
                          <a:latin typeface="+mj-lt"/>
                        </a:rPr>
                        <a:t> </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Statewide Recommendation</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Habitat Relationship</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Downstream Salinity</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Overbank Flow</a:t>
                      </a:r>
                      <a:endParaRPr lang="en-US" sz="2400" b="0">
                        <a:effectLst/>
                        <a:latin typeface="+mj-lt"/>
                        <a:ea typeface="MS Mincho"/>
                        <a:cs typeface="Times New Roman"/>
                      </a:endParaRPr>
                    </a:p>
                  </a:txBody>
                  <a:tcPr marL="45720" marR="45720" marT="8890" marB="8890" anchor="ctr"/>
                </a:tc>
              </a:tr>
              <a:tr h="0">
                <a:tc>
                  <a:txBody>
                    <a:bodyPr/>
                    <a:lstStyle/>
                    <a:p>
                      <a:pPr marL="0" marR="0">
                        <a:spcBef>
                          <a:spcPts val="0"/>
                        </a:spcBef>
                        <a:spcAft>
                          <a:spcPts val="0"/>
                        </a:spcAft>
                      </a:pPr>
                      <a:r>
                        <a:rPr lang="en-US" sz="1600" b="0">
                          <a:effectLst/>
                          <a:latin typeface="+mj-lt"/>
                        </a:rPr>
                        <a:t>Piedmont</a:t>
                      </a:r>
                      <a:endParaRPr lang="en-US" sz="2400" b="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a:effectLst/>
                          <a:latin typeface="+mj-lt"/>
                        </a:rPr>
                        <a:t>Medium </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 </a:t>
                      </a:r>
                      <a:endParaRPr lang="en-US" sz="2400" b="0">
                        <a:effectLst/>
                        <a:latin typeface="+mj-lt"/>
                        <a:ea typeface="MS Mincho"/>
                        <a:cs typeface="Times New Roman"/>
                      </a:endParaRPr>
                    </a:p>
                  </a:txBody>
                  <a:tcPr marL="45720" marR="45720" marT="8890" marB="8890" anchor="ctr"/>
                </a:tc>
              </a:tr>
              <a:tr h="0">
                <a:tc>
                  <a:txBody>
                    <a:bodyPr/>
                    <a:lstStyle/>
                    <a:p>
                      <a:pPr marL="0" marR="0">
                        <a:spcBef>
                          <a:spcPts val="0"/>
                        </a:spcBef>
                        <a:spcAft>
                          <a:spcPts val="0"/>
                        </a:spcAft>
                      </a:pPr>
                      <a:r>
                        <a:rPr lang="en-US" sz="1600" b="0">
                          <a:effectLst/>
                          <a:latin typeface="+mj-lt"/>
                        </a:rPr>
                        <a:t>Coastal Plain</a:t>
                      </a:r>
                      <a:endParaRPr lang="en-US" sz="2400" b="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a:effectLst/>
                          <a:latin typeface="+mj-lt"/>
                        </a:rPr>
                        <a:t>Medium</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 </a:t>
                      </a:r>
                      <a:endParaRPr lang="en-US" sz="2400" b="0">
                        <a:effectLst/>
                        <a:latin typeface="+mj-lt"/>
                        <a:ea typeface="MS Mincho"/>
                        <a:cs typeface="Times New Roman"/>
                      </a:endParaRPr>
                    </a:p>
                  </a:txBody>
                  <a:tcPr marL="45720" marR="45720" marT="8890" marB="8890" anchor="ctr"/>
                </a:tc>
              </a:tr>
              <a:tr h="0">
                <a:tc>
                  <a:txBody>
                    <a:bodyPr/>
                    <a:lstStyle/>
                    <a:p>
                      <a:pPr marL="0" marR="0">
                        <a:spcBef>
                          <a:spcPts val="0"/>
                        </a:spcBef>
                        <a:spcAft>
                          <a:spcPts val="0"/>
                        </a:spcAft>
                      </a:pPr>
                      <a:r>
                        <a:rPr lang="en-US" sz="1600" b="0">
                          <a:effectLst/>
                          <a:latin typeface="+mj-lt"/>
                        </a:rPr>
                        <a:t>Coastal Plain</a:t>
                      </a:r>
                      <a:endParaRPr lang="en-US" sz="2400" b="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a:effectLst/>
                          <a:latin typeface="+mj-lt"/>
                        </a:rPr>
                        <a:t>Low</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 </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a:effectLst/>
                          <a:latin typeface="+mj-lt"/>
                        </a:rPr>
                        <a:t>X</a:t>
                      </a:r>
                      <a:endParaRPr lang="en-US" sz="2400" b="0">
                        <a:effectLst/>
                        <a:latin typeface="+mj-lt"/>
                        <a:ea typeface="MS Mincho"/>
                        <a:cs typeface="Times New Roman"/>
                      </a:endParaRPr>
                    </a:p>
                  </a:txBody>
                  <a:tcPr marL="45720" marR="45720" marT="8890" marB="8890" anchor="ctr"/>
                </a:tc>
              </a:tr>
              <a:tr h="0">
                <a:tc>
                  <a:txBody>
                    <a:bodyPr/>
                    <a:lstStyle/>
                    <a:p>
                      <a:pPr marL="0" marR="0">
                        <a:spcBef>
                          <a:spcPts val="0"/>
                        </a:spcBef>
                        <a:spcAft>
                          <a:spcPts val="0"/>
                        </a:spcAft>
                      </a:pPr>
                      <a:r>
                        <a:rPr lang="en-US" sz="1600" b="0" dirty="0">
                          <a:effectLst/>
                          <a:latin typeface="+mj-lt"/>
                        </a:rPr>
                        <a:t>Coastal Plain</a:t>
                      </a:r>
                      <a:endParaRPr lang="en-US" sz="2400" b="0" dirty="0">
                        <a:effectLst/>
                        <a:latin typeface="+mj-lt"/>
                        <a:ea typeface="MS Mincho"/>
                        <a:cs typeface="Times New Roman"/>
                      </a:endParaRPr>
                    </a:p>
                  </a:txBody>
                  <a:tcPr marL="45720" marR="45720" marT="8890" marB="8890" anchor="ctr"/>
                </a:tc>
                <a:tc>
                  <a:txBody>
                    <a:bodyPr/>
                    <a:lstStyle/>
                    <a:p>
                      <a:pPr marL="0" marR="0">
                        <a:spcBef>
                          <a:spcPts val="0"/>
                        </a:spcBef>
                        <a:spcAft>
                          <a:spcPts val="0"/>
                        </a:spcAft>
                      </a:pPr>
                      <a:r>
                        <a:rPr lang="en-US" sz="1600" b="0" dirty="0">
                          <a:effectLst/>
                          <a:latin typeface="+mj-lt"/>
                        </a:rPr>
                        <a:t>Wind or tidally driven flow</a:t>
                      </a:r>
                      <a:endParaRPr lang="en-US" sz="2400" b="0" dirty="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dirty="0">
                          <a:effectLst/>
                          <a:latin typeface="+mj-lt"/>
                        </a:rPr>
                        <a:t> </a:t>
                      </a:r>
                      <a:endParaRPr lang="en-US" sz="2400" b="0" dirty="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dirty="0">
                          <a:effectLst/>
                          <a:latin typeface="+mj-lt"/>
                        </a:rPr>
                        <a:t> </a:t>
                      </a:r>
                      <a:endParaRPr lang="en-US" sz="2400" b="0" dirty="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dirty="0">
                          <a:effectLst/>
                          <a:latin typeface="+mj-lt"/>
                        </a:rPr>
                        <a:t>X</a:t>
                      </a:r>
                      <a:endParaRPr lang="en-US" sz="2400" b="0" dirty="0">
                        <a:effectLst/>
                        <a:latin typeface="+mj-lt"/>
                        <a:ea typeface="MS Mincho"/>
                        <a:cs typeface="Times New Roman"/>
                      </a:endParaRPr>
                    </a:p>
                  </a:txBody>
                  <a:tcPr marL="45720" marR="45720" marT="8890" marB="8890" anchor="ctr"/>
                </a:tc>
                <a:tc>
                  <a:txBody>
                    <a:bodyPr/>
                    <a:lstStyle/>
                    <a:p>
                      <a:pPr marL="0" marR="0" algn="ctr">
                        <a:spcBef>
                          <a:spcPts val="0"/>
                        </a:spcBef>
                        <a:spcAft>
                          <a:spcPts val="0"/>
                        </a:spcAft>
                      </a:pPr>
                      <a:r>
                        <a:rPr lang="en-US" sz="1600" b="0" dirty="0">
                          <a:effectLst/>
                          <a:latin typeface="+mj-lt"/>
                        </a:rPr>
                        <a:t>X</a:t>
                      </a:r>
                      <a:endParaRPr lang="en-US" sz="2400" b="0" dirty="0">
                        <a:effectLst/>
                        <a:latin typeface="+mj-lt"/>
                        <a:ea typeface="MS Mincho"/>
                        <a:cs typeface="Times New Roman"/>
                      </a:endParaRPr>
                    </a:p>
                  </a:txBody>
                  <a:tcPr marL="45720" marR="45720" marT="8890" marB="8890" anchor="ctr"/>
                </a:tc>
              </a:tr>
            </a:tbl>
          </a:graphicData>
        </a:graphic>
      </p:graphicFrame>
    </p:spTree>
    <p:extLst>
      <p:ext uri="{BB962C8B-B14F-4D97-AF65-F5344CB8AC3E}">
        <p14:creationId xmlns:p14="http://schemas.microsoft.com/office/powerpoint/2010/main" val="19665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solidFill>
                  <a:srgbClr val="FFC000"/>
                </a:solidFill>
              </a:rPr>
              <a:t>Ecological Flow Standard</a:t>
            </a:r>
            <a:endParaRPr lang="en-US" sz="4800" dirty="0">
              <a:solidFill>
                <a:srgbClr val="FFC000"/>
              </a:solidFill>
            </a:endParaRPr>
          </a:p>
        </p:txBody>
      </p:sp>
      <p:sp>
        <p:nvSpPr>
          <p:cNvPr id="3" name="Content Placeholder 2"/>
          <p:cNvSpPr>
            <a:spLocks noGrp="1"/>
          </p:cNvSpPr>
          <p:nvPr>
            <p:ph idx="1"/>
          </p:nvPr>
        </p:nvSpPr>
        <p:spPr>
          <a:xfrm>
            <a:off x="457200" y="1935480"/>
            <a:ext cx="8229600" cy="4541520"/>
          </a:xfrm>
        </p:spPr>
        <p:txBody>
          <a:bodyPr>
            <a:normAutofit/>
          </a:bodyPr>
          <a:lstStyle/>
          <a:p>
            <a:pPr marL="0" indent="0">
              <a:spcBef>
                <a:spcPts val="1200"/>
              </a:spcBef>
              <a:buNone/>
            </a:pPr>
            <a:r>
              <a:rPr lang="en-US" sz="3000" u="sng" dirty="0" smtClean="0">
                <a:latin typeface="+mj-lt"/>
              </a:rPr>
              <a:t>Exceptions – Headwaters</a:t>
            </a:r>
          </a:p>
          <a:p>
            <a:pPr>
              <a:spcBef>
                <a:spcPts val="1200"/>
              </a:spcBef>
            </a:pPr>
            <a:r>
              <a:rPr lang="en-US" sz="2400" dirty="0">
                <a:latin typeface="+mj-lt"/>
              </a:rPr>
              <a:t>Streams with drainage basins &lt;10 km</a:t>
            </a:r>
            <a:r>
              <a:rPr lang="en-US" sz="2400" baseline="30000" dirty="0">
                <a:latin typeface="+mj-lt"/>
              </a:rPr>
              <a:t>2</a:t>
            </a:r>
            <a:r>
              <a:rPr lang="en-US" sz="2400" dirty="0">
                <a:latin typeface="+mj-lt"/>
              </a:rPr>
              <a:t>, DENR should conduct additional analyses to determine the potential for impact</a:t>
            </a:r>
          </a:p>
          <a:p>
            <a:pPr lvl="1">
              <a:spcBef>
                <a:spcPts val="1200"/>
              </a:spcBef>
            </a:pPr>
            <a:r>
              <a:rPr lang="en-US" sz="2200" dirty="0" smtClean="0">
                <a:latin typeface="+mj-lt"/>
              </a:rPr>
              <a:t>Limited </a:t>
            </a:r>
            <a:r>
              <a:rPr lang="en-US" sz="2200" dirty="0">
                <a:latin typeface="+mj-lt"/>
              </a:rPr>
              <a:t>biological and hydrologic </a:t>
            </a:r>
            <a:r>
              <a:rPr lang="en-US" sz="2200" dirty="0" smtClean="0">
                <a:latin typeface="+mj-lt"/>
              </a:rPr>
              <a:t>data</a:t>
            </a:r>
          </a:p>
          <a:p>
            <a:pPr lvl="1">
              <a:spcBef>
                <a:spcPts val="1200"/>
              </a:spcBef>
            </a:pPr>
            <a:r>
              <a:rPr lang="en-US" sz="2200" dirty="0" smtClean="0">
                <a:latin typeface="+mj-lt"/>
              </a:rPr>
              <a:t>Higher </a:t>
            </a:r>
            <a:r>
              <a:rPr lang="en-US" sz="2200" dirty="0">
                <a:latin typeface="+mj-lt"/>
              </a:rPr>
              <a:t>vulnerability to </a:t>
            </a:r>
            <a:r>
              <a:rPr lang="en-US" sz="2200" dirty="0" smtClean="0">
                <a:latin typeface="+mj-lt"/>
              </a:rPr>
              <a:t>disturbance</a:t>
            </a:r>
          </a:p>
          <a:p>
            <a:pPr lvl="1">
              <a:spcBef>
                <a:spcPts val="1200"/>
              </a:spcBef>
            </a:pPr>
            <a:r>
              <a:rPr lang="en-US" sz="2200" dirty="0" smtClean="0">
                <a:latin typeface="+mj-lt"/>
              </a:rPr>
              <a:t>Statewide </a:t>
            </a:r>
            <a:r>
              <a:rPr lang="en-US" sz="2200" dirty="0">
                <a:latin typeface="+mj-lt"/>
              </a:rPr>
              <a:t>approach may not adequately </a:t>
            </a:r>
            <a:r>
              <a:rPr lang="en-US" sz="2200" dirty="0" smtClean="0">
                <a:latin typeface="+mj-lt"/>
              </a:rPr>
              <a:t>protect</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37</a:t>
            </a:fld>
            <a:endParaRPr lang="en-US" dirty="0">
              <a:latin typeface="+mj-lt"/>
            </a:endParaRPr>
          </a:p>
        </p:txBody>
      </p:sp>
    </p:spTree>
    <p:extLst>
      <p:ext uri="{BB962C8B-B14F-4D97-AF65-F5344CB8AC3E}">
        <p14:creationId xmlns:p14="http://schemas.microsoft.com/office/powerpoint/2010/main" val="3534707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4800" dirty="0" smtClean="0"/>
              <a:t>EFSAB Recommendations:</a:t>
            </a:r>
            <a:br>
              <a:rPr lang="en-US" sz="4800" dirty="0" smtClean="0"/>
            </a:br>
            <a:r>
              <a:rPr lang="en-US" sz="4800" dirty="0" smtClean="0"/>
              <a:t>Other</a:t>
            </a:r>
            <a:endParaRPr lang="en-US" sz="4800" dirty="0"/>
          </a:p>
        </p:txBody>
      </p:sp>
      <p:sp>
        <p:nvSpPr>
          <p:cNvPr id="3" name="Content Placeholder 2"/>
          <p:cNvSpPr>
            <a:spLocks noGrp="1"/>
          </p:cNvSpPr>
          <p:nvPr>
            <p:ph idx="1"/>
          </p:nvPr>
        </p:nvSpPr>
        <p:spPr>
          <a:xfrm>
            <a:off x="457200" y="1935480"/>
            <a:ext cx="8229600" cy="4541520"/>
          </a:xfrm>
        </p:spPr>
        <p:txBody>
          <a:bodyPr>
            <a:normAutofit/>
          </a:bodyPr>
          <a:lstStyle/>
          <a:p>
            <a:pPr>
              <a:lnSpc>
                <a:spcPct val="90000"/>
              </a:lnSpc>
              <a:spcBef>
                <a:spcPts val="1200"/>
              </a:spcBef>
            </a:pPr>
            <a:r>
              <a:rPr lang="en-US" sz="2800" dirty="0" smtClean="0">
                <a:latin typeface="+mj-lt"/>
              </a:rPr>
              <a:t>Listed Species</a:t>
            </a:r>
          </a:p>
          <a:p>
            <a:pPr lvl="1">
              <a:lnSpc>
                <a:spcPct val="90000"/>
              </a:lnSpc>
              <a:spcBef>
                <a:spcPts val="1200"/>
              </a:spcBef>
            </a:pPr>
            <a:r>
              <a:rPr lang="en-US" sz="2000" dirty="0" smtClean="0">
                <a:latin typeface="+mj-lt"/>
              </a:rPr>
              <a:t>For </a:t>
            </a:r>
            <a:r>
              <a:rPr lang="en-US" sz="2000" dirty="0">
                <a:latin typeface="+mj-lt"/>
              </a:rPr>
              <a:t>planning purposes, portions of basins (e.g., nodes) that include listed species should be treated by DENR as needing additional analysis in consultation with </a:t>
            </a:r>
            <a:r>
              <a:rPr lang="en-US" sz="2000" dirty="0" smtClean="0">
                <a:latin typeface="+mj-lt"/>
              </a:rPr>
              <a:t>WRC</a:t>
            </a:r>
            <a:r>
              <a:rPr lang="en-US" sz="2000" dirty="0">
                <a:latin typeface="+mj-lt"/>
              </a:rPr>
              <a:t>, NMFS and </a:t>
            </a:r>
            <a:r>
              <a:rPr lang="en-US" sz="2000" dirty="0" smtClean="0">
                <a:latin typeface="+mj-lt"/>
              </a:rPr>
              <a:t>USFWS</a:t>
            </a:r>
          </a:p>
          <a:p>
            <a:pPr>
              <a:lnSpc>
                <a:spcPct val="90000"/>
              </a:lnSpc>
              <a:spcBef>
                <a:spcPts val="1200"/>
              </a:spcBef>
            </a:pPr>
            <a:r>
              <a:rPr lang="en-US" sz="2800" dirty="0" smtClean="0">
                <a:latin typeface="+mj-lt"/>
              </a:rPr>
              <a:t>Adaptive Management</a:t>
            </a:r>
          </a:p>
          <a:p>
            <a:pPr lvl="1">
              <a:lnSpc>
                <a:spcPct val="90000"/>
              </a:lnSpc>
              <a:spcBef>
                <a:spcPts val="1200"/>
              </a:spcBef>
              <a:buClr>
                <a:srgbClr val="0F6FC6"/>
              </a:buClr>
            </a:pPr>
            <a:r>
              <a:rPr lang="en-US" sz="2000" dirty="0">
                <a:solidFill>
                  <a:prstClr val="black"/>
                </a:solidFill>
                <a:latin typeface="Calibri"/>
              </a:rPr>
              <a:t>Emphasize new data (hydrologic and biological) collection and evaluation in headwaters, in the coastal plain, and in large </a:t>
            </a:r>
            <a:r>
              <a:rPr lang="en-US" sz="2000" dirty="0" smtClean="0">
                <a:solidFill>
                  <a:prstClr val="black"/>
                </a:solidFill>
                <a:latin typeface="Calibri"/>
              </a:rPr>
              <a:t>rivers</a:t>
            </a:r>
            <a:endParaRPr lang="en-US" sz="2000" dirty="0">
              <a:solidFill>
                <a:prstClr val="black"/>
              </a:solidFill>
              <a:latin typeface="Calibri"/>
            </a:endParaRPr>
          </a:p>
          <a:p>
            <a:pPr lvl="1">
              <a:lnSpc>
                <a:spcPct val="90000"/>
              </a:lnSpc>
              <a:spcBef>
                <a:spcPts val="1200"/>
              </a:spcBef>
              <a:buClr>
                <a:srgbClr val="0F6FC6"/>
              </a:buClr>
            </a:pPr>
            <a:r>
              <a:rPr lang="en-US" sz="2000" dirty="0">
                <a:solidFill>
                  <a:prstClr val="black"/>
                </a:solidFill>
                <a:latin typeface="Calibri"/>
              </a:rPr>
              <a:t>Validate ecological thresholds</a:t>
            </a:r>
          </a:p>
          <a:p>
            <a:pPr lvl="1">
              <a:lnSpc>
                <a:spcPct val="90000"/>
              </a:lnSpc>
              <a:spcBef>
                <a:spcPts val="1200"/>
              </a:spcBef>
              <a:buClr>
                <a:srgbClr val="0F6FC6"/>
              </a:buClr>
            </a:pPr>
            <a:r>
              <a:rPr lang="en-US" sz="2000" dirty="0">
                <a:solidFill>
                  <a:prstClr val="black"/>
                </a:solidFill>
                <a:latin typeface="Calibri"/>
              </a:rPr>
              <a:t>Track </a:t>
            </a:r>
            <a:r>
              <a:rPr lang="en-US" sz="2000" dirty="0" smtClean="0">
                <a:solidFill>
                  <a:prstClr val="black"/>
                </a:solidFill>
                <a:latin typeface="Calibri"/>
              </a:rPr>
              <a:t>impact </a:t>
            </a:r>
            <a:r>
              <a:rPr lang="en-US" sz="2000" dirty="0">
                <a:solidFill>
                  <a:prstClr val="black"/>
                </a:solidFill>
                <a:latin typeface="Calibri"/>
              </a:rPr>
              <a:t>of flow </a:t>
            </a:r>
            <a:r>
              <a:rPr lang="en-US" sz="2000" dirty="0" smtClean="0">
                <a:solidFill>
                  <a:prstClr val="black"/>
                </a:solidFill>
                <a:latin typeface="Calibri"/>
              </a:rPr>
              <a:t>changes</a:t>
            </a:r>
            <a:endParaRPr lang="en-US" sz="2000" dirty="0">
              <a:solidFill>
                <a:prstClr val="black"/>
              </a:solidFill>
              <a:latin typeface="Calibri"/>
            </a:endParaRPr>
          </a:p>
          <a:p>
            <a:pPr lvl="1">
              <a:lnSpc>
                <a:spcPct val="90000"/>
              </a:lnSpc>
              <a:spcBef>
                <a:spcPts val="1200"/>
              </a:spcBef>
              <a:buClr>
                <a:srgbClr val="0F6FC6"/>
              </a:buClr>
            </a:pPr>
            <a:r>
              <a:rPr lang="en-US" sz="2000" dirty="0">
                <a:solidFill>
                  <a:prstClr val="black"/>
                </a:solidFill>
                <a:latin typeface="Calibri"/>
              </a:rPr>
              <a:t>Modify characterizations, target flows, and thresholds based on new data, changing conditions </a:t>
            </a:r>
            <a:r>
              <a:rPr lang="en-US" sz="2000" dirty="0" smtClean="0">
                <a:solidFill>
                  <a:prstClr val="black"/>
                </a:solidFill>
                <a:latin typeface="Calibri"/>
              </a:rPr>
              <a:t>and </a:t>
            </a:r>
            <a:r>
              <a:rPr lang="en-US" sz="2000" dirty="0">
                <a:solidFill>
                  <a:prstClr val="black"/>
                </a:solidFill>
                <a:latin typeface="Calibri"/>
              </a:rPr>
              <a:t>lessons learned</a:t>
            </a:r>
          </a:p>
        </p:txBody>
      </p:sp>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38</a:t>
            </a:fld>
            <a:endParaRPr lang="en-US" dirty="0">
              <a:latin typeface="+mj-lt"/>
            </a:endParaRPr>
          </a:p>
        </p:txBody>
      </p:sp>
    </p:spTree>
    <p:extLst>
      <p:ext uri="{BB962C8B-B14F-4D97-AF65-F5344CB8AC3E}">
        <p14:creationId xmlns:p14="http://schemas.microsoft.com/office/powerpoint/2010/main" val="4482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Thanks!</a:t>
            </a:r>
            <a:endParaRPr lang="en-US" dirty="0"/>
          </a:p>
        </p:txBody>
      </p:sp>
      <p:sp>
        <p:nvSpPr>
          <p:cNvPr id="3" name="Content Placeholder 2"/>
          <p:cNvSpPr>
            <a:spLocks noGrp="1"/>
          </p:cNvSpPr>
          <p:nvPr>
            <p:ph idx="1"/>
          </p:nvPr>
        </p:nvSpPr>
        <p:spPr>
          <a:xfrm>
            <a:off x="457200" y="1935480"/>
            <a:ext cx="4676775" cy="4389120"/>
          </a:xfrm>
        </p:spPr>
        <p:txBody>
          <a:bodyPr>
            <a:normAutofit/>
          </a:bodyPr>
          <a:lstStyle/>
          <a:p>
            <a:pPr lvl="0">
              <a:buClr>
                <a:srgbClr val="0BD0D9"/>
              </a:buClr>
            </a:pPr>
            <a:r>
              <a:rPr lang="en-US" sz="2400" dirty="0" smtClean="0">
                <a:solidFill>
                  <a:prstClr val="black"/>
                </a:solidFill>
                <a:latin typeface="Calibri"/>
              </a:rPr>
              <a:t>DWR Website of EFSAB: </a:t>
            </a:r>
            <a:r>
              <a:rPr lang="en-US" sz="2400" dirty="0">
                <a:solidFill>
                  <a:prstClr val="black"/>
                </a:solidFill>
                <a:latin typeface="Calibri"/>
                <a:hlinkClick r:id="rId2"/>
              </a:rPr>
              <a:t>http://</a:t>
            </a:r>
            <a:r>
              <a:rPr lang="en-US" sz="2400" dirty="0" smtClean="0">
                <a:solidFill>
                  <a:prstClr val="black"/>
                </a:solidFill>
                <a:latin typeface="Calibri"/>
                <a:hlinkClick r:id="rId2"/>
              </a:rPr>
              <a:t>ncwater.org</a:t>
            </a:r>
            <a:r>
              <a:rPr lang="en-US" sz="2400" dirty="0">
                <a:solidFill>
                  <a:prstClr val="black"/>
                </a:solidFill>
                <a:latin typeface="Calibri"/>
                <a:hlinkClick r:id="rId2"/>
              </a:rPr>
              <a:t>/?</a:t>
            </a:r>
            <a:r>
              <a:rPr lang="en-US" sz="2400" dirty="0" smtClean="0">
                <a:solidFill>
                  <a:prstClr val="black"/>
                </a:solidFill>
                <a:latin typeface="Calibri"/>
                <a:hlinkClick r:id="rId2"/>
              </a:rPr>
              <a:t>page=366</a:t>
            </a:r>
            <a:endParaRPr lang="en-US" sz="2400" dirty="0" smtClean="0">
              <a:solidFill>
                <a:prstClr val="black"/>
              </a:solidFill>
              <a:latin typeface="Calibri"/>
            </a:endParaRPr>
          </a:p>
          <a:p>
            <a:pPr marL="0" lvl="0" indent="0">
              <a:buClr>
                <a:srgbClr val="0BD0D9"/>
              </a:buClr>
              <a:buNone/>
            </a:pPr>
            <a:endParaRPr lang="en-US" sz="2400" dirty="0" smtClean="0">
              <a:solidFill>
                <a:prstClr val="black"/>
              </a:solidFill>
              <a:latin typeface="Calibri"/>
            </a:endParaRPr>
          </a:p>
          <a:p>
            <a:pPr marL="0" lvl="0" indent="0">
              <a:buClr>
                <a:srgbClr val="0BD0D9"/>
              </a:buClr>
              <a:buNone/>
            </a:pPr>
            <a:endParaRPr lang="en-US" sz="2400" dirty="0">
              <a:solidFill>
                <a:prstClr val="black"/>
              </a:solidFill>
              <a:latin typeface="Calibri"/>
            </a:endParaRPr>
          </a:p>
          <a:p>
            <a:pPr marL="0" lvl="0" indent="0">
              <a:spcBef>
                <a:spcPts val="0"/>
              </a:spcBef>
              <a:buClr>
                <a:srgbClr val="0BD0D9"/>
              </a:buClr>
              <a:buNone/>
            </a:pPr>
            <a:r>
              <a:rPr lang="en-US" sz="2200" dirty="0" smtClean="0">
                <a:solidFill>
                  <a:prstClr val="black"/>
                </a:solidFill>
                <a:latin typeface="Calibri"/>
              </a:rPr>
              <a:t>Chris Goudreau</a:t>
            </a:r>
          </a:p>
          <a:p>
            <a:pPr marL="0" lvl="0" indent="0">
              <a:spcBef>
                <a:spcPts val="0"/>
              </a:spcBef>
              <a:buClr>
                <a:srgbClr val="0BD0D9"/>
              </a:buClr>
              <a:buNone/>
            </a:pPr>
            <a:r>
              <a:rPr lang="en-US" sz="2200" dirty="0" smtClean="0">
                <a:solidFill>
                  <a:prstClr val="black"/>
                </a:solidFill>
                <a:latin typeface="Calibri"/>
              </a:rPr>
              <a:t>Special Projects Coordinator</a:t>
            </a:r>
          </a:p>
          <a:p>
            <a:pPr marL="0" lvl="0" indent="0">
              <a:spcBef>
                <a:spcPts val="0"/>
              </a:spcBef>
              <a:buClr>
                <a:srgbClr val="0BD0D9"/>
              </a:buClr>
              <a:buNone/>
            </a:pPr>
            <a:r>
              <a:rPr lang="en-US" sz="2200" dirty="0" smtClean="0">
                <a:solidFill>
                  <a:prstClr val="black"/>
                </a:solidFill>
                <a:latin typeface="Calibri"/>
              </a:rPr>
              <a:t>NC Wildlife Resources Commission</a:t>
            </a:r>
          </a:p>
          <a:p>
            <a:pPr marL="0" lvl="0" indent="0">
              <a:spcBef>
                <a:spcPts val="0"/>
              </a:spcBef>
              <a:buClr>
                <a:srgbClr val="0BD0D9"/>
              </a:buClr>
              <a:buNone/>
            </a:pPr>
            <a:r>
              <a:rPr lang="en-US" sz="2200" dirty="0" smtClean="0">
                <a:solidFill>
                  <a:prstClr val="black"/>
                </a:solidFill>
                <a:latin typeface="Calibri"/>
              </a:rPr>
              <a:t>828-652-4360</a:t>
            </a:r>
          </a:p>
          <a:p>
            <a:pPr marL="0" lvl="0" indent="0">
              <a:spcBef>
                <a:spcPts val="0"/>
              </a:spcBef>
              <a:buClr>
                <a:srgbClr val="0BD0D9"/>
              </a:buClr>
              <a:buNone/>
            </a:pPr>
            <a:r>
              <a:rPr lang="en-US" sz="2200" dirty="0" smtClean="0">
                <a:solidFill>
                  <a:prstClr val="black"/>
                </a:solidFill>
                <a:latin typeface="Calibri"/>
              </a:rPr>
              <a:t>chris.goudreau@ncwildlife.org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176" y="1419225"/>
            <a:ext cx="3363699" cy="4267200"/>
          </a:xfrm>
          <a:prstGeom prst="rect">
            <a:avLst/>
          </a:prstGeom>
        </p:spPr>
      </p:pic>
      <p:sp>
        <p:nvSpPr>
          <p:cNvPr id="5" name="Slide Number Placeholder 4"/>
          <p:cNvSpPr>
            <a:spLocks noGrp="1"/>
          </p:cNvSpPr>
          <p:nvPr>
            <p:ph type="sldNum" sz="quarter" idx="12"/>
          </p:nvPr>
        </p:nvSpPr>
        <p:spPr/>
        <p:txBody>
          <a:bodyPr/>
          <a:lstStyle/>
          <a:p>
            <a:fld id="{73535872-E4CC-42F5-A878-EE58D6B5E133}" type="slidenum">
              <a:rPr lang="en-US" smtClean="0">
                <a:latin typeface="+mj-lt"/>
              </a:rPr>
              <a:t>39</a:t>
            </a:fld>
            <a:endParaRPr lang="en-US" dirty="0">
              <a:latin typeface="+mj-lt"/>
            </a:endParaRPr>
          </a:p>
        </p:txBody>
      </p:sp>
    </p:spTree>
    <p:extLst>
      <p:ext uri="{BB962C8B-B14F-4D97-AF65-F5344CB8AC3E}">
        <p14:creationId xmlns:p14="http://schemas.microsoft.com/office/powerpoint/2010/main" val="426269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Ecological Flows Science Advisory Board</a:t>
            </a:r>
            <a:endParaRPr lang="en-US" sz="4000"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800" dirty="0" smtClean="0">
                <a:latin typeface="+mj-lt"/>
              </a:rPr>
              <a:t>SL </a:t>
            </a:r>
            <a:r>
              <a:rPr lang="en-US" sz="2800" dirty="0">
                <a:latin typeface="+mj-lt"/>
              </a:rPr>
              <a:t>2010-143 </a:t>
            </a:r>
            <a:r>
              <a:rPr lang="en-US" sz="2800" dirty="0" smtClean="0">
                <a:latin typeface="+mj-lt"/>
              </a:rPr>
              <a:t>directed </a:t>
            </a:r>
            <a:r>
              <a:rPr lang="en-US" sz="2800" dirty="0">
                <a:latin typeface="+mj-lt"/>
              </a:rPr>
              <a:t>DENR </a:t>
            </a:r>
            <a:r>
              <a:rPr lang="en-US" sz="2800" dirty="0" smtClean="0">
                <a:latin typeface="+mj-lt"/>
              </a:rPr>
              <a:t>to “</a:t>
            </a:r>
            <a:r>
              <a:rPr lang="en-US" sz="2800" dirty="0">
                <a:latin typeface="+mj-lt"/>
              </a:rPr>
              <a:t>create a Science Advisory Board to assist the Department in </a:t>
            </a:r>
            <a:r>
              <a:rPr lang="en-US" sz="2800" dirty="0">
                <a:solidFill>
                  <a:srgbClr val="0070C0"/>
                </a:solidFill>
                <a:latin typeface="+mj-lt"/>
              </a:rPr>
              <a:t>characterizing the natural ecology</a:t>
            </a:r>
            <a:r>
              <a:rPr lang="en-US" sz="2800" dirty="0">
                <a:latin typeface="+mj-lt"/>
              </a:rPr>
              <a:t> and </a:t>
            </a:r>
            <a:r>
              <a:rPr lang="en-US" sz="2800" dirty="0">
                <a:solidFill>
                  <a:srgbClr val="0070C0"/>
                </a:solidFill>
                <a:latin typeface="+mj-lt"/>
              </a:rPr>
              <a:t>identifying the flow requirements</a:t>
            </a:r>
            <a:r>
              <a:rPr lang="en-US" sz="2800" dirty="0" smtClean="0">
                <a:latin typeface="+mj-lt"/>
              </a:rPr>
              <a:t>.”</a:t>
            </a:r>
          </a:p>
          <a:p>
            <a:pPr>
              <a:spcBef>
                <a:spcPts val="1200"/>
              </a:spcBef>
            </a:pPr>
            <a:r>
              <a:rPr lang="en-US" sz="2800" dirty="0" smtClean="0">
                <a:latin typeface="+mj-lt"/>
              </a:rPr>
              <a:t>Role:</a:t>
            </a:r>
          </a:p>
          <a:p>
            <a:pPr lvl="1">
              <a:spcBef>
                <a:spcPts val="600"/>
              </a:spcBef>
            </a:pPr>
            <a:r>
              <a:rPr lang="en-US" dirty="0" smtClean="0">
                <a:latin typeface="+mj-lt"/>
              </a:rPr>
              <a:t>water </a:t>
            </a:r>
            <a:r>
              <a:rPr lang="en-US" dirty="0">
                <a:latin typeface="+mj-lt"/>
              </a:rPr>
              <a:t>resource </a:t>
            </a:r>
            <a:r>
              <a:rPr lang="en-US" dirty="0" smtClean="0">
                <a:latin typeface="+mj-lt"/>
              </a:rPr>
              <a:t>planning</a:t>
            </a:r>
          </a:p>
          <a:p>
            <a:pPr lvl="1">
              <a:spcBef>
                <a:spcPts val="600"/>
              </a:spcBef>
            </a:pPr>
            <a:r>
              <a:rPr lang="en-US" dirty="0" smtClean="0">
                <a:latin typeface="+mj-lt"/>
              </a:rPr>
              <a:t>recommend </a:t>
            </a:r>
            <a:r>
              <a:rPr lang="en-US" dirty="0">
                <a:latin typeface="+mj-lt"/>
              </a:rPr>
              <a:t>scientifically-based methods or </a:t>
            </a:r>
            <a:r>
              <a:rPr lang="en-US" dirty="0" smtClean="0">
                <a:latin typeface="+mj-lt"/>
              </a:rPr>
              <a:t>approaches </a:t>
            </a:r>
            <a:r>
              <a:rPr lang="en-US" dirty="0">
                <a:latin typeface="+mj-lt"/>
              </a:rPr>
              <a:t>and ecological flow </a:t>
            </a:r>
            <a:r>
              <a:rPr lang="en-US" dirty="0" smtClean="0">
                <a:latin typeface="+mj-lt"/>
              </a:rPr>
              <a:t>requirements</a:t>
            </a:r>
          </a:p>
          <a:p>
            <a:pPr>
              <a:spcBef>
                <a:spcPts val="1200"/>
              </a:spcBef>
            </a:pPr>
            <a:r>
              <a:rPr lang="en-US" sz="2800" dirty="0" smtClean="0">
                <a:latin typeface="+mj-lt"/>
              </a:rPr>
              <a:t>Not a role:</a:t>
            </a:r>
          </a:p>
          <a:p>
            <a:pPr lvl="1">
              <a:spcBef>
                <a:spcPts val="600"/>
              </a:spcBef>
            </a:pPr>
            <a:r>
              <a:rPr lang="en-US" dirty="0" smtClean="0">
                <a:latin typeface="+mj-lt"/>
              </a:rPr>
              <a:t>water-use permitting</a:t>
            </a:r>
            <a:endParaRPr lang="en-US" dirty="0">
              <a:latin typeface="+mj-lt"/>
            </a:endParaRPr>
          </a:p>
          <a:p>
            <a:pPr lvl="1">
              <a:spcBef>
                <a:spcPts val="600"/>
              </a:spcBef>
            </a:pPr>
            <a:r>
              <a:rPr lang="en-US" dirty="0" smtClean="0">
                <a:latin typeface="+mj-lt"/>
              </a:rPr>
              <a:t>recommending </a:t>
            </a:r>
            <a:r>
              <a:rPr lang="en-US" dirty="0">
                <a:latin typeface="+mj-lt"/>
              </a:rPr>
              <a:t>how DENR responds to a water-availability </a:t>
            </a:r>
            <a:r>
              <a:rPr lang="en-US" dirty="0" smtClean="0">
                <a:latin typeface="+mj-lt"/>
              </a:rPr>
              <a:t>issue</a:t>
            </a:r>
          </a:p>
          <a:p>
            <a:pPr lvl="1">
              <a:spcBef>
                <a:spcPts val="600"/>
              </a:spcBef>
            </a:pPr>
            <a:r>
              <a:rPr lang="en-US" dirty="0" smtClean="0">
                <a:latin typeface="+mj-lt"/>
              </a:rPr>
              <a:t>advising </a:t>
            </a:r>
            <a:r>
              <a:rPr lang="en-US" dirty="0">
                <a:latin typeface="+mj-lt"/>
              </a:rPr>
              <a:t>DENR on </a:t>
            </a:r>
            <a:r>
              <a:rPr lang="en-US" dirty="0" smtClean="0">
                <a:latin typeface="+mj-lt"/>
              </a:rPr>
              <a:t>how to </a:t>
            </a:r>
            <a:r>
              <a:rPr lang="en-US" dirty="0">
                <a:latin typeface="+mj-lt"/>
              </a:rPr>
              <a:t>use the EFSAB </a:t>
            </a:r>
            <a:r>
              <a:rPr lang="en-US" dirty="0" smtClean="0">
                <a:latin typeface="+mj-lt"/>
              </a:rPr>
              <a:t>recommendations</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4</a:t>
            </a:fld>
            <a:endParaRPr lang="en-US" dirty="0">
              <a:latin typeface="+mj-lt"/>
            </a:endParaRPr>
          </a:p>
        </p:txBody>
      </p:sp>
    </p:spTree>
    <p:extLst>
      <p:ext uri="{BB962C8B-B14F-4D97-AF65-F5344CB8AC3E}">
        <p14:creationId xmlns:p14="http://schemas.microsoft.com/office/powerpoint/2010/main" val="40582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4800" dirty="0" smtClean="0"/>
              <a:t>Makeup of the EFSAB</a:t>
            </a:r>
            <a:endParaRPr lang="en-US" sz="4800" dirty="0"/>
          </a:p>
        </p:txBody>
      </p:sp>
      <p:sp>
        <p:nvSpPr>
          <p:cNvPr id="3" name="Content Placeholder 2"/>
          <p:cNvSpPr>
            <a:spLocks noGrp="1"/>
          </p:cNvSpPr>
          <p:nvPr>
            <p:ph idx="1"/>
          </p:nvPr>
        </p:nvSpPr>
        <p:spPr>
          <a:xfrm>
            <a:off x="0" y="1752600"/>
            <a:ext cx="9144000" cy="4876800"/>
          </a:xfrm>
        </p:spPr>
        <p:txBody>
          <a:bodyPr>
            <a:normAutofit fontScale="62500" lnSpcReduction="20000"/>
          </a:bodyPr>
          <a:lstStyle/>
          <a:p>
            <a:pPr marL="850392" lvl="1" indent="-457200">
              <a:buFont typeface="+mj-lt"/>
              <a:buAutoNum type="arabicPeriod"/>
            </a:pPr>
            <a:r>
              <a:rPr lang="en-US" dirty="0">
                <a:latin typeface="+mj-lt"/>
              </a:rPr>
              <a:t>Academic Research – Duke University</a:t>
            </a:r>
          </a:p>
          <a:p>
            <a:pPr marL="850392" lvl="1" indent="-457200">
              <a:buFont typeface="+mj-lt"/>
              <a:buAutoNum type="arabicPeriod"/>
            </a:pPr>
            <a:r>
              <a:rPr lang="en-US" dirty="0">
                <a:latin typeface="+mj-lt"/>
              </a:rPr>
              <a:t>Agriculture – NC State University; NC Division of Soil and Water Conservation</a:t>
            </a:r>
          </a:p>
          <a:p>
            <a:pPr marL="850392" lvl="1" indent="-457200">
              <a:buFont typeface="+mj-lt"/>
              <a:buAutoNum type="arabicPeriod"/>
            </a:pPr>
            <a:r>
              <a:rPr lang="en-US" dirty="0" smtClean="0">
                <a:latin typeface="+mj-lt"/>
              </a:rPr>
              <a:t>Electric </a:t>
            </a:r>
            <a:r>
              <a:rPr lang="en-US" dirty="0">
                <a:latin typeface="+mj-lt"/>
              </a:rPr>
              <a:t>Public </a:t>
            </a:r>
            <a:r>
              <a:rPr lang="en-US" dirty="0" smtClean="0">
                <a:latin typeface="+mj-lt"/>
              </a:rPr>
              <a:t>Utilities – Duke </a:t>
            </a:r>
            <a:r>
              <a:rPr lang="en-US" dirty="0">
                <a:latin typeface="+mj-lt"/>
              </a:rPr>
              <a:t>Energy Carolinas</a:t>
            </a:r>
          </a:p>
          <a:p>
            <a:pPr marL="850392" lvl="1" indent="-457200">
              <a:buFont typeface="+mj-lt"/>
              <a:buAutoNum type="arabicPeriod"/>
            </a:pPr>
            <a:r>
              <a:rPr lang="en-US" dirty="0" smtClean="0">
                <a:latin typeface="+mj-lt"/>
              </a:rPr>
              <a:t>Environmental NGOs – Environmental </a:t>
            </a:r>
            <a:r>
              <a:rPr lang="en-US" dirty="0">
                <a:latin typeface="+mj-lt"/>
              </a:rPr>
              <a:t>Defense </a:t>
            </a:r>
            <a:r>
              <a:rPr lang="en-US" dirty="0" smtClean="0">
                <a:latin typeface="+mj-lt"/>
              </a:rPr>
              <a:t>Fund; The </a:t>
            </a:r>
            <a:r>
              <a:rPr lang="en-US" dirty="0">
                <a:latin typeface="+mj-lt"/>
              </a:rPr>
              <a:t>Nature </a:t>
            </a:r>
            <a:r>
              <a:rPr lang="en-US" dirty="0" smtClean="0">
                <a:latin typeface="+mj-lt"/>
              </a:rPr>
              <a:t>Conservancy</a:t>
            </a:r>
            <a:endParaRPr lang="en-US" dirty="0">
              <a:latin typeface="+mj-lt"/>
            </a:endParaRPr>
          </a:p>
          <a:p>
            <a:pPr marL="850392" lvl="1" indent="-457200">
              <a:buFont typeface="+mj-lt"/>
              <a:buAutoNum type="arabicPeriod"/>
            </a:pPr>
            <a:r>
              <a:rPr lang="en-US" dirty="0" smtClean="0">
                <a:latin typeface="+mj-lt"/>
              </a:rPr>
              <a:t>Local Governments – Hazen </a:t>
            </a:r>
            <a:r>
              <a:rPr lang="en-US" dirty="0">
                <a:latin typeface="+mj-lt"/>
              </a:rPr>
              <a:t>&amp; </a:t>
            </a:r>
            <a:r>
              <a:rPr lang="en-US" dirty="0" smtClean="0">
                <a:latin typeface="+mj-lt"/>
              </a:rPr>
              <a:t>Sawyer; Mecklenburg County</a:t>
            </a:r>
            <a:endParaRPr lang="en-US" dirty="0">
              <a:latin typeface="+mj-lt"/>
            </a:endParaRPr>
          </a:p>
          <a:p>
            <a:pPr marL="850392" lvl="1" indent="-457200">
              <a:buFont typeface="+mj-lt"/>
              <a:buAutoNum type="arabicPeriod"/>
            </a:pPr>
            <a:r>
              <a:rPr lang="en-US" dirty="0" smtClean="0">
                <a:latin typeface="+mj-lt"/>
              </a:rPr>
              <a:t>NC </a:t>
            </a:r>
            <a:r>
              <a:rPr lang="en-US" dirty="0">
                <a:latin typeface="+mj-lt"/>
              </a:rPr>
              <a:t>American Water Works Association </a:t>
            </a:r>
            <a:r>
              <a:rPr lang="en-US" dirty="0" smtClean="0">
                <a:latin typeface="+mj-lt"/>
              </a:rPr>
              <a:t>– CH2M </a:t>
            </a:r>
            <a:r>
              <a:rPr lang="en-US" dirty="0">
                <a:latin typeface="+mj-lt"/>
              </a:rPr>
              <a:t>HILL</a:t>
            </a:r>
          </a:p>
          <a:p>
            <a:pPr marL="850392" lvl="1" indent="-457200">
              <a:buFont typeface="+mj-lt"/>
              <a:buAutoNum type="arabicPeriod"/>
            </a:pPr>
            <a:r>
              <a:rPr lang="en-US" dirty="0" smtClean="0">
                <a:latin typeface="+mj-lt"/>
              </a:rPr>
              <a:t>NC </a:t>
            </a:r>
            <a:r>
              <a:rPr lang="en-US" dirty="0">
                <a:latin typeface="+mj-lt"/>
              </a:rPr>
              <a:t>Division of Water </a:t>
            </a:r>
            <a:r>
              <a:rPr lang="en-US" dirty="0" smtClean="0">
                <a:latin typeface="+mj-lt"/>
              </a:rPr>
              <a:t>Resources</a:t>
            </a:r>
            <a:endParaRPr lang="en-US" dirty="0">
              <a:latin typeface="+mj-lt"/>
            </a:endParaRPr>
          </a:p>
          <a:p>
            <a:pPr marL="850392" lvl="1" indent="-457200">
              <a:buFont typeface="+mj-lt"/>
              <a:buAutoNum type="arabicPeriod"/>
            </a:pPr>
            <a:r>
              <a:rPr lang="en-US" dirty="0" smtClean="0">
                <a:latin typeface="+mj-lt"/>
              </a:rPr>
              <a:t>NC </a:t>
            </a:r>
            <a:r>
              <a:rPr lang="en-US" dirty="0">
                <a:latin typeface="+mj-lt"/>
              </a:rPr>
              <a:t>Division of Water </a:t>
            </a:r>
            <a:r>
              <a:rPr lang="en-US" dirty="0" smtClean="0">
                <a:latin typeface="+mj-lt"/>
              </a:rPr>
              <a:t>Quality</a:t>
            </a:r>
            <a:endParaRPr lang="en-US" dirty="0">
              <a:latin typeface="+mj-lt"/>
            </a:endParaRPr>
          </a:p>
          <a:p>
            <a:pPr marL="850392" lvl="1" indent="-457200">
              <a:buFont typeface="+mj-lt"/>
              <a:buAutoNum type="arabicPeriod"/>
            </a:pPr>
            <a:r>
              <a:rPr lang="en-US" dirty="0" smtClean="0">
                <a:latin typeface="+mj-lt"/>
              </a:rPr>
              <a:t>NC </a:t>
            </a:r>
            <a:r>
              <a:rPr lang="en-US" dirty="0">
                <a:latin typeface="+mj-lt"/>
              </a:rPr>
              <a:t>Environmental Management </a:t>
            </a:r>
            <a:r>
              <a:rPr lang="en-US" dirty="0" smtClean="0">
                <a:latin typeface="+mj-lt"/>
              </a:rPr>
              <a:t>Commission</a:t>
            </a:r>
            <a:endParaRPr lang="en-US" dirty="0">
              <a:latin typeface="+mj-lt"/>
            </a:endParaRPr>
          </a:p>
          <a:p>
            <a:pPr marL="850392" lvl="1" indent="-457200">
              <a:buFont typeface="+mj-lt"/>
              <a:buAutoNum type="arabicPeriod"/>
            </a:pPr>
            <a:r>
              <a:rPr lang="en-US" dirty="0" smtClean="0">
                <a:latin typeface="+mj-lt"/>
              </a:rPr>
              <a:t>NC </a:t>
            </a:r>
            <a:r>
              <a:rPr lang="en-US" dirty="0">
                <a:latin typeface="+mj-lt"/>
              </a:rPr>
              <a:t>Forestry Association </a:t>
            </a:r>
            <a:r>
              <a:rPr lang="en-US" dirty="0" smtClean="0">
                <a:latin typeface="+mj-lt"/>
              </a:rPr>
              <a:t>– NC </a:t>
            </a:r>
            <a:r>
              <a:rPr lang="en-US" dirty="0">
                <a:latin typeface="+mj-lt"/>
              </a:rPr>
              <a:t>Forest </a:t>
            </a:r>
            <a:r>
              <a:rPr lang="en-US" dirty="0" smtClean="0">
                <a:latin typeface="+mj-lt"/>
              </a:rPr>
              <a:t>Service; USDA </a:t>
            </a:r>
            <a:r>
              <a:rPr lang="en-US" dirty="0">
                <a:latin typeface="+mj-lt"/>
              </a:rPr>
              <a:t>Forest </a:t>
            </a:r>
            <a:r>
              <a:rPr lang="en-US" dirty="0" smtClean="0">
                <a:latin typeface="+mj-lt"/>
              </a:rPr>
              <a:t>Service</a:t>
            </a:r>
          </a:p>
          <a:p>
            <a:pPr marL="850392" lvl="1" indent="-457200">
              <a:buFont typeface="+mj-lt"/>
              <a:buAutoNum type="arabicPeriod"/>
            </a:pPr>
            <a:r>
              <a:rPr lang="en-US" dirty="0" smtClean="0">
                <a:latin typeface="+mj-lt"/>
              </a:rPr>
              <a:t>NC Natural Heritage Program</a:t>
            </a:r>
          </a:p>
          <a:p>
            <a:pPr marL="850392" lvl="1" indent="-457200">
              <a:buFont typeface="+mj-lt"/>
              <a:buAutoNum type="arabicPeriod"/>
            </a:pPr>
            <a:r>
              <a:rPr lang="en-US" dirty="0" smtClean="0">
                <a:latin typeface="+mj-lt"/>
              </a:rPr>
              <a:t>NC </a:t>
            </a:r>
            <a:r>
              <a:rPr lang="en-US" dirty="0">
                <a:latin typeface="+mj-lt"/>
              </a:rPr>
              <a:t>Marine Fisheries </a:t>
            </a:r>
            <a:r>
              <a:rPr lang="en-US" dirty="0" smtClean="0">
                <a:latin typeface="+mj-lt"/>
              </a:rPr>
              <a:t>Commission – East </a:t>
            </a:r>
            <a:r>
              <a:rPr lang="en-US" dirty="0">
                <a:latin typeface="+mj-lt"/>
              </a:rPr>
              <a:t>Carolina </a:t>
            </a:r>
            <a:r>
              <a:rPr lang="en-US" dirty="0" smtClean="0">
                <a:latin typeface="+mj-lt"/>
              </a:rPr>
              <a:t>University; NC </a:t>
            </a:r>
            <a:r>
              <a:rPr lang="en-US" dirty="0">
                <a:latin typeface="+mj-lt"/>
              </a:rPr>
              <a:t>Division of Coastal Management</a:t>
            </a:r>
          </a:p>
          <a:p>
            <a:pPr marL="850392" lvl="1" indent="-457200">
              <a:buFont typeface="+mj-lt"/>
              <a:buAutoNum type="arabicPeriod"/>
            </a:pPr>
            <a:r>
              <a:rPr lang="en-US" dirty="0" smtClean="0">
                <a:latin typeface="+mj-lt"/>
              </a:rPr>
              <a:t>NC </a:t>
            </a:r>
            <a:r>
              <a:rPr lang="en-US" dirty="0">
                <a:latin typeface="+mj-lt"/>
              </a:rPr>
              <a:t>Wildlife Resources </a:t>
            </a:r>
            <a:r>
              <a:rPr lang="en-US" dirty="0" smtClean="0">
                <a:latin typeface="+mj-lt"/>
              </a:rPr>
              <a:t>Commission</a:t>
            </a:r>
            <a:endParaRPr lang="en-US" dirty="0">
              <a:latin typeface="+mj-lt"/>
            </a:endParaRPr>
          </a:p>
          <a:p>
            <a:pPr marL="850392" lvl="1" indent="-457200">
              <a:buFont typeface="+mj-lt"/>
              <a:buAutoNum type="arabicPeriod"/>
            </a:pPr>
            <a:r>
              <a:rPr lang="en-US" dirty="0" smtClean="0">
                <a:latin typeface="+mj-lt"/>
              </a:rPr>
              <a:t>US </a:t>
            </a:r>
            <a:r>
              <a:rPr lang="en-US" dirty="0">
                <a:latin typeface="+mj-lt"/>
              </a:rPr>
              <a:t>Geological </a:t>
            </a:r>
            <a:r>
              <a:rPr lang="en-US" dirty="0" smtClean="0">
                <a:latin typeface="+mj-lt"/>
              </a:rPr>
              <a:t>Survey</a:t>
            </a:r>
            <a:endParaRPr lang="en-US" dirty="0">
              <a:latin typeface="+mj-lt"/>
            </a:endParaRPr>
          </a:p>
          <a:p>
            <a:pPr marL="850392" lvl="1" indent="-457200">
              <a:buFont typeface="+mj-lt"/>
              <a:buAutoNum type="arabicPeriod"/>
            </a:pPr>
            <a:r>
              <a:rPr lang="en-US" dirty="0" smtClean="0">
                <a:latin typeface="+mj-lt"/>
              </a:rPr>
              <a:t>US </a:t>
            </a:r>
            <a:r>
              <a:rPr lang="en-US" dirty="0">
                <a:latin typeface="+mj-lt"/>
              </a:rPr>
              <a:t>Fish and Wildlife </a:t>
            </a:r>
            <a:r>
              <a:rPr lang="en-US" dirty="0" smtClean="0">
                <a:latin typeface="+mj-lt"/>
              </a:rPr>
              <a:t>Service</a:t>
            </a:r>
            <a:endParaRPr lang="en-US" dirty="0">
              <a:latin typeface="+mj-lt"/>
            </a:endParaRPr>
          </a:p>
          <a:p>
            <a:pPr marL="850392" lvl="1" indent="-457200">
              <a:buFont typeface="+mj-lt"/>
              <a:buAutoNum type="arabicPeriod"/>
            </a:pPr>
            <a:r>
              <a:rPr lang="en-US" dirty="0" smtClean="0">
                <a:latin typeface="+mj-lt"/>
              </a:rPr>
              <a:t>US </a:t>
            </a:r>
            <a:r>
              <a:rPr lang="en-US" dirty="0">
                <a:latin typeface="+mj-lt"/>
              </a:rPr>
              <a:t>National Marine Fisheries </a:t>
            </a:r>
            <a:r>
              <a:rPr lang="en-US" dirty="0" smtClean="0">
                <a:latin typeface="+mj-lt"/>
              </a:rPr>
              <a:t>Service</a:t>
            </a:r>
          </a:p>
          <a:p>
            <a:pPr marL="393192" lvl="1" indent="0">
              <a:buNone/>
            </a:pPr>
            <a:endParaRPr lang="en-US" dirty="0">
              <a:latin typeface="+mj-lt"/>
            </a:endParaRPr>
          </a:p>
          <a:p>
            <a:pPr marL="393192" lvl="1" indent="0">
              <a:buNone/>
            </a:pPr>
            <a:r>
              <a:rPr lang="en-US" dirty="0">
                <a:latin typeface="+mj-lt"/>
              </a:rPr>
              <a:t>Facilitation provided by N.C. State University’s Natural Resources Leadership Institute and </a:t>
            </a:r>
            <a:r>
              <a:rPr lang="en-US" dirty="0" smtClean="0">
                <a:latin typeface="+mj-lt"/>
              </a:rPr>
              <a:t>NCSU Cooperative Extension</a:t>
            </a:r>
          </a:p>
          <a:p>
            <a:pPr marL="393192" lvl="1" indent="0">
              <a:buNone/>
            </a:pPr>
            <a:endParaRPr lang="en-US" dirty="0">
              <a:latin typeface="+mj-lt"/>
            </a:endParaRPr>
          </a:p>
          <a:p>
            <a:pPr marL="393192" lvl="1" indent="0">
              <a:buNone/>
            </a:pPr>
            <a:r>
              <a:rPr lang="en-US" dirty="0" smtClean="0">
                <a:latin typeface="+mj-lt"/>
              </a:rPr>
              <a:t>Met 28 times between November 2010 and October 2013</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5</a:t>
            </a:fld>
            <a:endParaRPr lang="en-US" dirty="0">
              <a:latin typeface="+mj-lt"/>
            </a:endParaRPr>
          </a:p>
        </p:txBody>
      </p:sp>
    </p:spTree>
    <p:extLst>
      <p:ext uri="{BB962C8B-B14F-4D97-AF65-F5344CB8AC3E}">
        <p14:creationId xmlns:p14="http://schemas.microsoft.com/office/powerpoint/2010/main" val="104422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ELOHA </a:t>
            </a:r>
            <a:r>
              <a:rPr lang="en-US" sz="3100" dirty="0"/>
              <a:t>(Ecological Limits of Hydrologic Alteration)</a:t>
            </a:r>
            <a:endParaRPr lang="en-US" dirty="0"/>
          </a:p>
        </p:txBody>
      </p:sp>
      <p:sp>
        <p:nvSpPr>
          <p:cNvPr id="3" name="Content Placeholder 2"/>
          <p:cNvSpPr>
            <a:spLocks noGrp="1"/>
          </p:cNvSpPr>
          <p:nvPr>
            <p:ph idx="1"/>
          </p:nvPr>
        </p:nvSpPr>
        <p:spPr/>
        <p:txBody>
          <a:bodyPr>
            <a:normAutofit/>
          </a:bodyPr>
          <a:lstStyle/>
          <a:p>
            <a:pPr>
              <a:lnSpc>
                <a:spcPct val="90000"/>
              </a:lnSpc>
              <a:spcBef>
                <a:spcPts val="1200"/>
              </a:spcBef>
            </a:pPr>
            <a:r>
              <a:rPr lang="en-US" sz="2800" dirty="0" smtClean="0">
                <a:latin typeface="+mj-lt"/>
              </a:rPr>
              <a:t>Start </a:t>
            </a:r>
            <a:r>
              <a:rPr lang="en-US" sz="2800" dirty="0">
                <a:latin typeface="+mj-lt"/>
              </a:rPr>
              <a:t>with regional hydrologic models</a:t>
            </a:r>
          </a:p>
          <a:p>
            <a:pPr>
              <a:lnSpc>
                <a:spcPct val="90000"/>
              </a:lnSpc>
              <a:spcBef>
                <a:spcPts val="1200"/>
              </a:spcBef>
            </a:pPr>
            <a:r>
              <a:rPr lang="en-US" sz="2800" dirty="0" smtClean="0">
                <a:latin typeface="+mj-lt"/>
              </a:rPr>
              <a:t>Identify </a:t>
            </a:r>
            <a:r>
              <a:rPr lang="en-US" sz="2800" dirty="0">
                <a:latin typeface="+mj-lt"/>
              </a:rPr>
              <a:t>stream types expected to </a:t>
            </a:r>
            <a:r>
              <a:rPr lang="en-US" sz="2800" dirty="0" smtClean="0">
                <a:latin typeface="+mj-lt"/>
              </a:rPr>
              <a:t>respond differently </a:t>
            </a:r>
            <a:r>
              <a:rPr lang="en-US" sz="2800" dirty="0">
                <a:latin typeface="+mj-lt"/>
              </a:rPr>
              <a:t>to flow alteration</a:t>
            </a:r>
          </a:p>
          <a:p>
            <a:pPr>
              <a:lnSpc>
                <a:spcPct val="90000"/>
              </a:lnSpc>
              <a:spcBef>
                <a:spcPts val="1200"/>
              </a:spcBef>
            </a:pPr>
            <a:r>
              <a:rPr lang="en-US" sz="2800" dirty="0" smtClean="0">
                <a:latin typeface="+mj-lt"/>
              </a:rPr>
              <a:t>Model </a:t>
            </a:r>
            <a:r>
              <a:rPr lang="en-US" sz="2800" dirty="0">
                <a:latin typeface="+mj-lt"/>
              </a:rPr>
              <a:t>ecological responses to flow </a:t>
            </a:r>
            <a:r>
              <a:rPr lang="en-US" sz="2800" dirty="0" smtClean="0">
                <a:latin typeface="+mj-lt"/>
              </a:rPr>
              <a:t>alteration for </a:t>
            </a:r>
            <a:r>
              <a:rPr lang="en-US" sz="2800" dirty="0">
                <a:latin typeface="+mj-lt"/>
              </a:rPr>
              <a:t>each stream type</a:t>
            </a:r>
          </a:p>
          <a:p>
            <a:pPr>
              <a:lnSpc>
                <a:spcPct val="90000"/>
              </a:lnSpc>
              <a:spcBef>
                <a:spcPts val="1200"/>
              </a:spcBef>
            </a:pPr>
            <a:r>
              <a:rPr lang="en-US" sz="2800" dirty="0" smtClean="0">
                <a:latin typeface="+mj-lt"/>
              </a:rPr>
              <a:t>Use </a:t>
            </a:r>
            <a:r>
              <a:rPr lang="en-US" sz="2800" dirty="0">
                <a:latin typeface="+mj-lt"/>
              </a:rPr>
              <a:t>ecological models with </a:t>
            </a:r>
            <a:r>
              <a:rPr lang="en-US" sz="2800" dirty="0" smtClean="0">
                <a:latin typeface="+mj-lt"/>
              </a:rPr>
              <a:t>socially-determined objectives </a:t>
            </a:r>
            <a:r>
              <a:rPr lang="en-US" sz="2800" dirty="0">
                <a:latin typeface="+mj-lt"/>
              </a:rPr>
              <a:t>to decide on flow requirements</a:t>
            </a:r>
          </a:p>
          <a:p>
            <a:pPr>
              <a:lnSpc>
                <a:spcPct val="90000"/>
              </a:lnSpc>
              <a:spcBef>
                <a:spcPts val="1200"/>
              </a:spcBef>
            </a:pPr>
            <a:r>
              <a:rPr lang="en-US" sz="2800" dirty="0" smtClean="0">
                <a:latin typeface="+mj-lt"/>
              </a:rPr>
              <a:t>Monitor </a:t>
            </a:r>
            <a:r>
              <a:rPr lang="en-US" sz="2800" dirty="0">
                <a:latin typeface="+mj-lt"/>
              </a:rPr>
              <a:t>outcomes, improve models, repeat</a:t>
            </a: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6</a:t>
            </a:fld>
            <a:endParaRPr lang="en-US" dirty="0">
              <a:latin typeface="+mj-lt"/>
            </a:endParaRPr>
          </a:p>
        </p:txBody>
      </p:sp>
      <p:sp>
        <p:nvSpPr>
          <p:cNvPr id="5" name="Rounded Rectangle 4"/>
          <p:cNvSpPr/>
          <p:nvPr/>
        </p:nvSpPr>
        <p:spPr>
          <a:xfrm>
            <a:off x="285750" y="1885950"/>
            <a:ext cx="8391525" cy="2390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5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75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t>Stream Classification</a:t>
            </a:r>
            <a:endParaRPr lang="en-US" dirty="0"/>
          </a:p>
        </p:txBody>
      </p:sp>
      <p:sp>
        <p:nvSpPr>
          <p:cNvPr id="3" name="Content Placeholder 2"/>
          <p:cNvSpPr>
            <a:spLocks noGrp="1"/>
          </p:cNvSpPr>
          <p:nvPr>
            <p:ph idx="1"/>
          </p:nvPr>
        </p:nvSpPr>
        <p:spPr/>
        <p:txBody>
          <a:bodyPr>
            <a:normAutofit/>
          </a:bodyPr>
          <a:lstStyle/>
          <a:p>
            <a:pPr>
              <a:spcBef>
                <a:spcPts val="1200"/>
              </a:spcBef>
            </a:pPr>
            <a:r>
              <a:rPr lang="en-US" sz="2800" dirty="0">
                <a:latin typeface="+mj-lt"/>
              </a:rPr>
              <a:t>DWR worked </a:t>
            </a:r>
            <a:r>
              <a:rPr lang="en-US" sz="2800" dirty="0" smtClean="0">
                <a:latin typeface="+mj-lt"/>
              </a:rPr>
              <a:t>with a consultant </a:t>
            </a:r>
            <a:r>
              <a:rPr lang="en-US" sz="2800" dirty="0">
                <a:latin typeface="+mj-lt"/>
              </a:rPr>
              <a:t>to characterize and classify North Carolina streams based on flow characteristics from USGS gage </a:t>
            </a:r>
            <a:r>
              <a:rPr lang="en-US" sz="2800" dirty="0" smtClean="0">
                <a:latin typeface="+mj-lt"/>
              </a:rPr>
              <a:t>data</a:t>
            </a:r>
          </a:p>
          <a:p>
            <a:pPr>
              <a:spcBef>
                <a:spcPts val="1200"/>
              </a:spcBef>
            </a:pPr>
            <a:r>
              <a:rPr lang="en-US" sz="2800" dirty="0" smtClean="0">
                <a:latin typeface="+mj-lt"/>
              </a:rPr>
              <a:t>Resulted </a:t>
            </a:r>
            <a:r>
              <a:rPr lang="en-US" sz="2800" dirty="0">
                <a:latin typeface="+mj-lt"/>
              </a:rPr>
              <a:t>in a classification scheme comprised of seven stream classes that generally reflected stream size and flow </a:t>
            </a:r>
            <a:r>
              <a:rPr lang="en-US" sz="2800" dirty="0" smtClean="0">
                <a:latin typeface="+mj-lt"/>
              </a:rPr>
              <a:t>stability</a:t>
            </a:r>
            <a:endParaRPr lang="en-US" sz="2800" dirty="0">
              <a:latin typeface="+mj-lt"/>
            </a:endParaRP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7</a:t>
            </a:fld>
            <a:endParaRPr lang="en-US" dirty="0">
              <a:latin typeface="+mj-lt"/>
            </a:endParaRPr>
          </a:p>
        </p:txBody>
      </p:sp>
    </p:spTree>
    <p:extLst>
      <p:ext uri="{BB962C8B-B14F-4D97-AF65-F5344CB8AC3E}">
        <p14:creationId xmlns:p14="http://schemas.microsoft.com/office/powerpoint/2010/main" val="1141926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fontScale="90000"/>
          </a:bodyPr>
          <a:lstStyle/>
          <a:p>
            <a:pPr algn="ctr" fontAlgn="auto">
              <a:spcAft>
                <a:spcPts val="0"/>
              </a:spcAft>
              <a:defRPr/>
            </a:pPr>
            <a:r>
              <a:rPr lang="en-US" dirty="0" smtClean="0"/>
              <a:t>Class Characteristics – Hydrologic</a:t>
            </a:r>
            <a:endParaRPr lang="en-US" dirty="0"/>
          </a:p>
        </p:txBody>
      </p:sp>
      <p:sp>
        <p:nvSpPr>
          <p:cNvPr id="71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8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4" y="1422790"/>
            <a:ext cx="85994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73535872-E4CC-42F5-A878-EE58D6B5E133}" type="slidenum">
              <a:rPr lang="en-US" smtClean="0">
                <a:latin typeface="+mj-lt"/>
              </a:rPr>
              <a:t>8</a:t>
            </a:fld>
            <a:endParaRPr lang="en-US" dirty="0">
              <a:latin typeface="+mj-lt"/>
            </a:endParaRPr>
          </a:p>
        </p:txBody>
      </p:sp>
    </p:spTree>
    <p:extLst>
      <p:ext uri="{BB962C8B-B14F-4D97-AF65-F5344CB8AC3E}">
        <p14:creationId xmlns:p14="http://schemas.microsoft.com/office/powerpoint/2010/main" val="308861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Advancing the Science:</a:t>
            </a:r>
            <a:br>
              <a:rPr lang="en-US" dirty="0" smtClean="0"/>
            </a:br>
            <a:r>
              <a:rPr lang="en-US" dirty="0" smtClean="0"/>
              <a:t>Stream Classification</a:t>
            </a:r>
            <a:endParaRPr lang="en-US" dirty="0"/>
          </a:p>
        </p:txBody>
      </p:sp>
      <p:sp>
        <p:nvSpPr>
          <p:cNvPr id="3" name="Content Placeholder 2"/>
          <p:cNvSpPr>
            <a:spLocks noGrp="1"/>
          </p:cNvSpPr>
          <p:nvPr>
            <p:ph idx="1"/>
          </p:nvPr>
        </p:nvSpPr>
        <p:spPr>
          <a:xfrm>
            <a:off x="457200" y="1935480"/>
            <a:ext cx="8229600" cy="4360546"/>
          </a:xfrm>
        </p:spPr>
        <p:txBody>
          <a:bodyPr>
            <a:normAutofit/>
          </a:bodyPr>
          <a:lstStyle/>
          <a:p>
            <a:pPr marL="0" indent="0">
              <a:lnSpc>
                <a:spcPct val="90000"/>
              </a:lnSpc>
              <a:spcBef>
                <a:spcPts val="1200"/>
              </a:spcBef>
              <a:buNone/>
            </a:pPr>
            <a:r>
              <a:rPr lang="en-US" sz="3200" dirty="0" smtClean="0">
                <a:latin typeface="+mj-lt"/>
              </a:rPr>
              <a:t>Problems</a:t>
            </a:r>
          </a:p>
          <a:p>
            <a:pPr>
              <a:lnSpc>
                <a:spcPct val="90000"/>
              </a:lnSpc>
              <a:spcBef>
                <a:spcPts val="1200"/>
              </a:spcBef>
            </a:pPr>
            <a:r>
              <a:rPr lang="en-US" sz="2800" dirty="0" smtClean="0">
                <a:latin typeface="+mj-lt"/>
              </a:rPr>
              <a:t>Classes </a:t>
            </a:r>
            <a:r>
              <a:rPr lang="en-US" sz="2800" dirty="0">
                <a:latin typeface="+mj-lt"/>
              </a:rPr>
              <a:t>generated from hydrology derived from USGS gages often differed from hydrology created from the </a:t>
            </a:r>
            <a:r>
              <a:rPr lang="en-US" sz="2800" dirty="0" err="1">
                <a:latin typeface="+mj-lt"/>
              </a:rPr>
              <a:t>WaterFALL</a:t>
            </a:r>
            <a:r>
              <a:rPr lang="en-US" sz="2800" dirty="0">
                <a:latin typeface="+mj-lt"/>
              </a:rPr>
              <a:t> rain-runoff </a:t>
            </a:r>
            <a:r>
              <a:rPr lang="en-US" sz="2800" dirty="0" smtClean="0">
                <a:latin typeface="+mj-lt"/>
              </a:rPr>
              <a:t>model</a:t>
            </a:r>
          </a:p>
          <a:p>
            <a:pPr>
              <a:lnSpc>
                <a:spcPct val="90000"/>
              </a:lnSpc>
              <a:spcBef>
                <a:spcPts val="1200"/>
              </a:spcBef>
            </a:pPr>
            <a:r>
              <a:rPr lang="en-US" sz="2800" dirty="0" smtClean="0">
                <a:latin typeface="+mj-lt"/>
              </a:rPr>
              <a:t>Stream hydrology classification </a:t>
            </a:r>
            <a:r>
              <a:rPr lang="en-US" sz="2800" dirty="0">
                <a:latin typeface="+mj-lt"/>
              </a:rPr>
              <a:t>approach </a:t>
            </a:r>
            <a:r>
              <a:rPr lang="en-US" sz="2800" dirty="0" smtClean="0">
                <a:latin typeface="+mj-lt"/>
              </a:rPr>
              <a:t>should not be </a:t>
            </a:r>
            <a:r>
              <a:rPr lang="en-US" sz="2800" dirty="0">
                <a:latin typeface="+mj-lt"/>
              </a:rPr>
              <a:t>extrapolated beyond the USGS gages to </a:t>
            </a:r>
            <a:r>
              <a:rPr lang="en-US" sz="2800" dirty="0" err="1">
                <a:latin typeface="+mj-lt"/>
              </a:rPr>
              <a:t>ungaged</a:t>
            </a:r>
            <a:r>
              <a:rPr lang="en-US" sz="2800" dirty="0">
                <a:latin typeface="+mj-lt"/>
              </a:rPr>
              <a:t> </a:t>
            </a:r>
            <a:r>
              <a:rPr lang="en-US" sz="2800" dirty="0" smtClean="0">
                <a:latin typeface="+mj-lt"/>
              </a:rPr>
              <a:t>sites</a:t>
            </a:r>
          </a:p>
          <a:p>
            <a:pPr>
              <a:lnSpc>
                <a:spcPct val="90000"/>
              </a:lnSpc>
              <a:spcBef>
                <a:spcPts val="1200"/>
              </a:spcBef>
            </a:pPr>
            <a:r>
              <a:rPr lang="en-US" sz="2800" dirty="0" smtClean="0">
                <a:latin typeface="+mj-lt"/>
              </a:rPr>
              <a:t>Dropped this approach</a:t>
            </a:r>
            <a:endParaRPr lang="en-US" sz="2800" dirty="0">
              <a:latin typeface="+mj-lt"/>
            </a:endParaRPr>
          </a:p>
          <a:p>
            <a:pPr>
              <a:lnSpc>
                <a:spcPct val="90000"/>
              </a:lnSpc>
              <a:spcBef>
                <a:spcPts val="1200"/>
              </a:spcBef>
            </a:pPr>
            <a:endParaRPr lang="en-US" sz="2800" dirty="0" smtClean="0">
              <a:latin typeface="+mj-lt"/>
            </a:endParaRPr>
          </a:p>
        </p:txBody>
      </p:sp>
      <p:sp>
        <p:nvSpPr>
          <p:cNvPr id="4" name="Slide Number Placeholder 3"/>
          <p:cNvSpPr>
            <a:spLocks noGrp="1"/>
          </p:cNvSpPr>
          <p:nvPr>
            <p:ph type="sldNum" sz="quarter" idx="12"/>
          </p:nvPr>
        </p:nvSpPr>
        <p:spPr/>
        <p:txBody>
          <a:bodyPr/>
          <a:lstStyle/>
          <a:p>
            <a:fld id="{73535872-E4CC-42F5-A878-EE58D6B5E133}" type="slidenum">
              <a:rPr lang="en-US" smtClean="0">
                <a:latin typeface="+mj-lt"/>
              </a:rPr>
              <a:t>9</a:t>
            </a:fld>
            <a:endParaRPr lang="en-US" dirty="0">
              <a:latin typeface="+mj-lt"/>
            </a:endParaRPr>
          </a:p>
        </p:txBody>
      </p:sp>
    </p:spTree>
    <p:extLst>
      <p:ext uri="{BB962C8B-B14F-4D97-AF65-F5344CB8AC3E}">
        <p14:creationId xmlns:p14="http://schemas.microsoft.com/office/powerpoint/2010/main" val="2067197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2098</TotalTime>
  <Words>1829</Words>
  <Application>Microsoft Office PowerPoint</Application>
  <PresentationFormat>On-screen Show (4:3)</PresentationFormat>
  <Paragraphs>303</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Recommendations of the North Carolina Ecological Flows Science Advisory Board</vt:lpstr>
      <vt:lpstr>Background</vt:lpstr>
      <vt:lpstr>What are Ecological Flows?</vt:lpstr>
      <vt:lpstr>Ecological Flows Science Advisory Board</vt:lpstr>
      <vt:lpstr>Makeup of the EFSAB</vt:lpstr>
      <vt:lpstr>ELOHA (Ecological Limits of Hydrologic Alteration)</vt:lpstr>
      <vt:lpstr>Advancing the Science: Stream Classification</vt:lpstr>
      <vt:lpstr>Class Characteristics – Hydrologic</vt:lpstr>
      <vt:lpstr>Advancing the Science: Stream Classification</vt:lpstr>
      <vt:lpstr>Types of Eco-flow Recommendations</vt:lpstr>
      <vt:lpstr>Strategies to Determine Ecological Flows</vt:lpstr>
      <vt:lpstr>Strategies to Determine Ecological Flows</vt:lpstr>
      <vt:lpstr>Advancing the Science: Flow-Habitat Relationships</vt:lpstr>
      <vt:lpstr>Flow-Habitat Studies in NC</vt:lpstr>
      <vt:lpstr>Advancing the Science: Flow-Habitat Relationships</vt:lpstr>
      <vt:lpstr>Advancing the Science: Flow-Habitat Relationships</vt:lpstr>
      <vt:lpstr>Percent of Piedmont Sites not Protecting 80% of Habitat for Deep Guild</vt:lpstr>
      <vt:lpstr>Percent of Mountain Sites not Protecting 80% of Habitat for Shallow Guild</vt:lpstr>
      <vt:lpstr>Advancing the Science: Flow-Habitat Relationships</vt:lpstr>
      <vt:lpstr>Advancing the Science: Flow-Ecology Relationships</vt:lpstr>
      <vt:lpstr>Advancing the Science: Flow-Ecology Relationships</vt:lpstr>
      <vt:lpstr>Fish Dataset</vt:lpstr>
      <vt:lpstr>Advancing the Science: Flow-Ecology Relationships</vt:lpstr>
      <vt:lpstr>Advancing the Science: Flow-Ecology Relationships</vt:lpstr>
      <vt:lpstr>Advancing the Science: Flow-Ecology Relationships</vt:lpstr>
      <vt:lpstr>Advancing the Science: Coastal Considerations</vt:lpstr>
      <vt:lpstr>Advancing the Science: Coastal Considerations</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Ecological Flow Standard</vt:lpstr>
      <vt:lpstr>EFSAB Recommendations: Other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Instream Flow  Protections</dc:title>
  <dc:creator>Chris Goudreau</dc:creator>
  <cp:lastModifiedBy>Chris Goudreau</cp:lastModifiedBy>
  <cp:revision>152</cp:revision>
  <dcterms:created xsi:type="dcterms:W3CDTF">2011-06-20T20:26:20Z</dcterms:created>
  <dcterms:modified xsi:type="dcterms:W3CDTF">2014-05-28T19:40:37Z</dcterms:modified>
</cp:coreProperties>
</file>