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2"/>
  </p:notesMasterIdLst>
  <p:sldIdLst>
    <p:sldId id="301" r:id="rId3"/>
    <p:sldId id="291" r:id="rId4"/>
    <p:sldId id="287" r:id="rId5"/>
    <p:sldId id="289" r:id="rId6"/>
    <p:sldId id="264" r:id="rId7"/>
    <p:sldId id="262" r:id="rId8"/>
    <p:sldId id="270" r:id="rId9"/>
    <p:sldId id="286" r:id="rId10"/>
    <p:sldId id="297" r:id="rId11"/>
    <p:sldId id="298" r:id="rId12"/>
    <p:sldId id="260" r:id="rId13"/>
    <p:sldId id="292" r:id="rId14"/>
    <p:sldId id="257" r:id="rId15"/>
    <p:sldId id="285" r:id="rId16"/>
    <p:sldId id="283" r:id="rId17"/>
    <p:sldId id="299" r:id="rId18"/>
    <p:sldId id="300" r:id="rId19"/>
    <p:sldId id="265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A3D"/>
    <a:srgbClr val="FBFAFF"/>
    <a:srgbClr val="36C5C1"/>
    <a:srgbClr val="36C7C2"/>
    <a:srgbClr val="4472C4"/>
    <a:srgbClr val="FFFFFF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85283" autoAdjust="0"/>
  </p:normalViewPr>
  <p:slideViewPr>
    <p:cSldViewPr snapToGrid="0">
      <p:cViewPr varScale="1">
        <p:scale>
          <a:sx n="51" d="100"/>
          <a:sy n="51" d="100"/>
        </p:scale>
        <p:origin x="16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D3B87-D768-427D-B205-FFC4D927484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AEBFE-4C02-4E42-A621-79BAFB946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6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AEBFE-4C02-4E42-A621-79BAFB9462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35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AEBFE-4C02-4E42-A621-79BAFB9462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47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footnote needed re this </a:t>
            </a:r>
            <a:r>
              <a:rPr lang="en-US" dirty="0" err="1"/>
              <a:t>summarn</a:t>
            </a:r>
            <a:r>
              <a:rPr lang="en-US" dirty="0"/>
              <a:t> version reflects the evolution of original language?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AEBFE-4C02-4E42-A621-79BAFB9462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8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AEBFE-4C02-4E42-A621-79BAFB9462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09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Make sure this link is retained in body of slide so folks can click on it: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https://www.instreamflowcouncil.org/download/virgilmoore_slides_flow2018-pdf/?wpdmdl=11389&amp;ind=5ccff16ab72bd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AEBFE-4C02-4E42-A621-79BAFB9462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4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make sure this is link retained in slide so folks can click on it and save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https://www.instreamflowcouncil.org/download/virgilmoore_dialogue_flow2018-pdf/?wpdmdl=11387&amp;ind=5ccff167db4da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AEBFE-4C02-4E42-A621-79BAFB9462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2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0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0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94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54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2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75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2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72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3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81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81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2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64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7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0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8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7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9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8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80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6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1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ABFEF-184D-4F6D-A612-C745D92E501B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C7C63-E5E5-4980-B405-C39B9FFBB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0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instreamflowcouncil.org/resources/ifc-publication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reamflowcouncil.org/resources/ifc-publications/afs-publication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reamflowcouncil.org/flow-2011-main/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www.instreamflowcouncil.org/flow-2008-main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instreamflowcouncil.org/workshops/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hyperlink" Target="https://www.instreamflowcouncil.org/flow-2018-main/flow-2018-program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instreamflowcouncil.org/flow-2015-main/flow-2015-workshop-material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reamflowcouncil.org/download/ifc-strategic-plan-2018-2028_final_3-26-18-pdf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reamflowcouncil.org/download/ifc_rivers1998-pdf/?wpdmdl=9688&amp;ind=5cc7cc88a9060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instreamflowcouncil.org/the-public-trust-doctrin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7BD202-291A-43D1-892D-350ED7433295}"/>
              </a:ext>
            </a:extLst>
          </p:cNvPr>
          <p:cNvSpPr/>
          <p:nvPr/>
        </p:nvSpPr>
        <p:spPr>
          <a:xfrm>
            <a:off x="264695" y="606175"/>
            <a:ext cx="8698831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</a:rPr>
              <a:t>History of IFC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(Modified Version of the 2018 IFC Biennial Meeting 20</a:t>
            </a:r>
            <a:r>
              <a:rPr lang="en-US" sz="24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th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Anniversary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Governing Council Presentation from </a:t>
            </a: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FLOW 2018)</a:t>
            </a:r>
          </a:p>
          <a:p>
            <a:pPr algn="ctr"/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</a:p>
          <a:p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Robert Holmes, IFC President (2020-2022)</a:t>
            </a:r>
          </a:p>
          <a:p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IFC Biennial Meeting</a:t>
            </a:r>
          </a:p>
          <a:p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The Hilton Broadway Hotel</a:t>
            </a:r>
          </a:p>
          <a:p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Columbia, MO</a:t>
            </a:r>
          </a:p>
          <a:p>
            <a:endParaRPr 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April 8,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ACE57-441B-47CC-9DE7-AC647B21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39" y="3982453"/>
            <a:ext cx="2780945" cy="25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3"/>
            <a:ext cx="9144000" cy="15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5943600"/>
            <a:ext cx="952213" cy="866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17A59A-7DC7-4436-85EF-2A801DC3F505}"/>
              </a:ext>
            </a:extLst>
          </p:cNvPr>
          <p:cNvSpPr txBox="1"/>
          <p:nvPr/>
        </p:nvSpPr>
        <p:spPr>
          <a:xfrm>
            <a:off x="358293" y="705779"/>
            <a:ext cx="8619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INSTREAM FLOW COUNCIL HIGHLIGHTS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913A2-271D-4ECC-B31E-F1D267BD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592" y="2171506"/>
            <a:ext cx="3241418" cy="29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3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3"/>
            <a:ext cx="9144000" cy="15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5943600"/>
            <a:ext cx="952213" cy="866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B50D0C-D160-478D-B8AE-799AA15E2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7" b="3560"/>
          <a:stretch/>
        </p:blipFill>
        <p:spPr>
          <a:xfrm>
            <a:off x="1196261" y="974615"/>
            <a:ext cx="6751485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0812CA-1916-40C4-AC0C-4DCBB7AC4666}"/>
              </a:ext>
            </a:extLst>
          </p:cNvPr>
          <p:cNvSpPr txBox="1"/>
          <p:nvPr/>
        </p:nvSpPr>
        <p:spPr>
          <a:xfrm>
            <a:off x="1138395" y="4858022"/>
            <a:ext cx="7869129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2002:  Instream Flows for Riverine Resource Stewardship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2004:  Instream Flows for Riverine Resource Stewardship, (revised ed.)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2008:  Integrated Approaches to Riverine Resource Stewardship:</a:t>
            </a:r>
          </a:p>
          <a:p>
            <a:pPr marL="682608" marR="0" lvl="0" indent="-682608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Case Studies, Science, Law, People, and Policy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2009:  International Instream Flow Program Initiative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2D8442-E6D4-4621-85BB-E2548627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86710"/>
            <a:ext cx="78867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hlinkClick r:id="rId4"/>
              </a:rPr>
              <a:t>IFC Publications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6695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3"/>
            <a:ext cx="9144000" cy="15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5943600"/>
            <a:ext cx="952213" cy="8662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22D8442-E6D4-4621-85BB-E2548627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6" y="282185"/>
            <a:ext cx="9038363" cy="1255728"/>
          </a:xfr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hlinkClick r:id="rId3"/>
              </a:rPr>
              <a:t>Other Publications</a:t>
            </a:r>
            <a:br>
              <a:rPr lang="en-US" sz="4000" dirty="0"/>
            </a:br>
            <a:r>
              <a:rPr lang="en-US" sz="2000" dirty="0"/>
              <a:t>e-reprints of the classic 1976 two-volume American Fisheries Society/American Society of Civil Engineers publication on instream flows and water levels</a:t>
            </a:r>
            <a:r>
              <a:rPr lang="en-US" sz="24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0F1ED-3A19-4865-A5C3-AFA845819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15" t="38515" r="76292" b="11948"/>
          <a:stretch/>
        </p:blipFill>
        <p:spPr>
          <a:xfrm>
            <a:off x="1885308" y="1601897"/>
            <a:ext cx="5373384" cy="48635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149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3"/>
            <a:ext cx="9144000" cy="15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5943600"/>
            <a:ext cx="952213" cy="866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336779-6D28-4C1E-96B4-DDB81DB26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11126" r="29709" b="3748"/>
          <a:stretch/>
        </p:blipFill>
        <p:spPr>
          <a:xfrm rot="20700000">
            <a:off x="621051" y="3023367"/>
            <a:ext cx="2356745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681030-1D42-42C2-9E15-377E361B45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32" t="10349" r="29709" b="7476"/>
          <a:stretch/>
        </p:blipFill>
        <p:spPr>
          <a:xfrm rot="21420000">
            <a:off x="2108502" y="2823203"/>
            <a:ext cx="2429987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80760E-12BC-4867-B2FD-F348DEBEFF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75" t="13922" r="40267" b="23942"/>
          <a:stretch/>
        </p:blipFill>
        <p:spPr>
          <a:xfrm rot="180000">
            <a:off x="3955546" y="2860903"/>
            <a:ext cx="3174715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ED031A0-C187-43D0-BFDD-22BD166F3B72}"/>
              </a:ext>
            </a:extLst>
          </p:cNvPr>
          <p:cNvSpPr txBox="1">
            <a:spLocks/>
          </p:cNvSpPr>
          <p:nvPr/>
        </p:nvSpPr>
        <p:spPr>
          <a:xfrm>
            <a:off x="628651" y="173695"/>
            <a:ext cx="7886700" cy="646331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hlinkClick r:id="rId6"/>
              </a:rPr>
              <a:t>Workshops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F263F-47A2-4D5A-8339-8E417057AD40}"/>
              </a:ext>
            </a:extLst>
          </p:cNvPr>
          <p:cNvSpPr txBox="1"/>
          <p:nvPr/>
        </p:nvSpPr>
        <p:spPr>
          <a:xfrm>
            <a:off x="123662" y="789236"/>
            <a:ext cx="9011732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FLOW 2008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 Solutions to Instream Flow Problems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FLOW 2011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Instream Flow Valuation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/>
              </a:rPr>
              <a:t>FLOW 2015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Protecting Rivers and Lakes in the Face of Uncertainty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FLOW 2018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Managing Rivers, Reservoirs, and Lakes in the Face of Drought.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91E321-C146-41E5-A950-C03DAEAF029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512" t="12946" r="65207" b="9151"/>
          <a:stretch/>
        </p:blipFill>
        <p:spPr>
          <a:xfrm rot="900000">
            <a:off x="6251473" y="3172544"/>
            <a:ext cx="2544364" cy="30175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438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3"/>
            <a:ext cx="9144000" cy="15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5943600"/>
            <a:ext cx="952213" cy="866275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ED031A0-C187-43D0-BFDD-22BD166F3B72}"/>
              </a:ext>
            </a:extLst>
          </p:cNvPr>
          <p:cNvSpPr txBox="1">
            <a:spLocks/>
          </p:cNvSpPr>
          <p:nvPr/>
        </p:nvSpPr>
        <p:spPr>
          <a:xfrm>
            <a:off x="628651" y="286710"/>
            <a:ext cx="7886700" cy="646331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Other Special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F263F-47A2-4D5A-8339-8E417057AD40}"/>
              </a:ext>
            </a:extLst>
          </p:cNvPr>
          <p:cNvSpPr txBox="1"/>
          <p:nvPr/>
        </p:nvSpPr>
        <p:spPr>
          <a:xfrm>
            <a:off x="671674" y="1105267"/>
            <a:ext cx="390032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Plan 2005 to 2010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Plan 2010 to 2015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Strategic Plan 2018 to 2028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57E79-A13F-4B61-91F5-9873E592F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13"/>
          <a:stretch/>
        </p:blipFill>
        <p:spPr>
          <a:xfrm>
            <a:off x="5337950" y="1159698"/>
            <a:ext cx="3422879" cy="5157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5" descr="its work">
            <a:extLst>
              <a:ext uri="{FF2B5EF4-FFF2-40B4-BE49-F238E27FC236}">
                <a16:creationId xmlns:a16="http://schemas.microsoft.com/office/drawing/2014/main" id="{8D84FE9B-9F19-4845-B517-250C6BA07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9" y="2667183"/>
            <a:ext cx="4366615" cy="29257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3B00A-9267-4046-A8EA-116EF13A32A7}"/>
              </a:ext>
            </a:extLst>
          </p:cNvPr>
          <p:cNvSpPr txBox="1"/>
          <p:nvPr/>
        </p:nvSpPr>
        <p:spPr>
          <a:xfrm>
            <a:off x="1130160" y="6508678"/>
            <a:ext cx="7644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www.instreamflowcouncil.org/download/ifc-strategic-plan-2018-2028_final_3-26-18-pdf/</a:t>
            </a:r>
          </a:p>
        </p:txBody>
      </p:sp>
    </p:spTree>
    <p:extLst>
      <p:ext uri="{BB962C8B-B14F-4D97-AF65-F5344CB8AC3E}">
        <p14:creationId xmlns:p14="http://schemas.microsoft.com/office/powerpoint/2010/main" val="832110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5943600"/>
            <a:ext cx="952213" cy="866275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ED031A0-C187-43D0-BFDD-22BD166F3B72}"/>
              </a:ext>
            </a:extLst>
          </p:cNvPr>
          <p:cNvSpPr txBox="1">
            <a:spLocks/>
          </p:cNvSpPr>
          <p:nvPr/>
        </p:nvSpPr>
        <p:spPr>
          <a:xfrm>
            <a:off x="628651" y="286710"/>
            <a:ext cx="7886700" cy="646331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Member Services 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F263F-47A2-4D5A-8339-8E417057AD40}"/>
              </a:ext>
            </a:extLst>
          </p:cNvPr>
          <p:cNvSpPr txBox="1"/>
          <p:nvPr/>
        </p:nvSpPr>
        <p:spPr>
          <a:xfrm>
            <a:off x="1343456" y="994309"/>
            <a:ext cx="645709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Reviews		Listserv		Members only content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02D90-97C0-4E3D-83AC-1C0FB8E24B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20" r="50000" b="11019"/>
          <a:stretch/>
        </p:blipFill>
        <p:spPr>
          <a:xfrm>
            <a:off x="105635" y="1486463"/>
            <a:ext cx="8918716" cy="42773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272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2754775"/>
            <a:ext cx="9144000" cy="37501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F0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https://www.instreamflowcouncil.org/download/virgilmoore_slides_flow2018-pdf/?wpdmdl=11389&amp;ind=5ccff16ab72bd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3E2CEA-578E-475A-A3C2-F01E8C5A0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565" y="0"/>
            <a:ext cx="9448484" cy="6674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460F4-1FF3-4AF3-AD31-5243E726D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00" y="5960816"/>
            <a:ext cx="952213" cy="866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100D57-0F30-43A7-B412-D93B943066FA}"/>
              </a:ext>
            </a:extLst>
          </p:cNvPr>
          <p:cNvSpPr txBox="1"/>
          <p:nvPr/>
        </p:nvSpPr>
        <p:spPr>
          <a:xfrm>
            <a:off x="1113888" y="5440101"/>
            <a:ext cx="98820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/>
              <a:t>https://www.instreamflowcouncil.org/download/virgilmoore_slides_flow2018-pdf/?wpdmdl=11389&amp;ind=5ccff16ab72bd</a:t>
            </a:r>
          </a:p>
        </p:txBody>
      </p:sp>
    </p:spTree>
    <p:extLst>
      <p:ext uri="{BB962C8B-B14F-4D97-AF65-F5344CB8AC3E}">
        <p14:creationId xmlns:p14="http://schemas.microsoft.com/office/powerpoint/2010/main" val="231453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389270"/>
            <a:ext cx="9144000" cy="4952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EE1B9-5CF7-4B2D-816A-10989996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36" y="46300"/>
            <a:ext cx="8505928" cy="6379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DE8166-55EF-4F46-9A81-7398BC4DC794}"/>
              </a:ext>
            </a:extLst>
          </p:cNvPr>
          <p:cNvSpPr txBox="1"/>
          <p:nvPr/>
        </p:nvSpPr>
        <p:spPr>
          <a:xfrm>
            <a:off x="1643596" y="6321570"/>
            <a:ext cx="6845693" cy="492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i="1" dirty="0"/>
              <a:t>https://www.instreamflowcouncil.org/download/virgilmoore_dialogue_flow2018-pdf/?wpdmdl=11387&amp;ind=5ccff167db4da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D3C18-7D4B-495F-AA4F-F445DBA6E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6" y="5524432"/>
            <a:ext cx="952213" cy="8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18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3"/>
            <a:ext cx="9144000" cy="15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5943600"/>
            <a:ext cx="952213" cy="8662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6132250-766E-4705-9DC3-45449A80EB7E}"/>
              </a:ext>
            </a:extLst>
          </p:cNvPr>
          <p:cNvSpPr txBox="1">
            <a:spLocks/>
          </p:cNvSpPr>
          <p:nvPr/>
        </p:nvSpPr>
        <p:spPr>
          <a:xfrm>
            <a:off x="628651" y="286710"/>
            <a:ext cx="7886700" cy="646331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Biennial Meetings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18D610-74AD-4A58-AD24-22E3E7ACE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5313" y="828450"/>
            <a:ext cx="4302873" cy="511193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1998 – Denver, CO</a:t>
            </a:r>
          </a:p>
          <a:p>
            <a:r>
              <a:rPr lang="en-US" sz="2400" dirty="0"/>
              <a:t>2000 – Grayling, MI</a:t>
            </a:r>
          </a:p>
          <a:p>
            <a:r>
              <a:rPr lang="en-US" sz="2400" dirty="0"/>
              <a:t>2002 – Crossnore, NC</a:t>
            </a:r>
          </a:p>
          <a:p>
            <a:r>
              <a:rPr lang="en-US" sz="2400" dirty="0"/>
              <a:t>2004 – </a:t>
            </a:r>
            <a:r>
              <a:rPr lang="en-US" sz="2400" dirty="0" err="1"/>
              <a:t>Minnowbrook</a:t>
            </a:r>
            <a:r>
              <a:rPr lang="en-US" sz="2400" dirty="0"/>
              <a:t>, NY</a:t>
            </a:r>
          </a:p>
          <a:p>
            <a:r>
              <a:rPr lang="en-US" sz="2400" dirty="0"/>
              <a:t>2006 – Vancouver Island, BC</a:t>
            </a:r>
          </a:p>
          <a:p>
            <a:r>
              <a:rPr lang="en-US" sz="2400" dirty="0"/>
              <a:t>2008 – San Antonio, TX</a:t>
            </a:r>
          </a:p>
          <a:p>
            <a:r>
              <a:rPr lang="en-US" sz="2400" dirty="0"/>
              <a:t>2010 – Mesa, AZ</a:t>
            </a:r>
          </a:p>
          <a:p>
            <a:r>
              <a:rPr lang="en-US" sz="2400" dirty="0"/>
              <a:t>2012 – Mahoney State Park, NE</a:t>
            </a:r>
          </a:p>
          <a:p>
            <a:r>
              <a:rPr lang="en-US" sz="2400" dirty="0"/>
              <a:t>2014 – Key West, FL</a:t>
            </a:r>
          </a:p>
          <a:p>
            <a:r>
              <a:rPr lang="en-US" sz="2400" dirty="0"/>
              <a:t>2016 – State College, PA</a:t>
            </a:r>
          </a:p>
          <a:p>
            <a:r>
              <a:rPr lang="en-US" sz="2400" dirty="0"/>
              <a:t>2018 – Fort Collins, CO</a:t>
            </a:r>
          </a:p>
          <a:p>
            <a:pPr defTabSz="1027088"/>
            <a:r>
              <a:rPr lang="en-US" sz="2400" dirty="0"/>
              <a:t>2020 – Virtual Business Meeting 	(Covid-19)</a:t>
            </a:r>
          </a:p>
          <a:p>
            <a:pPr defTabSz="1027088"/>
            <a:r>
              <a:rPr lang="en-US" sz="2400" dirty="0"/>
              <a:t>2022 – Columbia, MO Hybrid       </a:t>
            </a:r>
          </a:p>
          <a:p>
            <a:pPr marL="0" indent="0" defTabSz="1027088">
              <a:buNone/>
            </a:pPr>
            <a:r>
              <a:rPr lang="en-US" sz="2400" dirty="0"/>
              <a:t>                  Meeting</a:t>
            </a:r>
          </a:p>
        </p:txBody>
      </p:sp>
      <p:pic>
        <p:nvPicPr>
          <p:cNvPr id="9" name="Picture 8" descr="C:\1Data\~ Instream Flow Council\2006\Biennial Meeting\Presentation\2000 Michigan 1.jpg">
            <a:extLst>
              <a:ext uri="{FF2B5EF4-FFF2-40B4-BE49-F238E27FC236}">
                <a16:creationId xmlns:a16="http://schemas.microsoft.com/office/drawing/2014/main" id="{DD693DF2-19F6-4888-AF6D-A2DC504C4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r="6163"/>
          <a:stretch/>
        </p:blipFill>
        <p:spPr bwMode="auto">
          <a:xfrm>
            <a:off x="5010177" y="971015"/>
            <a:ext cx="3291841" cy="2468880"/>
          </a:xfrm>
          <a:prstGeom prst="rect">
            <a:avLst/>
          </a:prstGeom>
          <a:noFill/>
          <a:ln>
            <a:solidFill>
              <a:srgbClr val="0F0A3D"/>
            </a:solidFill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DB0961-7BBB-48E3-BCE5-86BC9F071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75" y="3703000"/>
            <a:ext cx="3291840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3704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-34722"/>
            <a:ext cx="9144000" cy="15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5943600"/>
            <a:ext cx="952213" cy="8662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6132250-766E-4705-9DC3-45449A80EB7E}"/>
              </a:ext>
            </a:extLst>
          </p:cNvPr>
          <p:cNvSpPr txBox="1">
            <a:spLocks/>
          </p:cNvSpPr>
          <p:nvPr/>
        </p:nvSpPr>
        <p:spPr>
          <a:xfrm>
            <a:off x="628651" y="163260"/>
            <a:ext cx="7886700" cy="1006429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Next?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18D610-74AD-4A58-AD24-22E3E7ACE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5311" y="1157440"/>
            <a:ext cx="8619919" cy="5072707"/>
          </a:xfrm>
        </p:spPr>
        <p:txBody>
          <a:bodyPr>
            <a:normAutofit/>
          </a:bodyPr>
          <a:lstStyle/>
          <a:p>
            <a:r>
              <a:rPr lang="en-US" sz="3200" dirty="0"/>
              <a:t>Multi-State Conservation Grant (MSCG) in progress: IFWLC Training Center Project</a:t>
            </a:r>
          </a:p>
          <a:p>
            <a:r>
              <a:rPr lang="en-US" sz="3200" dirty="0"/>
              <a:t>2022 IFC Biennial Meeting       </a:t>
            </a:r>
          </a:p>
          <a:p>
            <a:r>
              <a:rPr lang="en-US" sz="3200" dirty="0"/>
              <a:t>Regional Meetings (How to Improve next 2 years)</a:t>
            </a:r>
          </a:p>
          <a:p>
            <a:r>
              <a:rPr lang="en-US" sz="3200" dirty="0"/>
              <a:t>Special IFC Projects: PTD Case History Updates to 1990s Video and Report</a:t>
            </a:r>
          </a:p>
          <a:p>
            <a:r>
              <a:rPr lang="en-US" sz="3200" i="1" dirty="0"/>
              <a:t>FLOW </a:t>
            </a:r>
            <a:r>
              <a:rPr lang="en-US" sz="3200" dirty="0"/>
              <a:t>202X meetings (?)</a:t>
            </a:r>
          </a:p>
          <a:p>
            <a:r>
              <a:rPr lang="en-US" sz="3200" dirty="0"/>
              <a:t>Conversion of IFC book to electronic &amp; updates</a:t>
            </a:r>
          </a:p>
          <a:p>
            <a:r>
              <a:rPr lang="en-US" sz="2800" dirty="0"/>
              <a:t>Other ?</a:t>
            </a:r>
          </a:p>
        </p:txBody>
      </p:sp>
    </p:spTree>
    <p:extLst>
      <p:ext uri="{BB962C8B-B14F-4D97-AF65-F5344CB8AC3E}">
        <p14:creationId xmlns:p14="http://schemas.microsoft.com/office/powerpoint/2010/main" val="726393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7BD202-291A-43D1-892D-350ED7433295}"/>
              </a:ext>
            </a:extLst>
          </p:cNvPr>
          <p:cNvSpPr/>
          <p:nvPr/>
        </p:nvSpPr>
        <p:spPr>
          <a:xfrm>
            <a:off x="264695" y="606175"/>
            <a:ext cx="8698831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Why IFC Founded &amp; Accomplishment </a:t>
            </a:r>
          </a:p>
          <a:p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   Highlights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What next?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ACE57-441B-47CC-9DE7-AC647B21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39" y="3982453"/>
            <a:ext cx="2780945" cy="25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6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0AB1169-49EC-4952-ACCC-628594FB4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5" y="12796"/>
            <a:ext cx="2467394" cy="1686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6F95E33-C188-4B9F-94FF-EB1C8471CE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3" b="19093"/>
          <a:stretch/>
        </p:blipFill>
        <p:spPr>
          <a:xfrm>
            <a:off x="4268945" y="12526"/>
            <a:ext cx="2109954" cy="106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2E1D64-276C-447B-BC10-CF2AE69733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97"/>
          <a:stretch/>
        </p:blipFill>
        <p:spPr>
          <a:xfrm>
            <a:off x="1173701" y="2196157"/>
            <a:ext cx="1287436" cy="1188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633228-650C-45D7-911F-FAEC5C41A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3" y="2071016"/>
            <a:ext cx="3618414" cy="32918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BC7230-9125-4C82-A59C-AE9E6ADCBD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1" t="32129" r="33862" b="9000"/>
          <a:stretch/>
        </p:blipFill>
        <p:spPr>
          <a:xfrm>
            <a:off x="13644" y="2080254"/>
            <a:ext cx="1272904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8EC671-B7BB-413A-A278-05263A03CF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3" b="41410"/>
          <a:stretch/>
        </p:blipFill>
        <p:spPr>
          <a:xfrm>
            <a:off x="-18499" y="1413925"/>
            <a:ext cx="2470547" cy="756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FA5E8-C08A-44C6-BA70-18734FCD09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00" y="8275"/>
            <a:ext cx="2748552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EB8E6D-EC2C-497E-8194-EFA53A1250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8" b="13857"/>
          <a:stretch/>
        </p:blipFill>
        <p:spPr>
          <a:xfrm>
            <a:off x="2461040" y="2070"/>
            <a:ext cx="1781329" cy="1059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7098FA-DEFD-4BF9-AAAC-48B8B0D68F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65" y="1404574"/>
            <a:ext cx="27432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EF3C0C-62F8-4E3C-9BCA-72127CAF97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98" y="3193962"/>
            <a:ext cx="1828800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76DC5-4CE4-40B2-B102-6C53CC09F5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" y="5022394"/>
            <a:ext cx="24384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IMG_2859.jpg">
            <a:extLst>
              <a:ext uri="{FF2B5EF4-FFF2-40B4-BE49-F238E27FC236}">
                <a16:creationId xmlns:a16="http://schemas.microsoft.com/office/drawing/2014/main" id="{3DBEAD92-C22B-42A1-8EC6-EB2971FBC0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" y="3398303"/>
            <a:ext cx="2445682" cy="16459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 descr="IMG_8792.jpg">
            <a:extLst>
              <a:ext uri="{FF2B5EF4-FFF2-40B4-BE49-F238E27FC236}">
                <a16:creationId xmlns:a16="http://schemas.microsoft.com/office/drawing/2014/main" id="{B695812C-C996-46DF-B5AF-1E5AEBA74E4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3" r="23276"/>
          <a:stretch/>
        </p:blipFill>
        <p:spPr bwMode="auto">
          <a:xfrm>
            <a:off x="8141945" y="3193962"/>
            <a:ext cx="985506" cy="1463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5" name="Picture 24" descr="DSCN1267">
            <a:extLst>
              <a:ext uri="{FF2B5EF4-FFF2-40B4-BE49-F238E27FC236}">
                <a16:creationId xmlns:a16="http://schemas.microsoft.com/office/drawing/2014/main" id="{456063B7-A8A1-45D2-850D-769C022B9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42" y="4685028"/>
            <a:ext cx="2742621" cy="21661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04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1"/>
            <a:ext cx="9144000" cy="1597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4" y="5943599"/>
            <a:ext cx="952213" cy="866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D52F7-DB9E-4D57-8C26-EE389558F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" y="177417"/>
            <a:ext cx="3017210" cy="718161"/>
          </a:xfrm>
        </p:spPr>
        <p:txBody>
          <a:bodyPr>
            <a:noAutofit/>
          </a:bodyPr>
          <a:lstStyle/>
          <a:p>
            <a:r>
              <a:rPr lang="en-US" sz="3600" b="1" u="sng" dirty="0"/>
              <a:t>Problem/Need:</a:t>
            </a: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C8C8C5-5B29-4D4C-9B94-6B442FD15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81" y="895578"/>
            <a:ext cx="5115759" cy="53640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Erosion of Cooperative Instream Flow Service Group, USFWS/USGS</a:t>
            </a:r>
          </a:p>
          <a:p>
            <a:r>
              <a:rPr lang="en-US" dirty="0"/>
              <a:t>Fish and Wildlife agencies:</a:t>
            </a:r>
          </a:p>
          <a:p>
            <a:pPr lvl="1"/>
            <a:r>
              <a:rPr lang="en-US" dirty="0"/>
              <a:t>Lacked staff trained in </a:t>
            </a:r>
            <a:r>
              <a:rPr lang="en-US" b="1" dirty="0"/>
              <a:t>Instream Flow</a:t>
            </a:r>
            <a:r>
              <a:rPr lang="en-US" dirty="0"/>
              <a:t> (IF) &amp; </a:t>
            </a:r>
            <a:r>
              <a:rPr lang="en-US" b="1" dirty="0"/>
              <a:t>Water Levels </a:t>
            </a:r>
            <a:r>
              <a:rPr lang="en-US" dirty="0"/>
              <a:t>(WL) </a:t>
            </a:r>
          </a:p>
          <a:p>
            <a:pPr lvl="1"/>
            <a:r>
              <a:rPr lang="en-US" dirty="0"/>
              <a:t>Lacked standard protocols for IFWL </a:t>
            </a:r>
            <a:r>
              <a:rPr lang="en-US" b="1" dirty="0"/>
              <a:t>conservation</a:t>
            </a:r>
            <a:r>
              <a:rPr lang="en-US" dirty="0"/>
              <a:t> </a:t>
            </a:r>
            <a:r>
              <a:rPr lang="en-US" sz="1900" dirty="0"/>
              <a:t>(protection, restoration, &amp; enhancement) </a:t>
            </a:r>
            <a:r>
              <a:rPr lang="en-US" dirty="0"/>
              <a:t>studies &amp; implementation</a:t>
            </a:r>
          </a:p>
          <a:p>
            <a:pPr lvl="1"/>
            <a:r>
              <a:rPr lang="en-US" dirty="0"/>
              <a:t>Lacked adequate policies and procedures for IFWLC</a:t>
            </a:r>
          </a:p>
          <a:p>
            <a:pPr lvl="1"/>
            <a:r>
              <a:rPr lang="en-US" dirty="0"/>
              <a:t>Lacked laws written to protect IFWLC</a:t>
            </a:r>
          </a:p>
          <a:p>
            <a:pPr lvl="1"/>
            <a:r>
              <a:rPr lang="en-US" dirty="0"/>
              <a:t>General unawareness of what neighbor states/provinces did/do &amp; why</a:t>
            </a:r>
          </a:p>
          <a:p>
            <a:r>
              <a:rPr lang="en-US" dirty="0"/>
              <a:t>AFS too broad to fill void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7EF24A-C04D-4A07-89B1-EAEED6CC07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80" t="11437" r="30680" b="3437"/>
          <a:stretch/>
        </p:blipFill>
        <p:spPr>
          <a:xfrm>
            <a:off x="5203640" y="435006"/>
            <a:ext cx="3868879" cy="5824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5F0277D1-5B3D-4059-92FC-5D8CDD634555}"/>
              </a:ext>
            </a:extLst>
          </p:cNvPr>
          <p:cNvSpPr txBox="1">
            <a:spLocks/>
          </p:cNvSpPr>
          <p:nvPr/>
        </p:nvSpPr>
        <p:spPr>
          <a:xfrm>
            <a:off x="1075600" y="6489575"/>
            <a:ext cx="8068400" cy="368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hlinkClick r:id="rId5"/>
              </a:rPr>
              <a:t>Annear, T. 1998.  Rivers: Vol 6, No 4, 231-233</a:t>
            </a:r>
            <a:r>
              <a:rPr lang="en-US" sz="1800" dirty="0"/>
              <a:t>.   </a:t>
            </a:r>
            <a:r>
              <a:rPr lang="en-US" sz="1600" dirty="0"/>
              <a:t>www.instreamflowcouncil.org/about/</a:t>
            </a:r>
          </a:p>
        </p:txBody>
      </p:sp>
    </p:spTree>
    <p:extLst>
      <p:ext uri="{BB962C8B-B14F-4D97-AF65-F5344CB8AC3E}">
        <p14:creationId xmlns:p14="http://schemas.microsoft.com/office/powerpoint/2010/main" val="104005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1"/>
            <a:ext cx="9144000" cy="1597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4" y="5943599"/>
            <a:ext cx="952213" cy="866274"/>
          </a:xfrm>
          <a:prstGeom prst="rect">
            <a:avLst/>
          </a:prstGeom>
        </p:spPr>
      </p:pic>
      <p:pic>
        <p:nvPicPr>
          <p:cNvPr id="2051" name="Picture 3" descr="162729a2216a01625231">
            <a:extLst>
              <a:ext uri="{FF2B5EF4-FFF2-40B4-BE49-F238E27FC236}">
                <a16:creationId xmlns:a16="http://schemas.microsoft.com/office/drawing/2014/main" id="{C3B73B1A-4843-4B0B-9E2C-F9B0A059A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9"/>
          <a:stretch/>
        </p:blipFill>
        <p:spPr bwMode="auto">
          <a:xfrm rot="5400000">
            <a:off x="451439" y="1569611"/>
            <a:ext cx="5034034" cy="4023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C0F64FA2-E1AE-4671-AAB4-F4AC0956AE77}"/>
              </a:ext>
            </a:extLst>
          </p:cNvPr>
          <p:cNvSpPr txBox="1">
            <a:spLocks/>
          </p:cNvSpPr>
          <p:nvPr/>
        </p:nvSpPr>
        <p:spPr>
          <a:xfrm>
            <a:off x="0" y="228829"/>
            <a:ext cx="9144000" cy="5355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/>
              <a:t>National Instream Flow Program Assessment (NIFPA)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CE259A1-B25D-4092-BF7F-14F954FEF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6905" y="1098375"/>
            <a:ext cx="3879542" cy="539120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Project Initiated in 1993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Representatives from every US fish and wildlife agency met in 1995 and 1996.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Assessed each state’s* instream flow program.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Produced videos defining the roles of the </a:t>
            </a:r>
            <a:r>
              <a:rPr lang="en-US" sz="2400" dirty="0">
                <a:hlinkClick r:id="rId4"/>
              </a:rPr>
              <a:t>Public Trust Doctrine</a:t>
            </a:r>
            <a:endParaRPr lang="en-US" sz="24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Led to the formation of IFC.  First official meeting in Denver, CO, 1998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/>
              <a:t>-------------------                             </a:t>
            </a:r>
            <a:r>
              <a:rPr lang="en-US" sz="2100" dirty="0"/>
              <a:t>*USFWS Regions &amp; Tribal, too</a:t>
            </a:r>
          </a:p>
        </p:txBody>
      </p:sp>
    </p:spTree>
    <p:extLst>
      <p:ext uri="{BB962C8B-B14F-4D97-AF65-F5344CB8AC3E}">
        <p14:creationId xmlns:p14="http://schemas.microsoft.com/office/powerpoint/2010/main" val="738408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1"/>
            <a:ext cx="9144000" cy="1597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4" y="5943599"/>
            <a:ext cx="952213" cy="866274"/>
          </a:xfrm>
          <a:prstGeom prst="rect">
            <a:avLst/>
          </a:prstGeom>
        </p:spPr>
      </p:pic>
      <p:pic>
        <p:nvPicPr>
          <p:cNvPr id="1026" name="Picture 2" descr="162729c7acb7343e9203">
            <a:extLst>
              <a:ext uri="{FF2B5EF4-FFF2-40B4-BE49-F238E27FC236}">
                <a16:creationId xmlns:a16="http://schemas.microsoft.com/office/drawing/2014/main" id="{5F69E0D9-534B-42A6-ABEE-E7AB308FF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8394" r="8764" b="9706"/>
          <a:stretch/>
        </p:blipFill>
        <p:spPr bwMode="auto">
          <a:xfrm rot="5400000">
            <a:off x="-322705" y="1156904"/>
            <a:ext cx="5394960" cy="4074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162729b41f73bd011222">
            <a:extLst>
              <a:ext uri="{FF2B5EF4-FFF2-40B4-BE49-F238E27FC236}">
                <a16:creationId xmlns:a16="http://schemas.microsoft.com/office/drawing/2014/main" id="{7EEB532F-2E3F-4CEA-ACFD-7D5FC171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9068" y="1132750"/>
            <a:ext cx="5397931" cy="41261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B891A1-DB43-498C-90F0-4AD315663055}"/>
              </a:ext>
            </a:extLst>
          </p:cNvPr>
          <p:cNvSpPr/>
          <p:nvPr/>
        </p:nvSpPr>
        <p:spPr>
          <a:xfrm>
            <a:off x="4785064" y="958788"/>
            <a:ext cx="3835153" cy="20507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162729b41f73bd011222">
            <a:extLst>
              <a:ext uri="{FF2B5EF4-FFF2-40B4-BE49-F238E27FC236}">
                <a16:creationId xmlns:a16="http://schemas.microsoft.com/office/drawing/2014/main" id="{0BDD013A-4AB2-4F4F-BB9B-55D55D40E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0"/>
          <a:stretch/>
        </p:blipFill>
        <p:spPr bwMode="auto">
          <a:xfrm rot="5400000">
            <a:off x="3486562" y="-660387"/>
            <a:ext cx="4147314" cy="67665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2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1"/>
            <a:ext cx="9144000" cy="1597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4" y="5943599"/>
            <a:ext cx="952213" cy="866274"/>
          </a:xfrm>
          <a:prstGeom prst="rect">
            <a:avLst/>
          </a:prstGeom>
        </p:spPr>
      </p:pic>
      <p:pic>
        <p:nvPicPr>
          <p:cNvPr id="1026" name="Picture 2" descr="162729c7acb7343e9203">
            <a:extLst>
              <a:ext uri="{FF2B5EF4-FFF2-40B4-BE49-F238E27FC236}">
                <a16:creationId xmlns:a16="http://schemas.microsoft.com/office/drawing/2014/main" id="{5F69E0D9-534B-42A6-ABEE-E7AB308FF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8394" r="8764" b="9706"/>
          <a:stretch/>
        </p:blipFill>
        <p:spPr bwMode="auto">
          <a:xfrm rot="5400000">
            <a:off x="-322705" y="1156904"/>
            <a:ext cx="5394960" cy="4074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162729b41f73bd011222">
            <a:extLst>
              <a:ext uri="{FF2B5EF4-FFF2-40B4-BE49-F238E27FC236}">
                <a16:creationId xmlns:a16="http://schemas.microsoft.com/office/drawing/2014/main" id="{7EEB532F-2E3F-4CEA-ACFD-7D5FC1712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9068" y="1132750"/>
            <a:ext cx="5397931" cy="41261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C8038D-92E7-47CB-87A8-ED56B66172F1}"/>
              </a:ext>
            </a:extLst>
          </p:cNvPr>
          <p:cNvSpPr/>
          <p:nvPr/>
        </p:nvSpPr>
        <p:spPr>
          <a:xfrm>
            <a:off x="4786543" y="3555507"/>
            <a:ext cx="3835153" cy="16216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162729b41f73bd011222">
            <a:extLst>
              <a:ext uri="{FF2B5EF4-FFF2-40B4-BE49-F238E27FC236}">
                <a16:creationId xmlns:a16="http://schemas.microsoft.com/office/drawing/2014/main" id="{FE0B2018-03AD-4BFF-8117-FF0A4AD56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8" r="13185"/>
          <a:stretch/>
        </p:blipFill>
        <p:spPr bwMode="auto">
          <a:xfrm rot="5400000">
            <a:off x="3460245" y="447746"/>
            <a:ext cx="2916263" cy="74066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E5D3C-9D7E-49CC-9CED-57E31394D963}"/>
              </a:ext>
            </a:extLst>
          </p:cNvPr>
          <p:cNvSpPr txBox="1"/>
          <p:nvPr/>
        </p:nvSpPr>
        <p:spPr>
          <a:xfrm>
            <a:off x="1442434" y="6027310"/>
            <a:ext cx="717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https://www.instreamflowcouncil.org/the-public-trust-doctrine/</a:t>
            </a:r>
          </a:p>
        </p:txBody>
      </p:sp>
    </p:spTree>
    <p:extLst>
      <p:ext uri="{BB962C8B-B14F-4D97-AF65-F5344CB8AC3E}">
        <p14:creationId xmlns:p14="http://schemas.microsoft.com/office/powerpoint/2010/main" val="234274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1"/>
            <a:ext cx="9144000" cy="1597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4" y="5943599"/>
            <a:ext cx="952213" cy="866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D52F7-DB9E-4D57-8C26-EE389558F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637" y="124370"/>
            <a:ext cx="9144000" cy="555649"/>
          </a:xfrm>
        </p:spPr>
        <p:txBody>
          <a:bodyPr anchor="t">
            <a:noAutofit/>
          </a:bodyPr>
          <a:lstStyle/>
          <a:p>
            <a:r>
              <a:rPr lang="en-US" sz="2800" b="1" dirty="0"/>
              <a:t>Steering Committee launched at NIFPA in 1996 to create an IFC. </a:t>
            </a:r>
            <a:r>
              <a:rPr lang="en-US" sz="3200" dirty="0"/>
              <a:t>		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CBAF67-AC72-45DC-AA5D-FAB2C5F3B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61" y="3974181"/>
            <a:ext cx="7015734" cy="2834640"/>
          </a:xfrm>
          <a:ln>
            <a:solidFill>
              <a:schemeClr val="tx1"/>
            </a:solidFill>
          </a:ln>
        </p:spPr>
      </p:pic>
      <p:sp>
        <p:nvSpPr>
          <p:cNvPr id="3" name="Arrow: Bent 2">
            <a:extLst>
              <a:ext uri="{FF2B5EF4-FFF2-40B4-BE49-F238E27FC236}">
                <a16:creationId xmlns:a16="http://schemas.microsoft.com/office/drawing/2014/main" id="{3F4FC019-B952-42A2-8FDA-C9ED42615D0F}"/>
              </a:ext>
            </a:extLst>
          </p:cNvPr>
          <p:cNvSpPr/>
          <p:nvPr/>
        </p:nvSpPr>
        <p:spPr>
          <a:xfrm flipV="1">
            <a:off x="736978" y="600498"/>
            <a:ext cx="457200" cy="457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700D7-4F08-47B4-BD33-767E1421A861}"/>
              </a:ext>
            </a:extLst>
          </p:cNvPr>
          <p:cNvSpPr txBox="1"/>
          <p:nvPr/>
        </p:nvSpPr>
        <p:spPr>
          <a:xfrm>
            <a:off x="1897035" y="1296525"/>
            <a:ext cx="62721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Vision</a:t>
            </a:r>
            <a:r>
              <a:rPr lang="en-US" sz="2400" dirty="0"/>
              <a:t>:  that each water body in Canada and the United States has flow and water regimes that sustain ecological integrity.</a:t>
            </a:r>
          </a:p>
          <a:p>
            <a:r>
              <a:rPr lang="en-US" sz="2400" b="1" u="sng" dirty="0"/>
              <a:t>Mission</a:t>
            </a:r>
            <a:r>
              <a:rPr lang="en-US" sz="2400" dirty="0"/>
              <a:t>:  to improve the effectiveness of state, provincial, and territorial instream flow programs and activities in conserving (protecting, maintaining, and restoring) aquatic ecosystems.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C4A0CA-2124-4994-99CB-BB28D6605DBD}"/>
              </a:ext>
            </a:extLst>
          </p:cNvPr>
          <p:cNvSpPr txBox="1">
            <a:spLocks/>
          </p:cNvSpPr>
          <p:nvPr/>
        </p:nvSpPr>
        <p:spPr>
          <a:xfrm>
            <a:off x="1162334" y="852861"/>
            <a:ext cx="7831538" cy="5556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/>
              <a:t>Bylaws and Charter drafted &amp; IFC established in 1998.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4EF64001-0B5F-417C-A0F9-421A0F9C8E1C}"/>
              </a:ext>
            </a:extLst>
          </p:cNvPr>
          <p:cNvSpPr/>
          <p:nvPr/>
        </p:nvSpPr>
        <p:spPr>
          <a:xfrm flipV="1">
            <a:off x="1312461" y="1244218"/>
            <a:ext cx="457200" cy="457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44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AE474-03D1-4C8A-AE1E-8E1AF641932D}"/>
              </a:ext>
            </a:extLst>
          </p:cNvPr>
          <p:cNvSpPr/>
          <p:nvPr/>
        </p:nvSpPr>
        <p:spPr>
          <a:xfrm>
            <a:off x="0" y="3"/>
            <a:ext cx="9144000" cy="159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911C9-7FB9-4821-9B65-1F4AC872BB60}"/>
              </a:ext>
            </a:extLst>
          </p:cNvPr>
          <p:cNvSpPr/>
          <p:nvPr/>
        </p:nvSpPr>
        <p:spPr>
          <a:xfrm>
            <a:off x="0" y="6489577"/>
            <a:ext cx="9144000" cy="368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5EC492-462F-43D3-9882-29A6F8B72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7" y="5943600"/>
            <a:ext cx="952213" cy="86627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18D610-74AD-4A58-AD24-22E3E7ACE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22746" y="1787735"/>
            <a:ext cx="5114350" cy="4569996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Tom Annear, Chair 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Ian Chisholm 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John Kauffman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Steve Filipek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Larry Hutchinson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Rick Jacobson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Randy Moss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Gary Smith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Gary Whelan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Christopher Estes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4701F7-70BE-462F-BCE7-24E3BCF7B0A5}"/>
              </a:ext>
            </a:extLst>
          </p:cNvPr>
          <p:cNvSpPr txBox="1"/>
          <p:nvPr/>
        </p:nvSpPr>
        <p:spPr>
          <a:xfrm>
            <a:off x="105637" y="372461"/>
            <a:ext cx="8843052" cy="128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Instream Flow Council Development Steering Committee Members</a:t>
            </a:r>
          </a:p>
        </p:txBody>
      </p:sp>
    </p:spTree>
    <p:extLst>
      <p:ext uri="{BB962C8B-B14F-4D97-AF65-F5344CB8AC3E}">
        <p14:creationId xmlns:p14="http://schemas.microsoft.com/office/powerpoint/2010/main" val="4074654636"/>
      </p:ext>
    </p:extLst>
  </p:cSld>
  <p:clrMapOvr>
    <a:masterClrMapping/>
  </p:clrMapOvr>
</p:sld>
</file>

<file path=ppt/theme/theme1.xml><?xml version="1.0" encoding="utf-8"?>
<a:theme xmlns:a="http://schemas.openxmlformats.org/drawingml/2006/main" name="IFC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C" id="{ADA011C0-E303-4E0F-B71A-DB0C163FFA43}" vid="{5949DCF8-AFB4-41F3-A031-6FE9AEBE742A}"/>
    </a:ext>
  </a:extLst>
</a:theme>
</file>

<file path=ppt/theme/theme2.xml><?xml version="1.0" encoding="utf-8"?>
<a:theme xmlns:a="http://schemas.openxmlformats.org/drawingml/2006/main" name="1_IFC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C" id="{ADA011C0-E303-4E0F-B71A-DB0C163FFA43}" vid="{5949DCF8-AFB4-41F3-A031-6FE9AEBE742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IFC</Template>
  <TotalTime>4298</TotalTime>
  <Words>827</Words>
  <Application>Microsoft Office PowerPoint</Application>
  <PresentationFormat>On-screen Show (4:3)</PresentationFormat>
  <Paragraphs>114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IFC</vt:lpstr>
      <vt:lpstr>1_IFC</vt:lpstr>
      <vt:lpstr>PowerPoint Presentation</vt:lpstr>
      <vt:lpstr>PowerPoint Presentation</vt:lpstr>
      <vt:lpstr>PowerPoint Presentation</vt:lpstr>
      <vt:lpstr>Problem/Need:</vt:lpstr>
      <vt:lpstr>PowerPoint Presentation</vt:lpstr>
      <vt:lpstr>PowerPoint Presentation</vt:lpstr>
      <vt:lpstr>PowerPoint Presentation</vt:lpstr>
      <vt:lpstr>Steering Committee launched at NIFPA in 1996 to create an IFC.   </vt:lpstr>
      <vt:lpstr>PowerPoint Presentation</vt:lpstr>
      <vt:lpstr>PowerPoint Presentation</vt:lpstr>
      <vt:lpstr>IFC Publications</vt:lpstr>
      <vt:lpstr>Other Publications e-reprints of the classic 1976 two-volume American Fisheries Society/American Society of Civil Engineers publication on instream flows and water levels.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</dc:title>
  <dc:creator>eric.nagid</dc:creator>
  <cp:lastModifiedBy>Holmes, Robert@Wildlife</cp:lastModifiedBy>
  <cp:revision>229</cp:revision>
  <dcterms:created xsi:type="dcterms:W3CDTF">2018-03-29T15:29:05Z</dcterms:created>
  <dcterms:modified xsi:type="dcterms:W3CDTF">2022-03-29T22:51:58Z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e685f86-ed8d-482b-be3a-2b7af73f9b7f_Enabled">
    <vt:lpwstr>True</vt:lpwstr>
  </property>
  <property fmtid="{D5CDD505-2E9C-101B-9397-08002B2CF9AE}" pid="3" name="MSIP_Label_6e685f86-ed8d-482b-be3a-2b7af73f9b7f_SiteId">
    <vt:lpwstr>4b633c25-efbf-4006-9f15-07442ba7aa0b</vt:lpwstr>
  </property>
  <property fmtid="{D5CDD505-2E9C-101B-9397-08002B2CF9AE}" pid="4" name="MSIP_Label_6e685f86-ed8d-482b-be3a-2b7af73f9b7f_Owner">
    <vt:lpwstr>Robert.Holmes@wildlife.ca.gov</vt:lpwstr>
  </property>
  <property fmtid="{D5CDD505-2E9C-101B-9397-08002B2CF9AE}" pid="5" name="MSIP_Label_6e685f86-ed8d-482b-be3a-2b7af73f9b7f_SetDate">
    <vt:lpwstr>2020-09-22T15:41:12.9620457Z</vt:lpwstr>
  </property>
  <property fmtid="{D5CDD505-2E9C-101B-9397-08002B2CF9AE}" pid="6" name="MSIP_Label_6e685f86-ed8d-482b-be3a-2b7af73f9b7f_Name">
    <vt:lpwstr>General</vt:lpwstr>
  </property>
  <property fmtid="{D5CDD505-2E9C-101B-9397-08002B2CF9AE}" pid="7" name="MSIP_Label_6e685f86-ed8d-482b-be3a-2b7af73f9b7f_Application">
    <vt:lpwstr>Microsoft Azure Information Protection</vt:lpwstr>
  </property>
  <property fmtid="{D5CDD505-2E9C-101B-9397-08002B2CF9AE}" pid="8" name="MSIP_Label_6e685f86-ed8d-482b-be3a-2b7af73f9b7f_ActionId">
    <vt:lpwstr>423ae49d-7b86-457d-b4f9-f330c0efb9a0</vt:lpwstr>
  </property>
  <property fmtid="{D5CDD505-2E9C-101B-9397-08002B2CF9AE}" pid="9" name="MSIP_Label_6e685f86-ed8d-482b-be3a-2b7af73f9b7f_Extended_MSFT_Method">
    <vt:lpwstr>Automatic</vt:lpwstr>
  </property>
  <property fmtid="{D5CDD505-2E9C-101B-9397-08002B2CF9AE}" pid="10" name="Sensitivity">
    <vt:lpwstr>General</vt:lpwstr>
  </property>
</Properties>
</file>