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9" r:id="rId4"/>
    <p:sldId id="270" r:id="rId5"/>
    <p:sldId id="259" r:id="rId6"/>
    <p:sldId id="261" r:id="rId7"/>
    <p:sldId id="263" r:id="rId8"/>
    <p:sldId id="267" r:id="rId9"/>
    <p:sldId id="264" r:id="rId10"/>
    <p:sldId id="268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967"/>
    <a:srgbClr val="68CE8F"/>
    <a:srgbClr val="FF8888"/>
    <a:srgbClr val="FF5050"/>
    <a:srgbClr val="FF5B5B"/>
    <a:srgbClr val="FF9E9E"/>
    <a:srgbClr val="FFAFAF"/>
    <a:srgbClr val="FFB4B4"/>
    <a:srgbClr val="FFBABA"/>
    <a:srgbClr val="FF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Q2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Other</c:v>
                </c:pt>
                <c:pt idx="1">
                  <c:v>Irrigation</c:v>
                </c:pt>
                <c:pt idx="2">
                  <c:v>Water supply</c:v>
                </c:pt>
                <c:pt idx="3">
                  <c:v>Flood control</c:v>
                </c:pt>
                <c:pt idx="4">
                  <c:v>Hydro-electric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0.33329999999999999</c:v>
                </c:pt>
                <c:pt idx="1">
                  <c:v>0.59519999999999995</c:v>
                </c:pt>
                <c:pt idx="2">
                  <c:v>0.90480000000000005</c:v>
                </c:pt>
                <c:pt idx="3">
                  <c:v>0.92859999999999998</c:v>
                </c:pt>
                <c:pt idx="4">
                  <c:v>0.95240000000000002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529664"/>
        <c:axId val="120532352"/>
      </c:barChart>
      <c:catAx>
        <c:axId val="120529664"/>
        <c:scaling>
          <c:orientation val="minMax"/>
        </c:scaling>
        <c:delete val="0"/>
        <c:axPos val="l"/>
        <c:majorTickMark val="out"/>
        <c:minorTickMark val="none"/>
        <c:tickLblPos val="nextTo"/>
        <c:crossAx val="120532352"/>
        <c:crosses val="autoZero"/>
        <c:auto val="1"/>
        <c:lblAlgn val="ctr"/>
        <c:lblOffset val="100"/>
        <c:noMultiLvlLbl val="0"/>
      </c:catAx>
      <c:valAx>
        <c:axId val="120532352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120529664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5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</c:spPr>
    </c:plotArea>
    <c:plotVisOnly val="1"/>
    <c:dispBlanksAs val="gap"/>
    <c:showDLblsOverMax val="0"/>
  </c:chart>
  <c:spPr>
    <a:solidFill>
      <a:schemeClr val="tx2">
        <a:lumMod val="20000"/>
        <a:lumOff val="80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Q2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Not important</c:v>
                </c:pt>
                <c:pt idx="1">
                  <c:v>Minor importance</c:v>
                </c:pt>
                <c:pt idx="2">
                  <c:v>Somewhat important</c:v>
                </c:pt>
                <c:pt idx="3">
                  <c:v>Important</c:v>
                </c:pt>
                <c:pt idx="4">
                  <c:v>Extemely Important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</c:v>
                </c:pt>
                <c:pt idx="1">
                  <c:v>7.4999999999999997E-2</c:v>
                </c:pt>
                <c:pt idx="2">
                  <c:v>0.2</c:v>
                </c:pt>
                <c:pt idx="3">
                  <c:v>0.42499999999999999</c:v>
                </c:pt>
                <c:pt idx="4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906688"/>
        <c:axId val="119908224"/>
      </c:barChart>
      <c:catAx>
        <c:axId val="119906688"/>
        <c:scaling>
          <c:orientation val="minMax"/>
        </c:scaling>
        <c:delete val="0"/>
        <c:axPos val="l"/>
        <c:majorTickMark val="out"/>
        <c:minorTickMark val="none"/>
        <c:tickLblPos val="nextTo"/>
        <c:crossAx val="119908224"/>
        <c:crosses val="autoZero"/>
        <c:auto val="1"/>
        <c:lblAlgn val="ctr"/>
        <c:lblOffset val="100"/>
        <c:noMultiLvlLbl val="0"/>
      </c:catAx>
      <c:valAx>
        <c:axId val="119908224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119906688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5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</c:spPr>
    </c:plotArea>
    <c:plotVisOnly val="1"/>
    <c:dispBlanksAs val="gap"/>
    <c:showDLblsOverMax val="0"/>
  </c:chart>
  <c:spPr>
    <a:solidFill>
      <a:schemeClr val="tx2">
        <a:lumMod val="20000"/>
        <a:lumOff val="80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65108875279481"/>
          <c:y val="8.4948109385781539E-2"/>
          <c:w val="0.44726584524156704"/>
          <c:h val="0.813267585263069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F8888"/>
            </a:solidFill>
            <a:ln w="25400">
              <a:solidFill>
                <a:schemeClr val="bg1">
                  <a:lumMod val="50000"/>
                </a:schemeClr>
              </a:solidFill>
            </a:ln>
          </c:spPr>
          <c:dPt>
            <c:idx val="0"/>
            <c:bubble3D val="0"/>
            <c:spPr>
              <a:solidFill>
                <a:srgbClr val="68CE8F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400" dirty="0"/>
                      <a:t>Yes
42%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 dirty="0"/>
                      <a:t>No
58%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0.42</c:v>
                </c:pt>
                <c:pt idx="1">
                  <c:v>0.57999999999999996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65108875279481"/>
          <c:y val="8.4948109385781539E-2"/>
          <c:w val="0.44726584524156704"/>
          <c:h val="0.81326758526306997"/>
        </c:manualLayout>
      </c:layout>
      <c:pieChart>
        <c:varyColors val="1"/>
        <c:ser>
          <c:idx val="0"/>
          <c:order val="0"/>
          <c:spPr>
            <a:solidFill>
              <a:srgbClr val="FF8888"/>
            </a:solidFill>
            <a:ln w="25400">
              <a:solidFill>
                <a:schemeClr val="bg1">
                  <a:lumMod val="50000"/>
                </a:schemeClr>
              </a:solidFill>
            </a:ln>
          </c:spPr>
          <c:dPt>
            <c:idx val="1"/>
            <c:bubble3D val="0"/>
            <c:spPr>
              <a:solidFill>
                <a:srgbClr val="68CE8F"/>
              </a:solidFill>
              <a:ln w="25400">
                <a:solidFill>
                  <a:schemeClr val="bg1">
                    <a:lumMod val="50000"/>
                  </a:schemeClr>
                </a:solidFill>
              </a:ln>
            </c:spPr>
          </c:dPt>
          <c:dLbls>
            <c:dLbl>
              <c:idx val="0"/>
              <c:delet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 dirty="0"/>
                      <a:t>Yes
28%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400" dirty="0"/>
                      <a:t>No
72%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Sheet1!$A$1:$A$3</c:f>
              <c:strCache>
                <c:ptCount val="3"/>
                <c:pt idx="0">
                  <c:v> </c:v>
                </c:pt>
                <c:pt idx="1">
                  <c:v>Yes</c:v>
                </c:pt>
                <c:pt idx="2">
                  <c:v>No</c:v>
                </c:pt>
              </c:strCache>
            </c:strRef>
          </c:cat>
          <c:val>
            <c:numRef>
              <c:f>Sheet1!$B$1:$B$3</c:f>
              <c:numCache>
                <c:formatCode>0%</c:formatCode>
                <c:ptCount val="3"/>
                <c:pt idx="0" formatCode="General">
                  <c:v>0</c:v>
                </c:pt>
                <c:pt idx="1">
                  <c:v>0.28000000000000003</c:v>
                </c:pt>
                <c:pt idx="2">
                  <c:v>0.72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American eel</c:v>
                </c:pt>
                <c:pt idx="1">
                  <c:v>Fish that benefit from dam passage but would continue to exist without it, possibly at reduced levels.</c:v>
                </c:pt>
                <c:pt idx="2">
                  <c:v>Fish that must pass the dam to complete their life cycle.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0.25</c:v>
                </c:pt>
                <c:pt idx="1">
                  <c:v>0.82499999999999996</c:v>
                </c:pt>
                <c:pt idx="2">
                  <c:v>0.625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219520"/>
        <c:axId val="32221056"/>
      </c:barChart>
      <c:catAx>
        <c:axId val="32219520"/>
        <c:scaling>
          <c:orientation val="minMax"/>
        </c:scaling>
        <c:delete val="0"/>
        <c:axPos val="l"/>
        <c:majorTickMark val="out"/>
        <c:minorTickMark val="none"/>
        <c:tickLblPos val="nextTo"/>
        <c:crossAx val="32221056"/>
        <c:crosses val="autoZero"/>
        <c:auto val="1"/>
        <c:lblAlgn val="ctr"/>
        <c:lblOffset val="100"/>
        <c:noMultiLvlLbl val="0"/>
      </c:catAx>
      <c:valAx>
        <c:axId val="32221056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32219520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5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</c:spPr>
    </c:plotArea>
    <c:plotVisOnly val="1"/>
    <c:dispBlanksAs val="gap"/>
    <c:showDLblsOverMax val="0"/>
  </c:chart>
  <c:spPr>
    <a:solidFill>
      <a:schemeClr val="tx2">
        <a:lumMod val="20000"/>
        <a:lumOff val="80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Costs of fish passage make it difficult to justify</c:v>
                </c:pt>
                <c:pt idx="1">
                  <c:v>Existing laws and policies related to your ability to require fish passage</c:v>
                </c:pt>
                <c:pt idx="2">
                  <c:v>Lack of scientific expertise related to fish passage facilities</c:v>
                </c:pt>
                <c:pt idx="3">
                  <c:v>Lack of staff resources to address fish passage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0.375</c:v>
                </c:pt>
                <c:pt idx="1">
                  <c:v>0.5</c:v>
                </c:pt>
                <c:pt idx="2">
                  <c:v>2.5000000000000001E-2</c:v>
                </c:pt>
                <c:pt idx="3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274880"/>
        <c:axId val="33645696"/>
      </c:barChart>
      <c:catAx>
        <c:axId val="33274880"/>
        <c:scaling>
          <c:orientation val="minMax"/>
        </c:scaling>
        <c:delete val="0"/>
        <c:axPos val="l"/>
        <c:majorTickMark val="out"/>
        <c:minorTickMark val="none"/>
        <c:tickLblPos val="nextTo"/>
        <c:crossAx val="33645696"/>
        <c:crosses val="autoZero"/>
        <c:auto val="1"/>
        <c:lblAlgn val="ctr"/>
        <c:lblOffset val="100"/>
        <c:noMultiLvlLbl val="0"/>
      </c:catAx>
      <c:valAx>
        <c:axId val="33645696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33274880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5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</c:spPr>
    </c:plotArea>
    <c:plotVisOnly val="1"/>
    <c:dispBlanksAs val="gap"/>
    <c:showDLblsOverMax val="0"/>
  </c:chart>
  <c:spPr>
    <a:solidFill>
      <a:schemeClr val="tx2">
        <a:lumMod val="20000"/>
        <a:lumOff val="80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5F95A-23AF-42F9-B33A-5C961064FFE2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693C9-7ABB-4FB3-8CD5-9C86FC3FE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71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EAC2-D228-4688-81B6-F47F0692B970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0E1-7E25-4422-B2EF-5C2980CB5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7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EAC2-D228-4688-81B6-F47F0692B970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0E1-7E25-4422-B2EF-5C2980CB5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11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EAC2-D228-4688-81B6-F47F0692B970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0E1-7E25-4422-B2EF-5C2980CB5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43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EAC2-D228-4688-81B6-F47F0692B970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0E1-7E25-4422-B2EF-5C2980CB5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6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EAC2-D228-4688-81B6-F47F0692B970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0E1-7E25-4422-B2EF-5C2980CB5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3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EAC2-D228-4688-81B6-F47F0692B970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0E1-7E25-4422-B2EF-5C2980CB5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61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EAC2-D228-4688-81B6-F47F0692B970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0E1-7E25-4422-B2EF-5C2980CB5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1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EAC2-D228-4688-81B6-F47F0692B970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0E1-7E25-4422-B2EF-5C2980CB5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8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EAC2-D228-4688-81B6-F47F0692B970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0E1-7E25-4422-B2EF-5C2980CB5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91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EAC2-D228-4688-81B6-F47F0692B970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0E1-7E25-4422-B2EF-5C2980CB5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EAC2-D228-4688-81B6-F47F0692B970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0E1-7E25-4422-B2EF-5C2980CB5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8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9EAC2-D228-4688-81B6-F47F0692B970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040E1-7E25-4422-B2EF-5C2980CB5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61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524000"/>
          </a:xfrm>
        </p:spPr>
        <p:txBody>
          <a:bodyPr>
            <a:normAutofit/>
          </a:bodyPr>
          <a:lstStyle/>
          <a:p>
            <a:r>
              <a:rPr lang="en-US" b="1" dirty="0" smtClean="0"/>
              <a:t>Fish Passage at Dams</a:t>
            </a:r>
            <a:br>
              <a:rPr lang="en-US" b="1" dirty="0" smtClean="0"/>
            </a:br>
            <a:endParaRPr lang="en-US" sz="36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3200400" y="2011522"/>
            <a:ext cx="5379908" cy="3404473"/>
            <a:chOff x="3200400" y="2011522"/>
            <a:chExt cx="5379908" cy="3404473"/>
          </a:xfrm>
        </p:grpSpPr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3200400" y="2011522"/>
              <a:ext cx="5379908" cy="3404473"/>
              <a:chOff x="4343400" y="3200400"/>
              <a:chExt cx="4175760" cy="2642473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43400" y="3200400"/>
                <a:ext cx="4175760" cy="2642473"/>
              </a:xfrm>
              <a:prstGeom prst="rect">
                <a:avLst/>
              </a:prstGeom>
            </p:spPr>
          </p:pic>
          <p:sp>
            <p:nvSpPr>
              <p:cNvPr id="6" name="WordArt 6"/>
              <p:cNvSpPr>
                <a:spLocks noChangeArrowheads="1" noChangeShapeType="1" noTextEdit="1"/>
              </p:cNvSpPr>
              <p:nvPr/>
            </p:nvSpPr>
            <p:spPr bwMode="auto">
              <a:xfrm>
                <a:off x="7391400" y="3962400"/>
                <a:ext cx="914400" cy="559236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49442"/>
                  </a:avLst>
                </a:prstTxWarp>
              </a:bodyPr>
              <a:lstStyle/>
              <a:p>
                <a:pPr algn="ctr"/>
                <a:r>
                  <a:rPr lang="en-US" b="1" kern="10" dirty="0" smtClean="0"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solidFill>
                      <a:srgbClr val="FF6600"/>
                    </a:solidFill>
                    <a:latin typeface="Arial Rounded MT Bold"/>
                  </a:rPr>
                  <a:t> IFC </a:t>
                </a:r>
              </a:p>
              <a:p>
                <a:pPr algn="ctr"/>
                <a:r>
                  <a:rPr lang="en-US" b="1" kern="10" dirty="0" smtClean="0"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solidFill>
                      <a:srgbClr val="FF6600"/>
                    </a:solidFill>
                    <a:latin typeface="Arial Rounded MT Bold"/>
                  </a:rPr>
                  <a:t>2014</a:t>
                </a:r>
                <a:endParaRPr lang="en-US" b="1" kern="10" dirty="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Arial Rounded MT Bold"/>
                </a:endParaRPr>
              </a:p>
            </p:txBody>
          </p:sp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42660">
              <a:off x="6573042" y="4782945"/>
              <a:ext cx="728012" cy="606676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442957" y="2590800"/>
            <a:ext cx="2514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Where are </a:t>
            </a:r>
            <a:r>
              <a:rPr lang="en-US" sz="2800" dirty="0"/>
              <a:t>w</a:t>
            </a:r>
            <a:r>
              <a:rPr lang="en-US" sz="2800" dirty="0" smtClean="0"/>
              <a:t>e?   </a:t>
            </a:r>
          </a:p>
          <a:p>
            <a:endParaRPr lang="en-US" sz="2800" dirty="0" smtClean="0"/>
          </a:p>
          <a:p>
            <a:r>
              <a:rPr lang="en-US" sz="2800" dirty="0" smtClean="0"/>
              <a:t>Where should we be? 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50791" y="4648200"/>
            <a:ext cx="25067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Science  </a:t>
            </a:r>
          </a:p>
          <a:p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    Economics </a:t>
            </a:r>
          </a:p>
          <a:p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           Policy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7600" y="5663863"/>
            <a:ext cx="4007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Rod Wentworth, Vermont Fish &amp; Wildlife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088" y="5619999"/>
            <a:ext cx="669377" cy="82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5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smtClean="0"/>
              <a:t>What is your single biggest obstacle to securing fish passage where needed?</a:t>
            </a:r>
            <a:endParaRPr lang="en-US" altLang="en-US" sz="3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067591"/>
              </p:ext>
            </p:extLst>
          </p:nvPr>
        </p:nvGraphicFramePr>
        <p:xfrm>
          <a:off x="914400" y="1600200"/>
          <a:ext cx="731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74964" y="5257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=40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36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059" y="1708086"/>
            <a:ext cx="396666" cy="396666"/>
          </a:xfrm>
        </p:spPr>
      </p:pic>
      <p:sp>
        <p:nvSpPr>
          <p:cNvPr id="4" name="TextBox 3"/>
          <p:cNvSpPr txBox="1"/>
          <p:nvPr/>
        </p:nvSpPr>
        <p:spPr>
          <a:xfrm>
            <a:off x="1479846" y="1676400"/>
            <a:ext cx="5867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Got the laws,</a:t>
            </a:r>
          </a:p>
          <a:p>
            <a:r>
              <a:rPr lang="en-US" sz="2800" dirty="0" smtClean="0"/>
              <a:t>Got the policies,</a:t>
            </a:r>
          </a:p>
          <a:p>
            <a:r>
              <a:rPr lang="en-US" sz="2800" dirty="0" smtClean="0"/>
              <a:t>Got the scientific expertise,</a:t>
            </a:r>
          </a:p>
          <a:p>
            <a:r>
              <a:rPr lang="en-US" sz="2800" dirty="0" smtClean="0"/>
              <a:t>And maybe cost isn’t high.</a:t>
            </a:r>
          </a:p>
          <a:p>
            <a:endParaRPr lang="en-US" sz="2800" dirty="0"/>
          </a:p>
          <a:p>
            <a:r>
              <a:rPr lang="en-US" sz="2800" dirty="0" smtClean="0"/>
              <a:t>But then there’s</a:t>
            </a:r>
          </a:p>
          <a:p>
            <a:r>
              <a:rPr lang="en-US" sz="2800" dirty="0" smtClean="0"/>
              <a:t>	Feasibility</a:t>
            </a:r>
          </a:p>
          <a:p>
            <a:r>
              <a:rPr lang="en-US" sz="2800" dirty="0" smtClean="0"/>
              <a:t>	Retrofitting</a:t>
            </a:r>
          </a:p>
          <a:p>
            <a:r>
              <a:rPr lang="en-US" sz="2800" dirty="0" smtClean="0"/>
              <a:t>	Prioritizing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Other things</a:t>
            </a:r>
            <a:endParaRPr lang="en-US" sz="28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how do we really make decisions?</a:t>
            </a:r>
            <a:endParaRPr lang="en-US" dirty="0"/>
          </a:p>
        </p:txBody>
      </p:sp>
      <p:pic>
        <p:nvPicPr>
          <p:cNvPr id="10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059" y="2138223"/>
            <a:ext cx="396666" cy="396666"/>
          </a:xfrm>
          <a:prstGeom prst="rect">
            <a:avLst/>
          </a:prstGeom>
        </p:spPr>
      </p:pic>
      <p:pic>
        <p:nvPicPr>
          <p:cNvPr id="11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059" y="2571568"/>
            <a:ext cx="396666" cy="396666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1903577" y="4341263"/>
            <a:ext cx="339696" cy="1613019"/>
            <a:chOff x="1903577" y="4341263"/>
            <a:chExt cx="339696" cy="1613019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5654" y="4341263"/>
              <a:ext cx="317619" cy="317619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5654" y="4750036"/>
              <a:ext cx="317619" cy="317619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3577" y="5179463"/>
              <a:ext cx="317619" cy="317619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3578" y="5636663"/>
              <a:ext cx="317619" cy="3176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6061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sz="4000" dirty="0" smtClean="0"/>
              <a:t>Fish passage at dams…</a:t>
            </a:r>
            <a:endParaRPr lang="en-US" alt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is passage needed?</a:t>
            </a:r>
          </a:p>
          <a:p>
            <a:r>
              <a:rPr lang="en-US" dirty="0" smtClean="0"/>
              <a:t>What kind?</a:t>
            </a:r>
          </a:p>
          <a:p>
            <a:r>
              <a:rPr lang="en-US" dirty="0" smtClean="0"/>
              <a:t>Decision </a:t>
            </a:r>
            <a:r>
              <a:rPr lang="en-US" dirty="0"/>
              <a:t>making </a:t>
            </a:r>
            <a:r>
              <a:rPr lang="en-US" dirty="0" smtClean="0"/>
              <a:t>-- the </a:t>
            </a:r>
            <a:r>
              <a:rPr lang="en-US" dirty="0"/>
              <a:t>same </a:t>
            </a:r>
            <a:r>
              <a:rPr lang="en-US" dirty="0" smtClean="0"/>
              <a:t>for</a:t>
            </a:r>
          </a:p>
          <a:p>
            <a:pPr marL="0" indent="0">
              <a:buNone/>
            </a:pPr>
            <a:r>
              <a:rPr lang="en-US" dirty="0" smtClean="0"/>
              <a:t>    upstream and downstream passage?</a:t>
            </a:r>
          </a:p>
          <a:p>
            <a:r>
              <a:rPr lang="en-US" dirty="0" smtClean="0"/>
              <a:t>What are the considerations:</a:t>
            </a:r>
          </a:p>
          <a:p>
            <a:pPr lvl="1"/>
            <a:r>
              <a:rPr lang="en-US" dirty="0" smtClean="0"/>
              <a:t>Aquatic resources?</a:t>
            </a:r>
          </a:p>
          <a:p>
            <a:pPr lvl="1"/>
            <a:r>
              <a:rPr lang="en-US" dirty="0" smtClean="0"/>
              <a:t>Economics or </a:t>
            </a:r>
            <a:r>
              <a:rPr lang="en-US" dirty="0" err="1" smtClean="0"/>
              <a:t>cost:benefit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Politics?</a:t>
            </a:r>
          </a:p>
          <a:p>
            <a:pPr lvl="1"/>
            <a:r>
              <a:rPr lang="en-US" dirty="0" smtClean="0"/>
              <a:t>Other?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126" y="3810000"/>
            <a:ext cx="2955941" cy="1752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355" y="990600"/>
            <a:ext cx="2973951" cy="19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40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066800"/>
            <a:ext cx="6565392" cy="422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61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 dirty="0" smtClean="0"/>
              <a:t>IFC Fish Passage Survey</a:t>
            </a:r>
            <a:br>
              <a:rPr lang="en-US" altLang="en-US" sz="4000" dirty="0" smtClean="0"/>
            </a:br>
            <a:r>
              <a:rPr lang="en-US" altLang="en-US" sz="3600" dirty="0" smtClean="0"/>
              <a:t>Response by Region</a:t>
            </a:r>
            <a:endParaRPr lang="en-US" altLang="en-US" sz="36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135798"/>
              </p:ext>
            </p:extLst>
          </p:nvPr>
        </p:nvGraphicFramePr>
        <p:xfrm>
          <a:off x="1600200" y="2209800"/>
          <a:ext cx="5943600" cy="259588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41148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Responses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1 - West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2 - Midwest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3 - Southeast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- Northeast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5 - Canada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12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smtClean="0"/>
              <a:t>What kind of dams do you have in your state/province?                  </a:t>
            </a:r>
            <a:r>
              <a:rPr lang="en-US" altLang="en-US" sz="2800" dirty="0" smtClean="0"/>
              <a:t>(all that apply)</a:t>
            </a:r>
            <a:endParaRPr lang="en-US" altLang="en-US" sz="28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966459"/>
              </p:ext>
            </p:extLst>
          </p:nvPr>
        </p:nvGraphicFramePr>
        <p:xfrm>
          <a:off x="990600" y="1600200"/>
          <a:ext cx="731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74964" y="5257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=40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8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smtClean="0"/>
              <a:t>Listed as “Other” dams…</a:t>
            </a:r>
            <a:endParaRPr lang="en-US" alt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Recreation, fishing, swimming</a:t>
            </a:r>
          </a:p>
          <a:p>
            <a:r>
              <a:rPr lang="en-US" dirty="0"/>
              <a:t>O</a:t>
            </a:r>
            <a:r>
              <a:rPr lang="en-US" dirty="0" smtClean="0"/>
              <a:t>ld mill dams, ponds</a:t>
            </a:r>
          </a:p>
          <a:p>
            <a:r>
              <a:rPr lang="en-US" dirty="0"/>
              <a:t>N</a:t>
            </a:r>
            <a:r>
              <a:rPr lang="en-US" dirty="0" smtClean="0"/>
              <a:t>avigation, locks, low water crossings</a:t>
            </a:r>
          </a:p>
          <a:p>
            <a:r>
              <a:rPr lang="en-US" dirty="0" smtClean="0"/>
              <a:t>Wetland enhancement, </a:t>
            </a:r>
          </a:p>
          <a:p>
            <a:r>
              <a:rPr lang="en-US" dirty="0" smtClean="0"/>
              <a:t>Aquatic invasive species barriers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25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smtClean="0"/>
              <a:t>How important overall is fish passage at dams for the fish resources in your state/province?</a:t>
            </a:r>
            <a:endParaRPr lang="en-US" altLang="en-US" sz="3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413581"/>
              </p:ext>
            </p:extLst>
          </p:nvPr>
        </p:nvGraphicFramePr>
        <p:xfrm>
          <a:off x="990600" y="1600200"/>
          <a:ext cx="731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74964" y="5257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=40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60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altLang="en-US" sz="3200" dirty="0" smtClean="0"/>
              <a:t>For each type of dam, indicate how you think </a:t>
            </a:r>
            <a:br>
              <a:rPr lang="en-US" altLang="en-US" sz="3200" dirty="0" smtClean="0"/>
            </a:br>
            <a:r>
              <a:rPr lang="en-US" altLang="en-US" sz="3200" dirty="0" smtClean="0"/>
              <a:t>your state/province is doing in terms of </a:t>
            </a:r>
            <a:br>
              <a:rPr lang="en-US" altLang="en-US" sz="3200" dirty="0" smtClean="0"/>
            </a:br>
            <a:r>
              <a:rPr lang="en-US" altLang="en-US" sz="3200" dirty="0" smtClean="0"/>
              <a:t>meeting fish passage needs.</a:t>
            </a:r>
            <a:endParaRPr lang="en-US" altLang="en-US" sz="3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749162"/>
              </p:ext>
            </p:extLst>
          </p:nvPr>
        </p:nvGraphicFramePr>
        <p:xfrm>
          <a:off x="533400" y="1905000"/>
          <a:ext cx="8229599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Excellent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Fair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Don’t know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Hydro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2.5%</a:t>
                      </a:r>
                      <a:endParaRPr lang="en-US" dirty="0"/>
                    </a:p>
                  </a:txBody>
                  <a:tcPr anchor="ctr">
                    <a:solidFill>
                      <a:srgbClr val="FFDB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12.5%</a:t>
                      </a:r>
                      <a:endParaRPr lang="en-US" dirty="0"/>
                    </a:p>
                  </a:txBody>
                  <a:tcPr anchor="ctr">
                    <a:solidFill>
                      <a:srgbClr val="FFC5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 anchor="ctr">
                    <a:solidFill>
                      <a:srgbClr val="FF9E9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45%</a:t>
                      </a:r>
                      <a:endParaRPr lang="en-US" dirty="0"/>
                    </a:p>
                  </a:txBody>
                  <a:tcPr anchor="ctr">
                    <a:solidFill>
                      <a:srgbClr val="FF7D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7.5%</a:t>
                      </a:r>
                      <a:endParaRPr lang="en-US" dirty="0"/>
                    </a:p>
                  </a:txBody>
                  <a:tcPr anchor="ctr">
                    <a:solidFill>
                      <a:srgbClr val="FF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2.5%</a:t>
                      </a:r>
                      <a:endParaRPr lang="en-US" dirty="0"/>
                    </a:p>
                  </a:txBody>
                  <a:tcPr anchor="ctr">
                    <a:solidFill>
                      <a:srgbClr val="FFDBD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Flood</a:t>
                      </a:r>
                      <a:r>
                        <a:rPr lang="en-US" baseline="0" dirty="0" smtClean="0"/>
                        <a:t> control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0%</a:t>
                      </a:r>
                    </a:p>
                  </a:txBody>
                  <a:tcPr anchor="ctr"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2.5%</a:t>
                      </a:r>
                      <a:endParaRPr lang="en-US" dirty="0"/>
                    </a:p>
                  </a:txBody>
                  <a:tcPr anchor="ctr">
                    <a:solidFill>
                      <a:srgbClr val="FFDB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17.5%</a:t>
                      </a:r>
                      <a:endParaRPr lang="en-US" dirty="0"/>
                    </a:p>
                  </a:txBody>
                  <a:tcPr anchor="ctr">
                    <a:solidFill>
                      <a:srgbClr val="FFBA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65%</a:t>
                      </a:r>
                      <a:endParaRPr lang="en-US" dirty="0"/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 anchor="ctr">
                    <a:solidFill>
                      <a:srgbClr val="FF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 anchor="ctr">
                    <a:solidFill>
                      <a:srgbClr val="FFD6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Water supply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 anchor="ctr"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5%</a:t>
                      </a:r>
                    </a:p>
                  </a:txBody>
                  <a:tcPr anchor="ctr"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 anchor="ctr"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 anchor="ctr">
                    <a:solidFill>
                      <a:srgbClr val="FF5B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7.5%</a:t>
                      </a:r>
                      <a:endParaRPr lang="en-US" dirty="0"/>
                    </a:p>
                  </a:txBody>
                  <a:tcPr anchor="ctr">
                    <a:solidFill>
                      <a:srgbClr val="FF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12.5%</a:t>
                      </a:r>
                      <a:endParaRPr lang="en-US" dirty="0"/>
                    </a:p>
                  </a:txBody>
                  <a:tcPr anchor="ctr">
                    <a:solidFill>
                      <a:srgbClr val="FFC5C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Irrigation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 anchor="ctr"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7.5%</a:t>
                      </a:r>
                      <a:endParaRPr lang="en-US" dirty="0"/>
                    </a:p>
                  </a:txBody>
                  <a:tcPr anchor="ctr">
                    <a:solidFill>
                      <a:srgbClr val="FF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 anchor="ctr"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 anchor="ctr">
                    <a:solidFill>
                      <a:srgbClr val="FF888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 anchor="ctr">
                    <a:solidFill>
                      <a:srgbClr val="FF9E9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7.5%</a:t>
                      </a:r>
                      <a:endParaRPr lang="en-US" dirty="0"/>
                    </a:p>
                  </a:txBody>
                  <a:tcPr anchor="ctr">
                    <a:solidFill>
                      <a:srgbClr val="FFD0D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 anchor="ctr"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2.5%</a:t>
                      </a:r>
                      <a:endParaRPr lang="en-US" dirty="0"/>
                    </a:p>
                  </a:txBody>
                  <a:tcPr anchor="ctr">
                    <a:solidFill>
                      <a:srgbClr val="FF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 anchor="ctr"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22.5%</a:t>
                      </a:r>
                      <a:endParaRPr lang="en-US" dirty="0"/>
                    </a:p>
                  </a:txBody>
                  <a:tcPr anchor="ctr">
                    <a:solidFill>
                      <a:srgbClr val="FFAF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 anchor="ctr">
                    <a:solidFill>
                      <a:srgbClr val="FF888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 anchor="ctr">
                    <a:solidFill>
                      <a:srgbClr val="FFB4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23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dirty="0" smtClean="0"/>
              <a:t>Does your state/province have a </a:t>
            </a:r>
            <a:br>
              <a:rPr lang="en-US" altLang="en-US" sz="3200" dirty="0" smtClean="0"/>
            </a:br>
            <a:r>
              <a:rPr lang="en-US" altLang="en-US" sz="3200" dirty="0" smtClean="0"/>
              <a:t>policy or guidelines for…</a:t>
            </a:r>
            <a:endParaRPr lang="en-US" altLang="en-US" sz="3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270831"/>
              </p:ext>
            </p:extLst>
          </p:nvPr>
        </p:nvGraphicFramePr>
        <p:xfrm>
          <a:off x="4191000" y="457200"/>
          <a:ext cx="47244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66800" y="1979776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you require passage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4638942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Technical design criteria</a:t>
            </a:r>
            <a:endParaRPr lang="en-US" sz="2800" dirty="0"/>
          </a:p>
        </p:txBody>
      </p:sp>
      <p:graphicFrame>
        <p:nvGraphicFramePr>
          <p:cNvPr id="9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717494"/>
              </p:ext>
            </p:extLst>
          </p:nvPr>
        </p:nvGraphicFramePr>
        <p:xfrm>
          <a:off x="4191000" y="3124200"/>
          <a:ext cx="47244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0726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200" dirty="0" smtClean="0"/>
              <a:t>Your state/province has provided passage at dams</a:t>
            </a:r>
            <a:br>
              <a:rPr lang="en-US" altLang="en-US" sz="3200" dirty="0" smtClean="0"/>
            </a:br>
            <a:r>
              <a:rPr lang="en-US" altLang="en-US" sz="3200" dirty="0" smtClean="0"/>
              <a:t>for the following fish:                        </a:t>
            </a:r>
            <a:r>
              <a:rPr lang="en-US" altLang="en-US" sz="2800" dirty="0" smtClean="0"/>
              <a:t>(all that apply) </a:t>
            </a:r>
            <a:endParaRPr lang="en-US" altLang="en-US" sz="28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552458"/>
              </p:ext>
            </p:extLst>
          </p:nvPr>
        </p:nvGraphicFramePr>
        <p:xfrm>
          <a:off x="762000" y="1600200"/>
          <a:ext cx="7620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74964" y="5257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=40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1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Fishes </a:t>
            </a:r>
            <a:r>
              <a:rPr lang="en-US" sz="3200" dirty="0"/>
              <a:t>that </a:t>
            </a:r>
            <a:r>
              <a:rPr lang="en-US" sz="3200" dirty="0" smtClean="0"/>
              <a:t>you have provided </a:t>
            </a:r>
            <a:br>
              <a:rPr lang="en-US" sz="3200" dirty="0" smtClean="0"/>
            </a:br>
            <a:r>
              <a:rPr lang="en-US" sz="3200" dirty="0" smtClean="0"/>
              <a:t>passage </a:t>
            </a:r>
            <a:r>
              <a:rPr lang="en-US" sz="3200" dirty="0"/>
              <a:t>for at dams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Steelhead, sea-run brown trout, resident trout, Atlantic salmon, landlocked Atlantic salmon, pacific salmonids, bull trout, Yellowstone cutthroat, Bonneville cutthroat, brook trout, Artic grayling, whitefish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American eel, striped bass, channel catfish, lamprey, sturgeon (pallid, shovel nose, others), mountain sucker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American shad, Alabama shad, hickory shad, </a:t>
            </a:r>
            <a:r>
              <a:rPr lang="en-US" sz="2400" dirty="0"/>
              <a:t>blueback </a:t>
            </a:r>
            <a:r>
              <a:rPr lang="en-US" sz="2400" dirty="0" smtClean="0"/>
              <a:t>herring, alewife, </a:t>
            </a:r>
            <a:r>
              <a:rPr lang="en-US" sz="2400" dirty="0" err="1" smtClean="0"/>
              <a:t>gaspereau</a:t>
            </a: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dirty="0" smtClean="0"/>
              <a:t>Walleye, </a:t>
            </a:r>
            <a:r>
              <a:rPr lang="en-US" sz="2400" dirty="0" err="1" smtClean="0"/>
              <a:t>sauger</a:t>
            </a:r>
            <a:r>
              <a:rPr lang="en-US" sz="2400" dirty="0" smtClean="0"/>
              <a:t>, northern pike, other </a:t>
            </a:r>
            <a:r>
              <a:rPr lang="en-US" sz="2400" dirty="0" err="1" smtClean="0"/>
              <a:t>coolwater</a:t>
            </a:r>
            <a:r>
              <a:rPr lang="en-US" sz="2400" dirty="0" smtClean="0"/>
              <a:t> species, leopard darter, Niangua darter, crappie</a:t>
            </a:r>
          </a:p>
          <a:p>
            <a:pPr>
              <a:spcAft>
                <a:spcPts val="600"/>
              </a:spcAft>
            </a:pPr>
            <a:r>
              <a:rPr lang="en-US" sz="2400" dirty="0" err="1" smtClean="0"/>
              <a:t>Nonmigratory</a:t>
            </a:r>
            <a:r>
              <a:rPr lang="en-US" sz="2400" dirty="0" smtClean="0"/>
              <a:t> resident species benefit, including gizzard shad, yellow perch, walleye, smallmouth bass, stocked and wild trout, cyprinids, catfish. Incidental passage for indigenous species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Attempt to design for a broad range of species. All species passed via rapids below dam or channel around it.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West Indian </a:t>
            </a:r>
            <a:r>
              <a:rPr lang="en-US" sz="2400" dirty="0" smtClean="0"/>
              <a:t>Manatee (not a fish but important)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726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474</Words>
  <Application>Microsoft Office PowerPoint</Application>
  <PresentationFormat>On-screen Show (4:3)</PresentationFormat>
  <Paragraphs>118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Fish Passage at Dams </vt:lpstr>
      <vt:lpstr>IFC Fish Passage Survey Response by Region</vt:lpstr>
      <vt:lpstr>What kind of dams do you have in your state/province?                  (all that apply)</vt:lpstr>
      <vt:lpstr>Listed as “Other” dams…</vt:lpstr>
      <vt:lpstr>How important overall is fish passage at dams for the fish resources in your state/province?</vt:lpstr>
      <vt:lpstr>For each type of dam, indicate how you think  your state/province is doing in terms of  meeting fish passage needs.</vt:lpstr>
      <vt:lpstr>Does your state/province have a  policy or guidelines for…</vt:lpstr>
      <vt:lpstr>Your state/province has provided passage at dams for the following fish:                        (all that apply) </vt:lpstr>
      <vt:lpstr>Fishes that you have provided  passage for at dams</vt:lpstr>
      <vt:lpstr>What is your single biggest obstacle to securing fish passage where needed?</vt:lpstr>
      <vt:lpstr>So how do we really make decisions?</vt:lpstr>
      <vt:lpstr>Fish passage at dams…</vt:lpstr>
      <vt:lpstr>PowerPoint Presentation</vt:lpstr>
    </vt:vector>
  </TitlesOfParts>
  <Company>Agency of Natural Resources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</dc:title>
  <dc:creator>Rod Wentworth</dc:creator>
  <cp:lastModifiedBy>Rod Wentworth</cp:lastModifiedBy>
  <cp:revision>53</cp:revision>
  <dcterms:created xsi:type="dcterms:W3CDTF">2014-05-28T13:52:37Z</dcterms:created>
  <dcterms:modified xsi:type="dcterms:W3CDTF">2014-07-07T17:57:35Z</dcterms:modified>
</cp:coreProperties>
</file>