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0" r:id="rId2"/>
    <p:sldId id="258" r:id="rId3"/>
    <p:sldId id="274" r:id="rId4"/>
    <p:sldId id="275" r:id="rId5"/>
    <p:sldId id="256" r:id="rId6"/>
    <p:sldId id="277" r:id="rId7"/>
    <p:sldId id="276" r:id="rId8"/>
    <p:sldId id="262" r:id="rId9"/>
    <p:sldId id="263" r:id="rId10"/>
    <p:sldId id="287" r:id="rId11"/>
    <p:sldId id="282" r:id="rId12"/>
    <p:sldId id="283" r:id="rId13"/>
    <p:sldId id="264" r:id="rId14"/>
    <p:sldId id="266" r:id="rId15"/>
    <p:sldId id="286" r:id="rId16"/>
    <p:sldId id="278" r:id="rId17"/>
    <p:sldId id="268" r:id="rId18"/>
    <p:sldId id="267" r:id="rId19"/>
    <p:sldId id="281" r:id="rId20"/>
    <p:sldId id="269" r:id="rId21"/>
    <p:sldId id="270" r:id="rId22"/>
    <p:sldId id="285" r:id="rId23"/>
    <p:sldId id="271" r:id="rId24"/>
    <p:sldId id="272" r:id="rId25"/>
    <p:sldId id="259" r:id="rId26"/>
    <p:sldId id="257" r:id="rId27"/>
    <p:sldId id="273" r:id="rId28"/>
    <p:sldId id="279" r:id="rId29"/>
    <p:sldId id="288" r:id="rId30"/>
    <p:sldId id="284"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A97D"/>
    <a:srgbClr val="C68C52"/>
    <a:srgbClr val="996633"/>
    <a:srgbClr val="CC9900"/>
    <a:srgbClr val="C1A39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4845" autoAdjust="0"/>
  </p:normalViewPr>
  <p:slideViewPr>
    <p:cSldViewPr>
      <p:cViewPr varScale="1">
        <p:scale>
          <a:sx n="75" d="100"/>
          <a:sy n="75" d="100"/>
        </p:scale>
        <p:origin x="-1656"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FEE881-C41B-4B3F-81DE-2E5CB00535FA}" type="datetimeFigureOut">
              <a:rPr lang="en-US" smtClean="0"/>
              <a:pPr/>
              <a:t>6/2/2014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8DDB06-9659-4014-B520-5FA5A010ECC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A8BA18-7627-4099-8C3D-5565F816DCE4}" type="slidenum">
              <a:rPr lang="en-US"/>
              <a:pPr/>
              <a:t>1</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dirty="0"/>
              <a:t>Managing water for environmental purposes is not an easy or simple business.  Most state agencies have a long ways to go to better manage water for fisheries but the importance of environmental flow is of growing interest.  Environmental flow management is one of the top priorities of the National Fish Habitat Action Plan and will be a focus of state efforts in the future.  Regardless, when it comes to managing water for environmental flows, the job is made easier by having a structured plan and process.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0A13FC-A4F5-44FD-85B7-0961DB18116E}" type="slidenum">
              <a:rPr lang="en-US"/>
              <a:pPr fontAlgn="base">
                <a:spcBef>
                  <a:spcPct val="0"/>
                </a:spcBef>
                <a:spcAft>
                  <a:spcPct val="0"/>
                </a:spcAft>
              </a:pPr>
              <a:t>11</a:t>
            </a:fld>
            <a:endParaRPr lang="en-US"/>
          </a:p>
        </p:txBody>
      </p:sp>
      <p:sp>
        <p:nvSpPr>
          <p:cNvPr id="4198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198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dirty="0" smtClean="0"/>
              <a:t>For all the things that folks feared</a:t>
            </a:r>
            <a:r>
              <a:rPr lang="en-US" baseline="0" dirty="0" smtClean="0"/>
              <a:t> might happen, we’ve done a lot of things that truly did service the public interest – that we couldn’t have done if we hadn’t had the legal ability to file for and secure environmental flows.</a:t>
            </a:r>
          </a:p>
          <a:p>
            <a:pPr>
              <a:spcBef>
                <a:spcPct val="0"/>
              </a:spcBef>
            </a:pPr>
            <a:endParaRPr lang="en-US" baseline="0" dirty="0" smtClean="0"/>
          </a:p>
          <a:p>
            <a:pPr>
              <a:spcBef>
                <a:spcPct val="0"/>
              </a:spcBef>
              <a:buFont typeface="Arial" pitchFamily="34" charset="0"/>
              <a:buChar char="•"/>
            </a:pPr>
            <a:r>
              <a:rPr lang="en-US" baseline="0" dirty="0" smtClean="0"/>
              <a:t>  You don’t have to have dams to provide most instream flows but if you don’t have a way to protect instream flow releases from dams as part of mitigation (preferably with a state legal mechanism), you won’t build many new dams.</a:t>
            </a:r>
          </a:p>
          <a:p>
            <a:pPr>
              <a:spcBef>
                <a:spcPct val="0"/>
              </a:spcBef>
              <a:buFont typeface="Arial" pitchFamily="34" charset="0"/>
              <a:buChar char="•"/>
            </a:pPr>
            <a:r>
              <a:rPr lang="en-US" dirty="0" smtClean="0"/>
              <a:t>  Instream flows have proven an effective way of protecting habitat for important fishes</a:t>
            </a:r>
            <a:r>
              <a:rPr lang="en-US" baseline="0" dirty="0" smtClean="0"/>
              <a:t> in quite a few important recreational streams.</a:t>
            </a:r>
          </a:p>
          <a:p>
            <a:pPr>
              <a:spcBef>
                <a:spcPct val="0"/>
              </a:spcBef>
              <a:buFont typeface="Arial" pitchFamily="34" charset="0"/>
              <a:buChar char="•"/>
            </a:pPr>
            <a:r>
              <a:rPr lang="en-US" baseline="0" dirty="0" smtClean="0"/>
              <a:t>  Filing state-owned instream flow rights on streams with native cutthroat trout have been a very effective way of proving the state’s commitment to maintaining and restoring species that might otherwise become listed as threatened or endangered.  Had these species been listed, the state would have lost primacy over management of not only the fish, but water and land management practices in adjoining watersheds to the federal government.</a:t>
            </a:r>
          </a:p>
          <a:p>
            <a:pPr>
              <a:spcBef>
                <a:spcPct val="0"/>
              </a:spcBef>
              <a:buFont typeface="Arial" pitchFamily="34" charset="0"/>
              <a:buChar char="•"/>
            </a:pPr>
            <a:r>
              <a:rPr lang="en-US" baseline="0" dirty="0" smtClean="0"/>
              <a:t>  We used a state administered instream flow to secure water for a wild and scenic river and avoided expensive court battles over the possible application of a federal reserved water right to do the same thing.</a:t>
            </a:r>
          </a:p>
          <a:p>
            <a:pPr>
              <a:spcBef>
                <a:spcPct val="0"/>
              </a:spcBef>
              <a:buFont typeface="Arial" pitchFamily="34" charset="0"/>
              <a:buChar char="•"/>
            </a:pPr>
            <a:r>
              <a:rPr lang="en-US" baseline="0" dirty="0" smtClean="0"/>
              <a:t>  Though most filings are on public land, several private landowners have asked us to file instream flow rights through their property as a way to enhance their property values.  We have complied with most of those requests but only do that upon a formal written request.</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1F7C02-A4D1-4D0B-BDBA-D30749250FB8}" type="slidenum">
              <a:rPr lang="en-US"/>
              <a:pPr fontAlgn="base">
                <a:spcBef>
                  <a:spcPct val="0"/>
                </a:spcBef>
                <a:spcAft>
                  <a:spcPct val="0"/>
                </a:spcAft>
              </a:pPr>
              <a:t>12</a:t>
            </a:fld>
            <a:endParaRPr lang="en-US"/>
          </a:p>
        </p:txBody>
      </p:sp>
      <p:sp>
        <p:nvSpPr>
          <p:cNvPr id="4096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096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50000"/>
              </a:spcBef>
            </a:pPr>
            <a:r>
              <a:rPr lang="en-US" dirty="0" smtClean="0">
                <a:solidFill>
                  <a:schemeClr val="bg1"/>
                </a:solidFill>
              </a:rPr>
              <a:t>Wyoming is no different than almost every other western state in terms of the impact of instream flows – or lack of impact.  Briefly, instream flow opportunities have not been a negative issue in any state where they are recognized in the West.</a:t>
            </a:r>
          </a:p>
          <a:p>
            <a:pPr>
              <a:spcBef>
                <a:spcPct val="50000"/>
              </a:spcBef>
            </a:pPr>
            <a:endParaRPr lang="en-US" dirty="0" smtClean="0">
              <a:solidFill>
                <a:schemeClr val="bg1"/>
              </a:solidFill>
            </a:endParaRPr>
          </a:p>
          <a:p>
            <a:pPr>
              <a:spcBef>
                <a:spcPct val="50000"/>
              </a:spcBef>
              <a:buFontTx/>
              <a:buChar char="•"/>
            </a:pPr>
            <a:r>
              <a:rPr lang="en-US" dirty="0" smtClean="0">
                <a:solidFill>
                  <a:schemeClr val="bg1"/>
                </a:solidFill>
              </a:rPr>
              <a:t>There’s never been a call for regulation of an instream flow,</a:t>
            </a:r>
            <a:r>
              <a:rPr lang="en-US" baseline="0" dirty="0" smtClean="0">
                <a:solidFill>
                  <a:schemeClr val="bg1"/>
                </a:solidFill>
              </a:rPr>
              <a:t> but we have that authority.  It’s just that most segments are not affected by existing diversions or water rights, and vice versa</a:t>
            </a:r>
            <a:endParaRPr lang="en-US" dirty="0" smtClean="0">
              <a:solidFill>
                <a:schemeClr val="bg1"/>
              </a:solidFill>
            </a:endParaRPr>
          </a:p>
          <a:p>
            <a:pPr marL="0" marR="0" indent="0" algn="l" defTabSz="914400" rtl="0" eaLnBrk="1" fontAlgn="base" latinLnBrk="0" hangingPunct="1">
              <a:lnSpc>
                <a:spcPct val="100000"/>
              </a:lnSpc>
              <a:spcBef>
                <a:spcPct val="50000"/>
              </a:spcBef>
              <a:spcAft>
                <a:spcPct val="0"/>
              </a:spcAft>
              <a:buClrTx/>
              <a:buSzTx/>
              <a:buFontTx/>
              <a:buChar char="•"/>
              <a:tabLst/>
              <a:defRPr/>
            </a:pPr>
            <a:r>
              <a:rPr lang="en-US" dirty="0" smtClean="0">
                <a:solidFill>
                  <a:schemeClr val="bg1"/>
                </a:solidFill>
              </a:rPr>
              <a:t>Nobody has lost a water right, or will they.  The state is much more interested in protecting fisheries than they are in grabbing someone else’s legal water right.</a:t>
            </a:r>
          </a:p>
          <a:p>
            <a:pPr>
              <a:spcBef>
                <a:spcPct val="50000"/>
              </a:spcBef>
              <a:buFontTx/>
              <a:buChar char="•"/>
            </a:pPr>
            <a:r>
              <a:rPr lang="en-US" dirty="0" smtClean="0">
                <a:solidFill>
                  <a:schemeClr val="bg1"/>
                </a:solidFill>
              </a:rPr>
              <a:t>There hasn’t been one dam built solely for the purpose of providing an instream flow.  Our goal has been to protect existing flows without flooding out more stream miles.  We want to maintain rivers, not destroy them.</a:t>
            </a:r>
          </a:p>
          <a:p>
            <a:pPr marL="0" marR="0" indent="0" algn="l" defTabSz="914400" rtl="0" eaLnBrk="1" fontAlgn="base" latinLnBrk="0" hangingPunct="1">
              <a:lnSpc>
                <a:spcPct val="100000"/>
              </a:lnSpc>
              <a:spcBef>
                <a:spcPct val="50000"/>
              </a:spcBef>
              <a:spcAft>
                <a:spcPct val="0"/>
              </a:spcAft>
              <a:buClrTx/>
              <a:buSzTx/>
              <a:buFontTx/>
              <a:buChar char="•"/>
              <a:tabLst/>
              <a:defRPr/>
            </a:pPr>
            <a:r>
              <a:rPr lang="en-US" dirty="0" smtClean="0">
                <a:solidFill>
                  <a:schemeClr val="bg1"/>
                </a:solidFill>
              </a:rPr>
              <a:t>There’s been no injury or valid claim of injury associated with an instream flow water right. We haven’t changed water use patterns in state or out of state.</a:t>
            </a:r>
          </a:p>
          <a:p>
            <a:pPr>
              <a:spcBef>
                <a:spcPct val="50000"/>
              </a:spcBef>
              <a:buFontTx/>
              <a:buChar char="•"/>
            </a:pPr>
            <a:r>
              <a:rPr lang="en-US" dirty="0" smtClean="0">
                <a:solidFill>
                  <a:schemeClr val="bg1"/>
                </a:solidFill>
              </a:rPr>
              <a:t>Principle of prior appropriation</a:t>
            </a:r>
            <a:r>
              <a:rPr lang="en-US" baseline="0" dirty="0" smtClean="0">
                <a:solidFill>
                  <a:schemeClr val="bg1"/>
                </a:solidFill>
              </a:rPr>
              <a:t> guarantees that can never happen.</a:t>
            </a:r>
            <a:endParaRPr lang="en-US" dirty="0" smtClean="0">
              <a:solidFill>
                <a:schemeClr val="bg1"/>
              </a:solidFill>
            </a:endParaRPr>
          </a:p>
          <a:p>
            <a:pPr>
              <a:spcBef>
                <a:spcPct val="50000"/>
              </a:spcBef>
            </a:pPr>
            <a:endParaRPr lang="en-US" dirty="0" smtClean="0">
              <a:solidFill>
                <a:schemeClr val="bg1"/>
              </a:solidFill>
            </a:endParaRPr>
          </a:p>
          <a:p>
            <a:pPr>
              <a:spcBef>
                <a:spcPct val="50000"/>
              </a:spcBef>
            </a:pPr>
            <a:r>
              <a:rPr lang="en-US" dirty="0" smtClean="0">
                <a:solidFill>
                  <a:schemeClr val="bg1"/>
                </a:solidFill>
              </a:rPr>
              <a:t>For all the fear and suspicion</a:t>
            </a:r>
            <a:r>
              <a:rPr lang="en-US" baseline="0" dirty="0" smtClean="0">
                <a:solidFill>
                  <a:schemeClr val="bg1"/>
                </a:solidFill>
              </a:rPr>
              <a:t> about this “different” use, the reality is that instream flows really don’t change things very much.  That’s just what we want to see happen . . . or not.</a:t>
            </a:r>
            <a:endParaRPr lang="en-US" dirty="0" smtClean="0">
              <a:solidFill>
                <a:schemeClr val="bg1"/>
              </a:solidFill>
            </a:endParaRPr>
          </a:p>
          <a:p>
            <a:pPr>
              <a:spcBef>
                <a:spcPct val="0"/>
              </a:spcBef>
            </a:pP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knowing how to deal with them.</a:t>
            </a:r>
          </a:p>
          <a:p>
            <a:endParaRPr lang="en-US" dirty="0" smtClean="0"/>
          </a:p>
          <a:p>
            <a:r>
              <a:rPr lang="en-US" dirty="0" smtClean="0"/>
              <a:t>Instream flow is still not a</a:t>
            </a:r>
            <a:r>
              <a:rPr lang="en-US" baseline="0" dirty="0" smtClean="0"/>
              <a:t> simple subject so it’s important to really understand the fine print that goes with some of the terms associated with this discipline.</a:t>
            </a:r>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you’re advocating</a:t>
            </a:r>
            <a:r>
              <a:rPr lang="en-US" baseline="0" dirty="0" smtClean="0"/>
              <a:t> for instream flow, it seems you hear a lot of arguments against the idea but can’t always put your finger on what’s wrong until later.  But it’s important to call baloney right away or you’ll spend the next decade beating down those wrong notions.</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is just a partial list of the kinds</a:t>
            </a:r>
            <a:r>
              <a:rPr lang="en-US" baseline="0" dirty="0" smtClean="0"/>
              <a:t> of things people worry about that sound serious but really are just off the mark – sometimes more than a little.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is just a partial list of the kinds</a:t>
            </a:r>
            <a:r>
              <a:rPr lang="en-US" baseline="0" dirty="0" smtClean="0"/>
              <a:t> of things people worry about that sound serious but really are just off the mark – sometimes more than a little.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5AEFED3-4ED3-4AA3-B6DB-8A6360A3D3A0}" type="slidenum">
              <a:rPr lang="en-US" smtClean="0"/>
              <a:pPr>
                <a:defRPr/>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14BC666D-2EC9-453B-9958-16E2B7F68B75}" type="slidenum">
              <a:rPr lang="en-US" smtClean="0"/>
              <a:pPr/>
              <a:t>19</a:t>
            </a:fld>
            <a:endParaRPr lang="en-US" smtClean="0"/>
          </a:p>
        </p:txBody>
      </p:sp>
      <p:sp>
        <p:nvSpPr>
          <p:cNvPr id="101379" name="Rectangle 1026"/>
          <p:cNvSpPr>
            <a:spLocks noGrp="1" noRot="1" noChangeAspect="1" noChangeArrowheads="1" noTextEdit="1"/>
          </p:cNvSpPr>
          <p:nvPr>
            <p:ph type="sldImg"/>
          </p:nvPr>
        </p:nvSpPr>
        <p:spPr>
          <a:solidFill>
            <a:srgbClr val="FFFFFF"/>
          </a:solidFill>
          <a:ln/>
        </p:spPr>
      </p:sp>
      <p:sp>
        <p:nvSpPr>
          <p:cNvPr id="10138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Asking for more data is always a winning strategy if instream flow opponents can get scientists to go along – because you can never have enough.  Unfortunately, scientists</a:t>
            </a:r>
            <a:r>
              <a:rPr lang="en-US" baseline="0" dirty="0" smtClean="0"/>
              <a:t> being scientists like to fall for this suggestion in part because they like doing science and in part because they don’t have to decide anything.</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way to minimize the value</a:t>
            </a:r>
            <a:r>
              <a:rPr lang="en-US" baseline="0" dirty="0" smtClean="0"/>
              <a:t> of water for environmental flow is to characterize this use as fundamentally different than what we’re used to.  When something can be shown to be radically different from the norm, it’s much easier to minimize it’s importance.  The fact is, water has been used for environmental purposes for much longer than we’ve used it for commercial purposes.  We just didn’t need laws to protect those uses until now.</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much as we value certainty, we really don’t like uncertainty about how things (flow management) work.  The fact is, we know very well how important water is to maintaining ecosystem services and playing the uncertainty card is simply a stalling tactic</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16F4EB-8BA9-4157-805A-7EB90EF27CA3}" type="slidenum">
              <a:rPr lang="en-US"/>
              <a:pPr/>
              <a:t>23</a:t>
            </a:fld>
            <a:endParaRPr lang="en-US"/>
          </a:p>
        </p:txBody>
      </p:sp>
      <p:sp>
        <p:nvSpPr>
          <p:cNvPr id="901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0115" name="Rectangle 3"/>
          <p:cNvSpPr>
            <a:spLocks noGrp="1" noChangeArrowheads="1"/>
          </p:cNvSpPr>
          <p:nvPr>
            <p:ph type="body" idx="1"/>
          </p:nvPr>
        </p:nvSpPr>
        <p:spPr bwMode="auto">
          <a:xfrm>
            <a:off x="914401" y="4343400"/>
            <a:ext cx="5029200" cy="4114800"/>
          </a:xfrm>
          <a:prstGeom prst="rect">
            <a:avLst/>
          </a:prstGeom>
          <a:solidFill>
            <a:srgbClr val="FFFFFF"/>
          </a:solidFill>
          <a:ln>
            <a:solidFill>
              <a:srgbClr val="000000"/>
            </a:solidFill>
            <a:miter lim="800000"/>
            <a:headEnd/>
            <a:tailEnd/>
          </a:ln>
        </p:spPr>
        <p:txBody>
          <a:bodyPr/>
          <a:lstStyle/>
          <a:p>
            <a:pPr>
              <a:buFontTx/>
              <a:buNone/>
            </a:pPr>
            <a:r>
              <a:rPr lang="en-US" baseline="0" dirty="0" smtClean="0"/>
              <a:t>There are 54 such uses that benefit all sectors of society that are recognized by the SEO.  Using water to protect fisheries in streams is just one of those that is now recognized by priority just like every other kind of water right.</a:t>
            </a:r>
          </a:p>
          <a:p>
            <a:pPr>
              <a:buFontTx/>
              <a:buNone/>
            </a:pPr>
            <a:endParaRPr lang="en-US" baseline="0" dirty="0" smtClean="0"/>
          </a:p>
          <a:p>
            <a:pPr>
              <a:buFontTx/>
              <a:buNone/>
            </a:pPr>
            <a:r>
              <a:rPr lang="en-US" baseline="0" dirty="0" smtClean="0"/>
              <a:t>Instream flow is a use.  Water gets used over and over and is then available for other uses.</a:t>
            </a:r>
          </a:p>
          <a:p>
            <a:pPr>
              <a:buFontTx/>
              <a:buNone/>
            </a:pPr>
            <a:endParaRPr lang="en-US" baseline="0" dirty="0" smtClean="0"/>
          </a:p>
          <a:p>
            <a:pPr>
              <a:buFontTx/>
              <a:buNone/>
            </a:pPr>
            <a:r>
              <a:rPr lang="en-US" baseline="0" dirty="0" smtClean="0"/>
              <a:t>There are 150 years of water rights ahead of instream flow.  It’s not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344528-E45B-4DE3-A523-AE7B9CF2F64C}" type="slidenum">
              <a:rPr lang="en-US"/>
              <a:pPr/>
              <a:t>2</a:t>
            </a:fld>
            <a:endParaRPr lang="en-US"/>
          </a:p>
        </p:txBody>
      </p:sp>
      <p:sp>
        <p:nvSpPr>
          <p:cNvPr id="1116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16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When the science, the public, and the law don’t result in the desired solution of some groups (opponents or proponents), there’s always one more strategy.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of these states and provinces has seemingly effective instream flow legislation and institutional</a:t>
            </a:r>
            <a:r>
              <a:rPr lang="en-US" baseline="0" dirty="0" smtClean="0"/>
              <a:t> capacity.  However each has also seen their programs threatened or limited by pro-development interests within the past decade.  So just because you get effective environmental flow legislation doesn’t mean the job is done.  (WY – Less and Tracy, Lincoln Co; AB – tar sands; MN – in-house; CA – </a:t>
            </a:r>
            <a:r>
              <a:rPr lang="en-US" baseline="0" dirty="0" err="1" smtClean="0"/>
              <a:t>elim</a:t>
            </a:r>
            <a:r>
              <a:rPr lang="en-US" baseline="0" dirty="0" smtClean="0"/>
              <a:t> ISF program); OR – didn’t fund program; AK – challenges to law that took 20 yrs to get in place).  All in seemingly strong states.</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2C9E20-428C-4329-B9F0-1D490D51CA21}" type="slidenum">
              <a:rPr lang="en-US"/>
              <a:pPr/>
              <a:t>25</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a:t>To be truly effective when it comes to managing riverine resources, it’s important to decide what you want your streams to look like and how you want them to function.  Once you’ve got a vision of the outcomes you want to achieve, then you need to assess the resources, or inputs, at your disposal to achieve that goal.  These can include things like recognizing water management needs in fishery management planning documents, developing staff, providing them a budget for training and performing their duties.  This can also include lining up partners and securing public support.  You’ll also need to decide what activities of the many possible things out there where you want to spend your time.  Lastly, you’ll need to develop measurable outputs to gage your success and help determine when you’ve achieved the level of protection or restoration you’ve set out as a goal.</a:t>
            </a:r>
          </a:p>
          <a:p>
            <a:r>
              <a:rPr lang="en-US"/>
              <a:t>This is not an easy business but there’s a better chance of restoring or protecting environmental flows if you have a plan and know what you’re up against than if you just charge off like every other state and provincial fish and wildlife agency has done over the past century.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all its complexity, instream flow progress and failures often come down to the role of individuals or groups.  One person or group can advance instream flow a long ways.  Conversely, it only takes one person or group to bring down instream flow progress too.  Patience can mean waiting decades.  Persistence means more than one letter or phone call.  Professionalism means knowing your points, not backing down, and doing business with a smile.</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the ugliest baby</a:t>
            </a:r>
            <a:r>
              <a:rPr lang="en-US" baseline="0" dirty="0" smtClean="0"/>
              <a:t> that you my not feel very close to now, can grow to be a responsible, contributing individual that you’re proud of if he’s provided effective rules and support.  That’s the challenge with instream flow – to provide firm guidance and the opportunity to maximize the beneficial uses of water for the </a:t>
            </a:r>
            <a:r>
              <a:rPr lang="en-US" baseline="0" smtClean="0"/>
              <a:t>state’s citizens.</a:t>
            </a:r>
            <a:endParaRPr lang="en-US" dirty="0"/>
          </a:p>
        </p:txBody>
      </p:sp>
      <p:sp>
        <p:nvSpPr>
          <p:cNvPr id="4" name="Slide Number Placeholder 3"/>
          <p:cNvSpPr>
            <a:spLocks noGrp="1"/>
          </p:cNvSpPr>
          <p:nvPr>
            <p:ph type="sldNum" sz="quarter" idx="10"/>
          </p:nvPr>
        </p:nvSpPr>
        <p:spPr/>
        <p:txBody>
          <a:bodyPr/>
          <a:lstStyle/>
          <a:p>
            <a:fld id="{7B9C451B-9F4C-4B24-9C42-1711BDCC4A02}"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challenges</a:t>
            </a:r>
            <a:r>
              <a:rPr lang="en-US" baseline="0" dirty="0" smtClean="0"/>
              <a:t> seem bigger (or smaller) – Legal? Institutional? Science? Public?</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 is different – it is one of the very few things in life that is essential for life itself.  As supply becomes less and demand grows, the stakes grow</a:t>
            </a:r>
            <a:r>
              <a:rPr lang="en-US" baseline="0" dirty="0" smtClean="0"/>
              <a:t> and strategies change.</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Opponents</a:t>
            </a:r>
            <a:r>
              <a:rPr lang="en-US" baseline="0" dirty="0" smtClean="0"/>
              <a:t> don’t negotiate if they’ve already go everything they want</a:t>
            </a:r>
            <a:endParaRPr lang="en-US" dirty="0" smtClean="0"/>
          </a:p>
          <a:p>
            <a:r>
              <a:rPr lang="en-US" dirty="0" smtClean="0"/>
              <a:t>Nice guys finish last – don’t give away anything on the hope of gaining favor. Always get something for concessions.</a:t>
            </a:r>
          </a:p>
          <a:p>
            <a:r>
              <a:rPr lang="en-US" dirty="0" smtClean="0"/>
              <a:t>There’s almost always something going on, silence is a sure indicator.</a:t>
            </a:r>
          </a:p>
          <a:p>
            <a:r>
              <a:rPr lang="en-US" dirty="0" smtClean="0"/>
              <a:t>Compromise really is for losers – or people who are willing to give up things they value too early</a:t>
            </a:r>
            <a:r>
              <a:rPr lang="en-US" baseline="0" dirty="0" smtClean="0"/>
              <a:t> in discussions.</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isn’t meant to judge one interest over another.  Rather it’s a reminder of how important it is to be</a:t>
            </a:r>
            <a:r>
              <a:rPr lang="en-US" baseline="0" dirty="0" smtClean="0"/>
              <a:t> ever vigilant to preserve and develop relationships with those you work with</a:t>
            </a:r>
            <a:r>
              <a:rPr lang="en-US" baseline="0" dirty="0" smtClean="0"/>
              <a:t>.  Both sides tend to see themselves as the naïve guy on the left.</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change and progress takes time (decadal); be prepared to stay the course (cumulative impacts can happen in reverse – and be beneficial).  Missed opportunities may be gone forever.</a:t>
            </a:r>
          </a:p>
          <a:p>
            <a:r>
              <a:rPr lang="en-US" sz="1200" dirty="0" smtClean="0"/>
              <a:t>Don’t settle for good enough as that’ll likely be where you stay.</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of the federal mechanisms are</a:t>
            </a:r>
            <a:r>
              <a:rPr lang="en-US" baseline="0" dirty="0" smtClean="0"/>
              <a:t> typically applied to individual projects or sites.</a:t>
            </a:r>
          </a:p>
          <a:p>
            <a:r>
              <a:rPr lang="en-US" baseline="0" dirty="0" smtClean="0"/>
              <a:t>Interstate compacts often apply to  annual volumes not instantaneous flow rates.</a:t>
            </a:r>
          </a:p>
          <a:p>
            <a:r>
              <a:rPr lang="en-US" baseline="0" dirty="0" smtClean="0"/>
              <a:t>Only state laws can apply equally to the entire state.</a:t>
            </a:r>
            <a:endParaRPr lang="en-US" dirty="0"/>
          </a:p>
        </p:txBody>
      </p:sp>
      <p:sp>
        <p:nvSpPr>
          <p:cNvPr id="4" name="Slide Number Placeholder 3"/>
          <p:cNvSpPr>
            <a:spLocks noGrp="1"/>
          </p:cNvSpPr>
          <p:nvPr>
            <p:ph type="sldNum" sz="quarter" idx="10"/>
          </p:nvPr>
        </p:nvSpPr>
        <p:spPr/>
        <p:txBody>
          <a:bodyPr/>
          <a:lstStyle/>
          <a:p>
            <a:fld id="{708DDB06-9659-4014-B520-5FA5A010ECC3}"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EC0938-C35F-458B-9D8D-0191310D064B}" type="slidenum">
              <a:rPr lang="en-US"/>
              <a:pPr fontAlgn="base">
                <a:spcBef>
                  <a:spcPct val="0"/>
                </a:spcBef>
                <a:spcAft>
                  <a:spcPct val="0"/>
                </a:spcAft>
              </a:pPr>
              <a:t>8</a:t>
            </a:fld>
            <a:endParaRPr lang="en-US"/>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very first instream flow filing was made by a group of private individuals and organizations for 200 cfs on a section of the Green River near Pinedale.  This very thorough and detailed application was rejected by then-State Engineer Floyd Bishop because 1) the application didn’t provide a scientific basis for the quantity of water they sought, 2) there was no diversion or storage provided and it was thought at the time that such features were legal requirements of a water right, and 3) the belief that an instream flow right would be a very important one that should be held by the state in trust for the public.</a:t>
            </a:r>
          </a:p>
          <a:p>
            <a:pPr>
              <a:spcBef>
                <a:spcPct val="0"/>
              </a:spcBef>
            </a:pPr>
            <a:r>
              <a:rPr lang="en-US" dirty="0" smtClean="0"/>
              <a:t>In brief, the denial was based on all 3 features of instream flow – science (lack of it), law (</a:t>
            </a:r>
            <a:r>
              <a:rPr lang="en-US" dirty="0" err="1" smtClean="0"/>
              <a:t>abandonability</a:t>
            </a:r>
            <a:r>
              <a:rPr lang="en-US" dirty="0" smtClean="0"/>
              <a:t>) and public involvement (state ownership).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EC0938-C35F-458B-9D8D-0191310D064B}" type="slidenum">
              <a:rPr lang="en-US"/>
              <a:pPr fontAlgn="base">
                <a:spcBef>
                  <a:spcPct val="0"/>
                </a:spcBef>
                <a:spcAft>
                  <a:spcPct val="0"/>
                </a:spcAft>
              </a:pPr>
              <a:t>10</a:t>
            </a:fld>
            <a:endParaRPr lang="en-US"/>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buFont typeface="Arial" pitchFamily="34" charset="0"/>
              <a:buNone/>
            </a:pPr>
            <a:r>
              <a:rPr lang="en-US" dirty="0" smtClean="0"/>
              <a:t>Wyoming</a:t>
            </a:r>
            <a:r>
              <a:rPr lang="en-US" baseline="0" dirty="0" smtClean="0"/>
              <a:t> has a long history of applying instream flows in streams for fisheries.  Though there are some minor aspects of the law that are still be explored, the history is long enough that we have a pretty good idea of the impact such a provision has had or might have.</a:t>
            </a:r>
          </a:p>
          <a:p>
            <a:pPr>
              <a:spcBef>
                <a:spcPct val="0"/>
              </a:spcBef>
              <a:buFont typeface="Arial" pitchFamily="34" charset="0"/>
              <a:buNone/>
            </a:pPr>
            <a:endParaRPr lang="en-US" dirty="0" smtClean="0"/>
          </a:p>
          <a:p>
            <a:pPr>
              <a:spcBef>
                <a:spcPct val="0"/>
              </a:spcBef>
              <a:buFont typeface="Arial" pitchFamily="34" charset="0"/>
              <a:buChar char="•"/>
            </a:pPr>
            <a:r>
              <a:rPr lang="en-US" dirty="0" smtClean="0"/>
              <a:t>The very first instream flow filing was made by a group of private individuals and organizations for 200 cfs on a section of the Green River near Pinedale.</a:t>
            </a:r>
            <a:r>
              <a:rPr lang="en-US" baseline="0" dirty="0" smtClean="0"/>
              <a:t>  </a:t>
            </a:r>
            <a:endParaRPr lang="en-US" dirty="0" smtClean="0"/>
          </a:p>
          <a:p>
            <a:pPr>
              <a:spcBef>
                <a:spcPct val="0"/>
              </a:spcBef>
              <a:buFont typeface="Arial" pitchFamily="34" charset="0"/>
              <a:buChar char="•"/>
            </a:pPr>
            <a:r>
              <a:rPr lang="en-US" dirty="0" smtClean="0"/>
              <a:t>   In brief, the denial was based on all 3 features of instream flow – lack of 1) science, 2) law, and 3) public involvement.</a:t>
            </a:r>
          </a:p>
          <a:p>
            <a:pPr>
              <a:spcBef>
                <a:spcPct val="0"/>
              </a:spcBef>
              <a:buFont typeface="Arial" pitchFamily="34" charset="0"/>
              <a:buChar char="•"/>
            </a:pPr>
            <a:r>
              <a:rPr lang="en-US" dirty="0" smtClean="0"/>
              <a:t>  With a public referendum looming in 1986, the legislature finally passed the instream flow law we operate under today.</a:t>
            </a:r>
          </a:p>
          <a:p>
            <a:pPr>
              <a:spcBef>
                <a:spcPct val="0"/>
              </a:spcBef>
              <a:buFont typeface="Arial" pitchFamily="34" charset="0"/>
              <a:buChar char="•"/>
            </a:pPr>
            <a:r>
              <a:rPr lang="en-US" dirty="0" smtClean="0"/>
              <a:t>   That law has remained basically unchanged and we have now filed for over 100 instream flow water rights, mostly on public land; all with current day priorities.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885CFA-D54B-4C90-BD13-C36D0A7F5CFB}" type="datetimeFigureOut">
              <a:rPr lang="en-US" smtClean="0"/>
              <a:pPr/>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885CFA-D54B-4C90-BD13-C36D0A7F5CFB}" type="datetimeFigureOut">
              <a:rPr lang="en-US" smtClean="0"/>
              <a:pPr/>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885CFA-D54B-4C90-BD13-C36D0A7F5CFB}" type="datetimeFigureOut">
              <a:rPr lang="en-US" smtClean="0"/>
              <a:pPr/>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885CFA-D54B-4C90-BD13-C36D0A7F5CFB}" type="datetimeFigureOut">
              <a:rPr lang="en-US" smtClean="0"/>
              <a:pPr/>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885CFA-D54B-4C90-BD13-C36D0A7F5CFB}" type="datetimeFigureOut">
              <a:rPr lang="en-US" smtClean="0"/>
              <a:pPr/>
              <a:t>6/2/2014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885CFA-D54B-4C90-BD13-C36D0A7F5CFB}" type="datetimeFigureOut">
              <a:rPr lang="en-US" smtClean="0"/>
              <a:pPr/>
              <a:t>6/2/2014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885CFA-D54B-4C90-BD13-C36D0A7F5CFB}" type="datetimeFigureOut">
              <a:rPr lang="en-US" smtClean="0"/>
              <a:pPr/>
              <a:t>6/2/2014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885CFA-D54B-4C90-BD13-C36D0A7F5CFB}" type="datetimeFigureOut">
              <a:rPr lang="en-US" smtClean="0"/>
              <a:pPr/>
              <a:t>6/2/2014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85CFA-D54B-4C90-BD13-C36D0A7F5CFB}" type="datetimeFigureOut">
              <a:rPr lang="en-US" smtClean="0"/>
              <a:pPr/>
              <a:t>6/2/2014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885CFA-D54B-4C90-BD13-C36D0A7F5CFB}" type="datetimeFigureOut">
              <a:rPr lang="en-US" smtClean="0"/>
              <a:pPr/>
              <a:t>6/2/2014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885CFA-D54B-4C90-BD13-C36D0A7F5CFB}" type="datetimeFigureOut">
              <a:rPr lang="en-US" smtClean="0"/>
              <a:pPr/>
              <a:t>6/2/2014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6BB61-35D9-4ECB-81C7-822DB38F0E3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85CFA-D54B-4C90-BD13-C36D0A7F5CFB}" type="datetimeFigureOut">
              <a:rPr lang="en-US" smtClean="0"/>
              <a:pPr/>
              <a:t>6/2/2014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E6BB61-35D9-4ECB-81C7-822DB38F0E3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jpeg"/><Relationship Id="rId3" Type="http://schemas.openxmlformats.org/officeDocument/2006/relationships/image" Target="../media/image22.jpeg"/><Relationship Id="rId21" Type="http://schemas.openxmlformats.org/officeDocument/2006/relationships/image" Target="../media/image40.jpe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notesSlide" Target="../notesSlides/notesSlide19.xml"/><Relationship Id="rId16" Type="http://schemas.openxmlformats.org/officeDocument/2006/relationships/image" Target="../media/image35.jpeg"/><Relationship Id="rId20"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24" Type="http://schemas.openxmlformats.org/officeDocument/2006/relationships/image" Target="../media/image43.jpeg"/><Relationship Id="rId5" Type="http://schemas.openxmlformats.org/officeDocument/2006/relationships/image" Target="../media/image24.jpeg"/><Relationship Id="rId15" Type="http://schemas.openxmlformats.org/officeDocument/2006/relationships/image" Target="../media/image34.jpeg"/><Relationship Id="rId23" Type="http://schemas.openxmlformats.org/officeDocument/2006/relationships/image" Target="../media/image42.jpeg"/><Relationship Id="rId10" Type="http://schemas.openxmlformats.org/officeDocument/2006/relationships/image" Target="../media/image29.jpeg"/><Relationship Id="rId19" Type="http://schemas.openxmlformats.org/officeDocument/2006/relationships/image" Target="../media/image38.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 Id="rId22"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0" r="-10000"/>
          </a:stretch>
        </a:blip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2971800"/>
            <a:ext cx="8991600" cy="1600200"/>
          </a:xfrm>
        </p:spPr>
        <p:txBody>
          <a:bodyPr>
            <a:noAutofit/>
          </a:bodyPr>
          <a:lstStyle/>
          <a:p>
            <a:r>
              <a:rPr lang="en-US" sz="4800" b="1" dirty="0" smtClean="0">
                <a:solidFill>
                  <a:schemeClr val="bg1"/>
                </a:solidFill>
                <a:latin typeface="Arial" charset="0"/>
              </a:rPr>
              <a:t>Strategies For Developing Environmental Flow Laws</a:t>
            </a:r>
            <a:endParaRPr lang="en-US" sz="4800" b="1"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685800"/>
            <a:ext cx="7772400" cy="1143000"/>
          </a:xfrm>
        </p:spPr>
        <p:txBody>
          <a:bodyPr/>
          <a:lstStyle/>
          <a:p>
            <a:r>
              <a:rPr lang="en-US" sz="6000" b="1" dirty="0" smtClean="0">
                <a:solidFill>
                  <a:schemeClr val="bg1"/>
                </a:solidFill>
              </a:rPr>
              <a:t>Wyoming History</a:t>
            </a:r>
          </a:p>
        </p:txBody>
      </p:sp>
      <p:sp>
        <p:nvSpPr>
          <p:cNvPr id="6147" name="Rectangle 3"/>
          <p:cNvSpPr>
            <a:spLocks noGrp="1" noChangeArrowheads="1"/>
          </p:cNvSpPr>
          <p:nvPr>
            <p:ph type="body" idx="1"/>
          </p:nvPr>
        </p:nvSpPr>
        <p:spPr>
          <a:xfrm>
            <a:off x="1371600" y="2819400"/>
            <a:ext cx="6324600" cy="3200400"/>
          </a:xfrm>
        </p:spPr>
        <p:txBody>
          <a:bodyPr>
            <a:normAutofit fontScale="92500" lnSpcReduction="10000"/>
          </a:bodyPr>
          <a:lstStyle/>
          <a:p>
            <a:r>
              <a:rPr lang="en-US" b="1" dirty="0" smtClean="0">
                <a:solidFill>
                  <a:srgbClr val="FFFF00"/>
                </a:solidFill>
              </a:rPr>
              <a:t>First application submitted in 1969</a:t>
            </a:r>
          </a:p>
          <a:p>
            <a:r>
              <a:rPr lang="en-US" b="1" dirty="0" smtClean="0">
                <a:solidFill>
                  <a:srgbClr val="FFFF00"/>
                </a:solidFill>
              </a:rPr>
              <a:t>Denied by State Engineer in 1972</a:t>
            </a:r>
          </a:p>
          <a:p>
            <a:pPr fontAlgn="auto">
              <a:spcAft>
                <a:spcPts val="0"/>
              </a:spcAft>
              <a:buFont typeface="Arial" pitchFamily="34" charset="0"/>
              <a:buChar char="•"/>
              <a:defRPr/>
            </a:pPr>
            <a:r>
              <a:rPr lang="en-US" b="1" dirty="0" smtClean="0">
                <a:solidFill>
                  <a:schemeClr val="bg1"/>
                </a:solidFill>
              </a:rPr>
              <a:t>17 failed laws from 1974 to 1985</a:t>
            </a:r>
          </a:p>
          <a:p>
            <a:pPr fontAlgn="auto">
              <a:spcAft>
                <a:spcPts val="0"/>
              </a:spcAft>
              <a:buFont typeface="Arial" pitchFamily="34" charset="0"/>
              <a:buChar char="•"/>
              <a:defRPr/>
            </a:pPr>
            <a:r>
              <a:rPr lang="en-US" b="1" dirty="0" smtClean="0">
                <a:solidFill>
                  <a:schemeClr val="bg1"/>
                </a:solidFill>
              </a:rPr>
              <a:t>Successful voter initiative led to . . .</a:t>
            </a:r>
          </a:p>
          <a:p>
            <a:pPr fontAlgn="auto">
              <a:spcAft>
                <a:spcPts val="0"/>
              </a:spcAft>
              <a:buFont typeface="Arial" pitchFamily="34" charset="0"/>
              <a:buChar char="•"/>
              <a:defRPr/>
            </a:pPr>
            <a:r>
              <a:rPr lang="en-US" b="1" dirty="0" smtClean="0">
                <a:solidFill>
                  <a:schemeClr val="bg1"/>
                </a:solidFill>
              </a:rPr>
              <a:t>Successful legislation in 1986</a:t>
            </a:r>
          </a:p>
          <a:p>
            <a:pPr fontAlgn="auto">
              <a:spcAft>
                <a:spcPts val="0"/>
              </a:spcAft>
              <a:buFont typeface="Arial" pitchFamily="34" charset="0"/>
              <a:buChar char="•"/>
              <a:defRPr/>
            </a:pPr>
            <a:r>
              <a:rPr lang="en-US" b="1" dirty="0" smtClean="0">
                <a:solidFill>
                  <a:schemeClr val="bg1"/>
                </a:solidFill>
              </a:rPr>
              <a:t>100</a:t>
            </a:r>
            <a:r>
              <a:rPr lang="en-US" b="1" baseline="30000" dirty="0" smtClean="0">
                <a:solidFill>
                  <a:schemeClr val="bg1"/>
                </a:solidFill>
              </a:rPr>
              <a:t>th</a:t>
            </a:r>
            <a:r>
              <a:rPr lang="en-US" b="1" dirty="0" smtClean="0">
                <a:solidFill>
                  <a:schemeClr val="bg1"/>
                </a:solidFill>
              </a:rPr>
              <a:t> instream flow filing in 2006</a:t>
            </a:r>
          </a:p>
          <a:p>
            <a:endParaRPr lang="en-US" b="1" dirty="0" smtClean="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1219200"/>
          </a:xfrm>
          <a:solidFill>
            <a:schemeClr val="accent1">
              <a:alpha val="20000"/>
            </a:schemeClr>
          </a:solidFill>
        </p:spPr>
        <p:txBody>
          <a:bodyPr/>
          <a:lstStyle/>
          <a:p>
            <a:r>
              <a:rPr lang="en-US" sz="5400" b="1" dirty="0" smtClean="0">
                <a:solidFill>
                  <a:schemeClr val="bg1"/>
                </a:solidFill>
              </a:rPr>
              <a:t>Since 1986</a:t>
            </a:r>
          </a:p>
        </p:txBody>
      </p:sp>
      <p:sp>
        <p:nvSpPr>
          <p:cNvPr id="77827" name="Rectangle 3"/>
          <p:cNvSpPr>
            <a:spLocks noGrp="1" noChangeArrowheads="1"/>
          </p:cNvSpPr>
          <p:nvPr>
            <p:ph type="body" idx="1"/>
          </p:nvPr>
        </p:nvSpPr>
        <p:spPr>
          <a:xfrm>
            <a:off x="685800" y="3276600"/>
            <a:ext cx="8077200" cy="2819400"/>
          </a:xfrm>
          <a:solidFill>
            <a:schemeClr val="accent1">
              <a:alpha val="30000"/>
            </a:schemeClr>
          </a:solidFill>
        </p:spPr>
        <p:txBody>
          <a:bodyPr/>
          <a:lstStyle/>
          <a:p>
            <a:pPr>
              <a:spcBef>
                <a:spcPct val="50000"/>
              </a:spcBef>
            </a:pPr>
            <a:r>
              <a:rPr lang="en-US" sz="2800" b="1" dirty="0" smtClean="0">
                <a:solidFill>
                  <a:schemeClr val="bg1"/>
                </a:solidFill>
              </a:rPr>
              <a:t>Water is being used to protect habitat in 130 stream segments (&lt;3% of all stream miles)</a:t>
            </a:r>
          </a:p>
          <a:p>
            <a:pPr>
              <a:spcBef>
                <a:spcPct val="50000"/>
              </a:spcBef>
            </a:pPr>
            <a:r>
              <a:rPr lang="en-US" sz="2800" b="1" dirty="0" smtClean="0">
                <a:solidFill>
                  <a:schemeClr val="bg1"/>
                </a:solidFill>
              </a:rPr>
              <a:t>Helped the state permit new dams</a:t>
            </a:r>
          </a:p>
          <a:p>
            <a:pPr>
              <a:spcBef>
                <a:spcPct val="50000"/>
              </a:spcBef>
            </a:pPr>
            <a:r>
              <a:rPr lang="en-US" sz="2800" b="1" dirty="0" smtClean="0">
                <a:solidFill>
                  <a:schemeClr val="bg1"/>
                </a:solidFill>
              </a:rPr>
              <a:t>Helped keep 4 native cutthroat species from being listed as T&amp;E</a:t>
            </a: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152400"/>
            <a:ext cx="9144000" cy="1524000"/>
          </a:xfrm>
          <a:solidFill>
            <a:schemeClr val="tx2">
              <a:lumMod val="40000"/>
              <a:lumOff val="60000"/>
              <a:alpha val="50000"/>
            </a:schemeClr>
          </a:solidFill>
        </p:spPr>
        <p:txBody>
          <a:bodyPr/>
          <a:lstStyle/>
          <a:p>
            <a:r>
              <a:rPr lang="en-US" sz="5400" b="1" dirty="0" smtClean="0">
                <a:solidFill>
                  <a:schemeClr val="bg1"/>
                </a:solidFill>
              </a:rPr>
              <a:t>What Hasn’t Happened?</a:t>
            </a:r>
          </a:p>
        </p:txBody>
      </p:sp>
      <p:sp>
        <p:nvSpPr>
          <p:cNvPr id="77827" name="Rectangle 3"/>
          <p:cNvSpPr>
            <a:spLocks noGrp="1" noChangeArrowheads="1"/>
          </p:cNvSpPr>
          <p:nvPr>
            <p:ph type="body" idx="1"/>
          </p:nvPr>
        </p:nvSpPr>
        <p:spPr>
          <a:xfrm>
            <a:off x="609600" y="2667000"/>
            <a:ext cx="8153400" cy="3429000"/>
          </a:xfrm>
          <a:solidFill>
            <a:schemeClr val="bg2">
              <a:lumMod val="75000"/>
              <a:alpha val="13000"/>
            </a:schemeClr>
          </a:solidFill>
        </p:spPr>
        <p:txBody>
          <a:bodyPr rtlCol="0">
            <a:normAutofit/>
          </a:bodyPr>
          <a:lstStyle/>
          <a:p>
            <a:pPr fontAlgn="auto">
              <a:spcBef>
                <a:spcPct val="50000"/>
              </a:spcBef>
              <a:spcAft>
                <a:spcPts val="0"/>
              </a:spcAft>
              <a:buFont typeface="Arial" pitchFamily="34" charset="0"/>
              <a:buChar char="•"/>
              <a:defRPr/>
            </a:pPr>
            <a:r>
              <a:rPr lang="en-US" sz="2800" b="1" dirty="0" smtClean="0">
                <a:solidFill>
                  <a:schemeClr val="bg1"/>
                </a:solidFill>
              </a:rPr>
              <a:t>No injury has been documented</a:t>
            </a:r>
          </a:p>
          <a:p>
            <a:pPr fontAlgn="auto">
              <a:spcBef>
                <a:spcPct val="50000"/>
              </a:spcBef>
              <a:spcAft>
                <a:spcPts val="0"/>
              </a:spcAft>
              <a:buFont typeface="Arial" pitchFamily="34" charset="0"/>
              <a:buChar char="•"/>
              <a:defRPr/>
            </a:pPr>
            <a:r>
              <a:rPr lang="en-US" sz="2800" b="1" dirty="0" smtClean="0">
                <a:solidFill>
                  <a:schemeClr val="bg1"/>
                </a:solidFill>
              </a:rPr>
              <a:t>No call for regulation of an instream flow right</a:t>
            </a:r>
          </a:p>
          <a:p>
            <a:pPr fontAlgn="auto">
              <a:spcBef>
                <a:spcPct val="50000"/>
              </a:spcBef>
              <a:spcAft>
                <a:spcPts val="0"/>
              </a:spcAft>
              <a:buFont typeface="Arial" pitchFamily="34" charset="0"/>
              <a:buChar char="•"/>
              <a:defRPr/>
            </a:pPr>
            <a:r>
              <a:rPr lang="en-US" sz="2800" b="1" dirty="0" smtClean="0">
                <a:solidFill>
                  <a:schemeClr val="bg1"/>
                </a:solidFill>
              </a:rPr>
              <a:t>No one’s lost a water right to the government</a:t>
            </a:r>
          </a:p>
          <a:p>
            <a:pPr fontAlgn="auto">
              <a:spcBef>
                <a:spcPct val="50000"/>
              </a:spcBef>
              <a:spcAft>
                <a:spcPts val="0"/>
              </a:spcAft>
              <a:buFont typeface="Arial" pitchFamily="34" charset="0"/>
              <a:buChar char="•"/>
              <a:defRPr/>
            </a:pPr>
            <a:r>
              <a:rPr lang="en-US" sz="2800" b="1" dirty="0" smtClean="0">
                <a:solidFill>
                  <a:schemeClr val="bg1"/>
                </a:solidFill>
              </a:rPr>
              <a:t>No dams built just to provide an instream flow</a:t>
            </a:r>
          </a:p>
          <a:p>
            <a:pPr fontAlgn="auto">
              <a:spcBef>
                <a:spcPct val="50000"/>
              </a:spcBef>
              <a:spcAft>
                <a:spcPts val="0"/>
              </a:spcAft>
              <a:buFont typeface="Arial" pitchFamily="34" charset="0"/>
              <a:buChar char="•"/>
              <a:defRPr/>
            </a:pPr>
            <a:r>
              <a:rPr lang="en-US" sz="2800" b="1" dirty="0" smtClean="0">
                <a:solidFill>
                  <a:schemeClr val="bg1"/>
                </a:solidFill>
              </a:rPr>
              <a:t>No compacts or decrees have been affected</a:t>
            </a: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smtClean="0"/>
              <a:t>Temporary change of use legislation</a:t>
            </a:r>
            <a:endParaRPr lang="en-US" dirty="0"/>
          </a:p>
        </p:txBody>
      </p:sp>
      <p:pic>
        <p:nvPicPr>
          <p:cNvPr id="3" name="Picture 2" descr="2012 - TU temp change of use flyer.jpg"/>
          <p:cNvPicPr>
            <a:picLocks noChangeAspect="1"/>
          </p:cNvPicPr>
          <p:nvPr/>
        </p:nvPicPr>
        <p:blipFill>
          <a:blip r:embed="rId3" cstate="print"/>
          <a:stretch>
            <a:fillRect/>
          </a:stretch>
        </p:blipFill>
        <p:spPr>
          <a:xfrm>
            <a:off x="2132395" y="1371600"/>
            <a:ext cx="4879209" cy="54864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5562600"/>
            <a:ext cx="9144000" cy="1143000"/>
          </a:xfrm>
        </p:spPr>
        <p:txBody>
          <a:bodyPr>
            <a:noAutofit/>
          </a:bodyPr>
          <a:lstStyle/>
          <a:p>
            <a:r>
              <a:rPr lang="en-US" sz="4200" b="1" dirty="0" smtClean="0">
                <a:solidFill>
                  <a:schemeClr val="bg1"/>
                </a:solidFill>
              </a:rPr>
              <a:t>Strategies to minimize the need for or value of instream flow</a:t>
            </a:r>
            <a:endParaRPr lang="en-US" sz="4200" b="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sz="6000" dirty="0" smtClean="0">
                <a:solidFill>
                  <a:schemeClr val="bg1"/>
                </a:solidFill>
              </a:rPr>
              <a:t>Primary Elements</a:t>
            </a:r>
            <a:endParaRPr lang="en-US" sz="6000" dirty="0">
              <a:solidFill>
                <a:schemeClr val="bg1"/>
              </a:solidFill>
            </a:endParaRPr>
          </a:p>
        </p:txBody>
      </p:sp>
      <p:sp>
        <p:nvSpPr>
          <p:cNvPr id="4" name="Content Placeholder 3"/>
          <p:cNvSpPr>
            <a:spLocks noGrp="1"/>
          </p:cNvSpPr>
          <p:nvPr>
            <p:ph idx="1"/>
          </p:nvPr>
        </p:nvSpPr>
        <p:spPr>
          <a:xfrm>
            <a:off x="2514600" y="2057400"/>
            <a:ext cx="4572000" cy="3048000"/>
          </a:xfrm>
        </p:spPr>
        <p:txBody>
          <a:bodyPr/>
          <a:lstStyle/>
          <a:p>
            <a:r>
              <a:rPr lang="en-US" sz="4000" b="1" dirty="0" smtClean="0">
                <a:solidFill>
                  <a:schemeClr val="bg1"/>
                </a:solidFill>
              </a:rPr>
              <a:t>Fear</a:t>
            </a:r>
          </a:p>
          <a:p>
            <a:r>
              <a:rPr lang="en-US" sz="4000" b="1" dirty="0" smtClean="0">
                <a:solidFill>
                  <a:schemeClr val="bg1"/>
                </a:solidFill>
              </a:rPr>
              <a:t>Change</a:t>
            </a:r>
          </a:p>
          <a:p>
            <a:r>
              <a:rPr lang="en-US" sz="4000" b="1" dirty="0" smtClean="0">
                <a:solidFill>
                  <a:schemeClr val="bg1"/>
                </a:solidFill>
              </a:rPr>
              <a:t>Uncertainty</a:t>
            </a:r>
          </a:p>
          <a:p>
            <a:r>
              <a:rPr lang="en-US" sz="4000" b="1" dirty="0" smtClean="0">
                <a:solidFill>
                  <a:schemeClr val="bg1"/>
                </a:solidFill>
              </a:rPr>
              <a:t>Complicated</a:t>
            </a:r>
            <a:endParaRPr lang="en-US" sz="4000" b="1"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00FF"/>
            </a:gs>
            <a:gs pos="50000">
              <a:srgbClr val="0066FF"/>
            </a:gs>
            <a:gs pos="100000">
              <a:schemeClr val="tx2">
                <a:lumMod val="75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solidFill>
                  <a:schemeClr val="bg1"/>
                </a:solidFill>
              </a:rPr>
              <a:t>Know baloney when you see it </a:t>
            </a:r>
            <a:br>
              <a:rPr lang="en-US" b="1" dirty="0" smtClean="0">
                <a:solidFill>
                  <a:schemeClr val="bg1"/>
                </a:solidFill>
              </a:rPr>
            </a:br>
            <a:r>
              <a:rPr lang="en-US" b="1" dirty="0" smtClean="0">
                <a:solidFill>
                  <a:schemeClr val="bg1"/>
                </a:solidFill>
              </a:rPr>
              <a:t>(the 2 second rule)</a:t>
            </a:r>
            <a:endParaRPr lang="en-US" b="1" dirty="0">
              <a:solidFill>
                <a:schemeClr val="bg1"/>
              </a:solidFill>
            </a:endParaRPr>
          </a:p>
        </p:txBody>
      </p:sp>
      <p:pic>
        <p:nvPicPr>
          <p:cNvPr id="6" name="Content Placeholder 5" descr="farside - nuts.jpg"/>
          <p:cNvPicPr>
            <a:picLocks noGrp="1" noChangeAspect="1"/>
          </p:cNvPicPr>
          <p:nvPr>
            <p:ph idx="1"/>
          </p:nvPr>
        </p:nvPicPr>
        <p:blipFill>
          <a:blip r:embed="rId3" cstate="print"/>
          <a:stretch>
            <a:fillRect/>
          </a:stretch>
        </p:blipFill>
        <p:spPr>
          <a:xfrm>
            <a:off x="2286000" y="1454741"/>
            <a:ext cx="4615712" cy="5403259"/>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00FF"/>
            </a:gs>
            <a:gs pos="50000">
              <a:srgbClr val="0066FF"/>
            </a:gs>
            <a:gs pos="100000">
              <a:schemeClr val="tx2">
                <a:lumMod val="75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44562"/>
          </a:xfrm>
        </p:spPr>
        <p:txBody>
          <a:bodyPr>
            <a:noAutofit/>
          </a:bodyPr>
          <a:lstStyle/>
          <a:p>
            <a:r>
              <a:rPr lang="en-US" sz="4000" b="1" dirty="0" smtClean="0">
                <a:solidFill>
                  <a:schemeClr val="bg1"/>
                </a:solidFill>
              </a:rPr>
              <a:t>A few examples of baloney</a:t>
            </a:r>
            <a:r>
              <a:rPr lang="en-US" sz="2000" b="1" dirty="0" smtClean="0">
                <a:solidFill>
                  <a:schemeClr val="bg1"/>
                </a:solidFill>
              </a:rPr>
              <a:t/>
            </a:r>
            <a:br>
              <a:rPr lang="en-US" sz="2000" b="1" dirty="0" smtClean="0">
                <a:solidFill>
                  <a:schemeClr val="bg1"/>
                </a:solidFill>
              </a:rPr>
            </a:br>
            <a:r>
              <a:rPr lang="en-US" sz="2000" b="1" i="1" dirty="0" smtClean="0">
                <a:solidFill>
                  <a:srgbClr val="FFFF00"/>
                </a:solidFill>
              </a:rPr>
              <a:t>(and some possible answers)</a:t>
            </a:r>
            <a:endParaRPr lang="en-US" sz="4000" b="1" dirty="0">
              <a:solidFill>
                <a:schemeClr val="bg1"/>
              </a:solidFill>
            </a:endParaRPr>
          </a:p>
        </p:txBody>
      </p:sp>
      <p:sp>
        <p:nvSpPr>
          <p:cNvPr id="5" name="Content Placeholder 4"/>
          <p:cNvSpPr>
            <a:spLocks noGrp="1"/>
          </p:cNvSpPr>
          <p:nvPr>
            <p:ph idx="1"/>
          </p:nvPr>
        </p:nvSpPr>
        <p:spPr>
          <a:xfrm>
            <a:off x="304800" y="1447800"/>
            <a:ext cx="8534400" cy="4800600"/>
          </a:xfrm>
          <a:noFill/>
        </p:spPr>
        <p:txBody>
          <a:bodyPr/>
          <a:lstStyle/>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We can put this off a while </a:t>
            </a:r>
            <a:r>
              <a:rPr lang="en-US" sz="2000" i="1" dirty="0" smtClean="0">
                <a:solidFill>
                  <a:srgbClr val="FFFF00"/>
                </a:solidFill>
                <a:latin typeface="Arial" pitchFamily="34" charset="0"/>
                <a:cs typeface="Arial" pitchFamily="34" charset="0"/>
              </a:rPr>
              <a:t>(we’ve already waited 100 yrs too long)</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It’s </a:t>
            </a:r>
            <a:r>
              <a:rPr lang="en-US" sz="2000" dirty="0" err="1" smtClean="0">
                <a:solidFill>
                  <a:schemeClr val="bg1"/>
                </a:solidFill>
                <a:latin typeface="Arial" pitchFamily="34" charset="0"/>
                <a:cs typeface="Arial" pitchFamily="34" charset="0"/>
              </a:rPr>
              <a:t>gonna</a:t>
            </a:r>
            <a:r>
              <a:rPr lang="en-US" sz="2000" dirty="0" smtClean="0">
                <a:solidFill>
                  <a:schemeClr val="bg1"/>
                </a:solidFill>
                <a:latin typeface="Arial" pitchFamily="34" charset="0"/>
                <a:cs typeface="Arial" pitchFamily="34" charset="0"/>
              </a:rPr>
              <a:t> cost too much money </a:t>
            </a:r>
            <a:r>
              <a:rPr lang="en-US" sz="2000" i="1" dirty="0" smtClean="0">
                <a:solidFill>
                  <a:srgbClr val="FFFF00"/>
                </a:solidFill>
                <a:latin typeface="Arial" pitchFamily="34" charset="0"/>
                <a:cs typeface="Arial" pitchFamily="34" charset="0"/>
              </a:rPr>
              <a:t>(but less than developing water for anything else)</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Fish don’t need that much water </a:t>
            </a:r>
            <a:r>
              <a:rPr lang="en-US" sz="2000" i="1" dirty="0" smtClean="0">
                <a:solidFill>
                  <a:srgbClr val="FFFF00"/>
                </a:solidFill>
                <a:latin typeface="Arial" pitchFamily="34" charset="0"/>
                <a:cs typeface="Arial" pitchFamily="34" charset="0"/>
              </a:rPr>
              <a:t>(may I see your data on that?)</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This is a government plot to take water and land from private landowners </a:t>
            </a:r>
            <a:r>
              <a:rPr lang="en-US" sz="2000" i="1" dirty="0" smtClean="0">
                <a:solidFill>
                  <a:srgbClr val="FFFF00"/>
                </a:solidFill>
                <a:latin typeface="Arial" pitchFamily="34" charset="0"/>
                <a:cs typeface="Arial" pitchFamily="34" charset="0"/>
              </a:rPr>
              <a:t>(name one other state where you’ve seen this happen?)</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An environmental agenda that impacts private property rights </a:t>
            </a:r>
            <a:r>
              <a:rPr lang="en-US" sz="2000" i="1" dirty="0" smtClean="0">
                <a:solidFill>
                  <a:srgbClr val="FFFF00"/>
                </a:solidFill>
                <a:latin typeface="Arial" pitchFamily="34" charset="0"/>
                <a:cs typeface="Arial" pitchFamily="34" charset="0"/>
              </a:rPr>
              <a:t>(over-emphasis on private property rights is what got us into this situation)</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Federal mechanisms are the way to protect rivers </a:t>
            </a:r>
            <a:r>
              <a:rPr lang="en-US" sz="2000" i="1" dirty="0" smtClean="0">
                <a:solidFill>
                  <a:srgbClr val="FFFF00"/>
                </a:solidFill>
                <a:latin typeface="Arial" pitchFamily="34" charset="0"/>
                <a:cs typeface="Arial" pitchFamily="34" charset="0"/>
              </a:rPr>
              <a:t>(what don’t you like about state’s rights over water?)</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They’re only important to a few people </a:t>
            </a:r>
            <a:r>
              <a:rPr lang="en-US" sz="2000" i="1" dirty="0" smtClean="0">
                <a:solidFill>
                  <a:srgbClr val="FFFF00"/>
                </a:solidFill>
                <a:latin typeface="Arial" pitchFamily="34" charset="0"/>
                <a:cs typeface="Arial" pitchFamily="34" charset="0"/>
              </a:rPr>
              <a:t>(please check the results of national surveys that show the number of people who value healthy rivers and lakes)</a:t>
            </a:r>
            <a:r>
              <a:rPr lang="en-US" sz="2000" dirty="0" smtClean="0">
                <a:solidFill>
                  <a:srgbClr val="FFFF00"/>
                </a:solidFill>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00FF"/>
            </a:gs>
            <a:gs pos="50000">
              <a:srgbClr val="0066FF"/>
            </a:gs>
            <a:gs pos="100000">
              <a:schemeClr val="tx2">
                <a:lumMod val="75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39762"/>
          </a:xfrm>
        </p:spPr>
        <p:txBody>
          <a:bodyPr>
            <a:noAutofit/>
          </a:bodyPr>
          <a:lstStyle/>
          <a:p>
            <a:r>
              <a:rPr lang="en-US" sz="4000" b="1" dirty="0" smtClean="0">
                <a:solidFill>
                  <a:schemeClr val="bg1"/>
                </a:solidFill>
              </a:rPr>
              <a:t>Some more baloney</a:t>
            </a:r>
            <a:endParaRPr lang="en-US" sz="4000" b="1" dirty="0">
              <a:solidFill>
                <a:schemeClr val="bg1"/>
              </a:solidFill>
            </a:endParaRPr>
          </a:p>
        </p:txBody>
      </p:sp>
      <p:sp>
        <p:nvSpPr>
          <p:cNvPr id="5" name="Content Placeholder 4"/>
          <p:cNvSpPr>
            <a:spLocks noGrp="1"/>
          </p:cNvSpPr>
          <p:nvPr>
            <p:ph idx="1"/>
          </p:nvPr>
        </p:nvSpPr>
        <p:spPr>
          <a:xfrm>
            <a:off x="533400" y="2057400"/>
            <a:ext cx="8153400" cy="3886200"/>
          </a:xfrm>
          <a:noFill/>
        </p:spPr>
        <p:txBody>
          <a:bodyPr>
            <a:noAutofit/>
          </a:bodyPr>
          <a:lstStyle/>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They’re OK, but we might need water for something else in the future. </a:t>
            </a:r>
            <a:r>
              <a:rPr lang="en-US" sz="2000" i="1" dirty="0" smtClean="0">
                <a:solidFill>
                  <a:srgbClr val="FFFF00"/>
                </a:solidFill>
                <a:latin typeface="Arial" pitchFamily="34" charset="0"/>
                <a:cs typeface="Arial" pitchFamily="34" charset="0"/>
              </a:rPr>
              <a:t>(instream flow is a use of water that’s needed today)</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You’ve </a:t>
            </a:r>
            <a:r>
              <a:rPr lang="en-US" sz="2000" dirty="0" err="1" smtClean="0">
                <a:solidFill>
                  <a:schemeClr val="bg1"/>
                </a:solidFill>
                <a:latin typeface="Arial" pitchFamily="34" charset="0"/>
                <a:cs typeface="Arial" pitchFamily="34" charset="0"/>
              </a:rPr>
              <a:t>gotta</a:t>
            </a:r>
            <a:r>
              <a:rPr lang="en-US" sz="2000" dirty="0" smtClean="0">
                <a:solidFill>
                  <a:schemeClr val="bg1"/>
                </a:solidFill>
                <a:latin typeface="Arial" pitchFamily="34" charset="0"/>
                <a:cs typeface="Arial" pitchFamily="34" charset="0"/>
              </a:rPr>
              <a:t> have dams to have instream flow. </a:t>
            </a:r>
            <a:r>
              <a:rPr lang="en-US" sz="2000" i="1" dirty="0" smtClean="0">
                <a:solidFill>
                  <a:srgbClr val="FFFF00"/>
                </a:solidFill>
                <a:latin typeface="Arial" pitchFamily="34" charset="0"/>
                <a:cs typeface="Arial" pitchFamily="34" charset="0"/>
              </a:rPr>
              <a:t>(we’ve had instream flow for centuries without ‘</a:t>
            </a:r>
            <a:r>
              <a:rPr lang="en-US" sz="2000" i="1" dirty="0" err="1" smtClean="0">
                <a:solidFill>
                  <a:srgbClr val="FFFF00"/>
                </a:solidFill>
                <a:latin typeface="Arial" pitchFamily="34" charset="0"/>
                <a:cs typeface="Arial" pitchFamily="34" charset="0"/>
              </a:rPr>
              <a:t>em</a:t>
            </a:r>
            <a:r>
              <a:rPr lang="en-US" sz="2000" i="1" dirty="0" smtClean="0">
                <a:solidFill>
                  <a:srgbClr val="FFFF00"/>
                </a:solidFill>
                <a:latin typeface="Arial" pitchFamily="34" charset="0"/>
                <a:cs typeface="Arial" pitchFamily="34" charset="0"/>
              </a:rPr>
              <a:t>)</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They’re dam killers. </a:t>
            </a:r>
            <a:r>
              <a:rPr lang="en-US" sz="2000" i="1" dirty="0" smtClean="0">
                <a:solidFill>
                  <a:srgbClr val="FFFF00"/>
                </a:solidFill>
                <a:latin typeface="Arial" pitchFamily="34" charset="0"/>
                <a:cs typeface="Arial" pitchFamily="34" charset="0"/>
              </a:rPr>
              <a:t>(actually you don’t build dams today unless instream flow is in the equation)</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They’re an unneeded layer of government regulation. </a:t>
            </a:r>
            <a:r>
              <a:rPr lang="en-US" sz="2000" i="1" dirty="0" smtClean="0">
                <a:solidFill>
                  <a:srgbClr val="FFFF00"/>
                </a:solidFill>
                <a:latin typeface="Arial" pitchFamily="34" charset="0"/>
                <a:cs typeface="Arial" pitchFamily="34" charset="0"/>
              </a:rPr>
              <a:t>(these are permits or rights – not regulations)</a:t>
            </a:r>
            <a:endParaRPr lang="en-US" sz="2000" dirty="0" smtClean="0">
              <a:solidFill>
                <a:srgbClr val="FFFF00"/>
              </a:solidFill>
              <a:latin typeface="Arial" pitchFamily="34" charset="0"/>
              <a:cs typeface="Arial" pitchFamily="34" charset="0"/>
            </a:endParaRPr>
          </a:p>
          <a:p>
            <a:pPr marL="457200" indent="-457200">
              <a:spcAft>
                <a:spcPts val="300"/>
              </a:spcAft>
              <a:buFont typeface="Wingdings" pitchFamily="2" charset="2"/>
              <a:buChar char="§"/>
            </a:pPr>
            <a:r>
              <a:rPr lang="en-US" sz="2000" dirty="0" smtClean="0">
                <a:solidFill>
                  <a:schemeClr val="bg1"/>
                </a:solidFill>
                <a:latin typeface="Arial" pitchFamily="34" charset="0"/>
                <a:cs typeface="Arial" pitchFamily="34" charset="0"/>
              </a:rPr>
              <a:t>There isn’t enough public input, the process is too secret </a:t>
            </a:r>
            <a:r>
              <a:rPr lang="en-US" sz="2000" i="1" dirty="0" smtClean="0">
                <a:solidFill>
                  <a:srgbClr val="FFFF00"/>
                </a:solidFill>
                <a:latin typeface="Arial" pitchFamily="34" charset="0"/>
                <a:cs typeface="Arial" pitchFamily="34" charset="0"/>
              </a:rPr>
              <a:t>(call me any time for info or go on line &amp; check out our strategic plan)</a:t>
            </a:r>
            <a:endParaRPr lang="en-US" sz="2000" dirty="0" smtClean="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TOM\IFC\IFC assistance to outside projects\Flint River\Second model 2-10-06.jpg"/>
          <p:cNvPicPr>
            <a:picLocks noChangeAspect="1" noChangeArrowheads="1"/>
          </p:cNvPicPr>
          <p:nvPr/>
        </p:nvPicPr>
        <p:blipFill>
          <a:blip r:embed="rId3" cstate="print"/>
          <a:srcRect/>
          <a:stretch>
            <a:fillRect/>
          </a:stretch>
        </p:blipFill>
        <p:spPr bwMode="auto">
          <a:xfrm>
            <a:off x="0" y="1143000"/>
            <a:ext cx="10058400" cy="7767638"/>
          </a:xfrm>
          <a:prstGeom prst="rect">
            <a:avLst/>
          </a:prstGeom>
          <a:noFill/>
          <a:ln w="9525">
            <a:noFill/>
            <a:miter lim="800000"/>
            <a:headEnd/>
            <a:tailEnd/>
          </a:ln>
        </p:spPr>
      </p:pic>
      <p:sp>
        <p:nvSpPr>
          <p:cNvPr id="48131" name="Oval 3"/>
          <p:cNvSpPr>
            <a:spLocks noChangeArrowheads="1"/>
          </p:cNvSpPr>
          <p:nvPr/>
        </p:nvSpPr>
        <p:spPr bwMode="auto">
          <a:xfrm>
            <a:off x="5029200" y="4038600"/>
            <a:ext cx="914400" cy="609600"/>
          </a:xfrm>
          <a:prstGeom prst="ellipse">
            <a:avLst/>
          </a:prstGeom>
          <a:noFill/>
          <a:ln w="28575">
            <a:solidFill>
              <a:srgbClr val="FF0000"/>
            </a:solidFill>
            <a:round/>
            <a:headEnd/>
            <a:tailEnd/>
          </a:ln>
        </p:spPr>
        <p:txBody>
          <a:bodyPr wrap="none" anchor="ctr"/>
          <a:lstStyle/>
          <a:p>
            <a:endParaRPr lang="en-US"/>
          </a:p>
        </p:txBody>
      </p:sp>
      <p:sp>
        <p:nvSpPr>
          <p:cNvPr id="48132" name="Oval 4"/>
          <p:cNvSpPr>
            <a:spLocks noChangeArrowheads="1"/>
          </p:cNvSpPr>
          <p:nvPr/>
        </p:nvSpPr>
        <p:spPr bwMode="auto">
          <a:xfrm>
            <a:off x="3657600" y="1752600"/>
            <a:ext cx="2057400" cy="609600"/>
          </a:xfrm>
          <a:prstGeom prst="ellipse">
            <a:avLst/>
          </a:prstGeom>
          <a:noFill/>
          <a:ln w="28575">
            <a:solidFill>
              <a:srgbClr val="0000FF"/>
            </a:solidFill>
            <a:round/>
            <a:headEnd/>
            <a:tailEnd/>
          </a:ln>
        </p:spPr>
        <p:txBody>
          <a:bodyPr wrap="none" anchor="ctr"/>
          <a:lstStyle/>
          <a:p>
            <a:endParaRPr lang="en-US"/>
          </a:p>
        </p:txBody>
      </p:sp>
      <p:sp>
        <p:nvSpPr>
          <p:cNvPr id="48133" name="Oval 5"/>
          <p:cNvSpPr>
            <a:spLocks noChangeArrowheads="1"/>
          </p:cNvSpPr>
          <p:nvPr/>
        </p:nvSpPr>
        <p:spPr bwMode="auto">
          <a:xfrm>
            <a:off x="381000" y="3505200"/>
            <a:ext cx="990600" cy="533400"/>
          </a:xfrm>
          <a:prstGeom prst="ellipse">
            <a:avLst/>
          </a:prstGeom>
          <a:noFill/>
          <a:ln w="28575">
            <a:solidFill>
              <a:srgbClr val="00FF00"/>
            </a:solidFill>
            <a:round/>
            <a:headEnd/>
            <a:tailEnd/>
          </a:ln>
        </p:spPr>
        <p:txBody>
          <a:bodyPr wrap="none" anchor="ctr"/>
          <a:lstStyle/>
          <a:p>
            <a:endParaRPr lang="en-US"/>
          </a:p>
        </p:txBody>
      </p:sp>
      <p:sp>
        <p:nvSpPr>
          <p:cNvPr id="48134" name="Oval 6"/>
          <p:cNvSpPr>
            <a:spLocks noChangeArrowheads="1"/>
          </p:cNvSpPr>
          <p:nvPr/>
        </p:nvSpPr>
        <p:spPr bwMode="auto">
          <a:xfrm>
            <a:off x="1295400" y="5105400"/>
            <a:ext cx="990600" cy="533400"/>
          </a:xfrm>
          <a:prstGeom prst="ellipse">
            <a:avLst/>
          </a:prstGeom>
          <a:noFill/>
          <a:ln w="28575">
            <a:solidFill>
              <a:srgbClr val="00FF00"/>
            </a:solidFill>
            <a:round/>
            <a:headEnd/>
            <a:tailEnd/>
          </a:ln>
        </p:spPr>
        <p:txBody>
          <a:bodyPr wrap="none" anchor="ctr"/>
          <a:lstStyle/>
          <a:p>
            <a:endParaRPr lang="en-US"/>
          </a:p>
        </p:txBody>
      </p:sp>
      <p:sp>
        <p:nvSpPr>
          <p:cNvPr id="48135" name="Oval 7"/>
          <p:cNvSpPr>
            <a:spLocks noChangeArrowheads="1"/>
          </p:cNvSpPr>
          <p:nvPr/>
        </p:nvSpPr>
        <p:spPr bwMode="auto">
          <a:xfrm>
            <a:off x="2590800" y="4191000"/>
            <a:ext cx="1219200" cy="762000"/>
          </a:xfrm>
          <a:prstGeom prst="ellipse">
            <a:avLst/>
          </a:prstGeom>
          <a:noFill/>
          <a:ln w="28575">
            <a:solidFill>
              <a:srgbClr val="FF00FF"/>
            </a:solidFill>
            <a:round/>
            <a:headEnd/>
            <a:tailEnd/>
          </a:ln>
        </p:spPr>
        <p:txBody>
          <a:bodyPr wrap="none" anchor="ctr"/>
          <a:lstStyle/>
          <a:p>
            <a:endParaRPr lang="en-US"/>
          </a:p>
        </p:txBody>
      </p:sp>
      <p:sp>
        <p:nvSpPr>
          <p:cNvPr id="48136" name="Oval 8"/>
          <p:cNvSpPr>
            <a:spLocks noChangeArrowheads="1"/>
          </p:cNvSpPr>
          <p:nvPr/>
        </p:nvSpPr>
        <p:spPr bwMode="auto">
          <a:xfrm>
            <a:off x="5867400" y="3886200"/>
            <a:ext cx="990600" cy="685800"/>
          </a:xfrm>
          <a:prstGeom prst="ellipse">
            <a:avLst/>
          </a:prstGeom>
          <a:noFill/>
          <a:ln w="28575">
            <a:solidFill>
              <a:srgbClr val="00FFFF"/>
            </a:solidFill>
            <a:round/>
            <a:headEnd/>
            <a:tailEnd/>
          </a:ln>
        </p:spPr>
        <p:txBody>
          <a:bodyPr wrap="none" anchor="ctr"/>
          <a:lstStyle/>
          <a:p>
            <a:endParaRPr lang="en-US"/>
          </a:p>
        </p:txBody>
      </p:sp>
      <p:sp>
        <p:nvSpPr>
          <p:cNvPr id="48137" name="Text Box 9"/>
          <p:cNvSpPr txBox="1">
            <a:spLocks noChangeArrowheads="1"/>
          </p:cNvSpPr>
          <p:nvPr/>
        </p:nvSpPr>
        <p:spPr bwMode="auto">
          <a:xfrm>
            <a:off x="0" y="457200"/>
            <a:ext cx="9144000" cy="646331"/>
          </a:xfrm>
          <a:prstGeom prst="rect">
            <a:avLst/>
          </a:prstGeom>
          <a:noFill/>
          <a:ln w="9525">
            <a:noFill/>
            <a:miter lim="800000"/>
            <a:headEnd/>
            <a:tailEnd/>
          </a:ln>
        </p:spPr>
        <p:txBody>
          <a:bodyPr wrap="square">
            <a:spAutoFit/>
          </a:bodyPr>
          <a:lstStyle/>
          <a:p>
            <a:pPr algn="ctr">
              <a:spcBef>
                <a:spcPct val="50000"/>
              </a:spcBef>
            </a:pPr>
            <a:r>
              <a:rPr lang="en-US" sz="3600" b="1" u="sng" dirty="0" smtClean="0">
                <a:latin typeface="Arial" pitchFamily="34" charset="0"/>
              </a:rPr>
              <a:t>We need more data before deciding</a:t>
            </a:r>
            <a:endParaRPr lang="en-US" sz="3600" b="1" u="sng" dirty="0">
              <a:latin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TOM\Pictures\Miscellaneous\farside picture - dog.jpg"/>
          <p:cNvPicPr>
            <a:picLocks noChangeAspect="1" noChangeArrowheads="1"/>
          </p:cNvPicPr>
          <p:nvPr/>
        </p:nvPicPr>
        <p:blipFill>
          <a:blip r:embed="rId3" cstate="print"/>
          <a:srcRect/>
          <a:stretch>
            <a:fillRect/>
          </a:stretch>
        </p:blipFill>
        <p:spPr bwMode="auto">
          <a:xfrm>
            <a:off x="1838325" y="0"/>
            <a:ext cx="5465763"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orth Platte Casper.JPG"/>
          <p:cNvPicPr>
            <a:picLocks noChangeAspect="1"/>
          </p:cNvPicPr>
          <p:nvPr/>
        </p:nvPicPr>
        <p:blipFill>
          <a:blip r:embed="rId3" cstate="print"/>
          <a:stretch>
            <a:fillRect/>
          </a:stretch>
        </p:blipFill>
        <p:spPr>
          <a:xfrm>
            <a:off x="0" y="0"/>
            <a:ext cx="9144000" cy="6858000"/>
          </a:xfrm>
          <a:prstGeom prst="rect">
            <a:avLst/>
          </a:prstGeom>
        </p:spPr>
      </p:pic>
      <p:sp>
        <p:nvSpPr>
          <p:cNvPr id="3" name="Title 2"/>
          <p:cNvSpPr>
            <a:spLocks noGrp="1"/>
          </p:cNvSpPr>
          <p:nvPr>
            <p:ph type="title"/>
          </p:nvPr>
        </p:nvSpPr>
        <p:spPr/>
        <p:txBody>
          <a:bodyPr>
            <a:normAutofit/>
          </a:bodyPr>
          <a:lstStyle/>
          <a:p>
            <a:r>
              <a:rPr lang="en-US" dirty="0" err="1" smtClean="0"/>
              <a:t>Saaay</a:t>
            </a:r>
            <a:r>
              <a:rPr lang="en-US" dirty="0" smtClean="0"/>
              <a:t>, you look different!</a:t>
            </a:r>
            <a:endParaRPr lang="en-US" dirty="0"/>
          </a:p>
        </p:txBody>
      </p:sp>
      <p:pic>
        <p:nvPicPr>
          <p:cNvPr id="5" name="Content Placeholder 4" descr="Free dog.jpg"/>
          <p:cNvPicPr>
            <a:picLocks noGrp="1" noChangeAspect="1"/>
          </p:cNvPicPr>
          <p:nvPr>
            <p:ph idx="1"/>
          </p:nvPr>
        </p:nvPicPr>
        <p:blipFill>
          <a:blip r:embed="rId4" cstate="print"/>
          <a:stretch>
            <a:fillRect/>
          </a:stretch>
        </p:blipFill>
        <p:spPr>
          <a:xfrm>
            <a:off x="1892003" y="1295400"/>
            <a:ext cx="5145405" cy="5562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9" presetClass="exit" presetSubtype="0" fill="hold" grpId="0" nodeType="with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3000" r="-13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bg1"/>
                </a:solidFill>
              </a:rPr>
              <a:t>Fear of the unknown (change)</a:t>
            </a:r>
            <a:endParaRPr lang="en-US" b="1" dirty="0">
              <a:solidFill>
                <a:schemeClr val="bg1"/>
              </a:solidFill>
            </a:endParaRPr>
          </a:p>
        </p:txBody>
      </p:sp>
      <p:sp>
        <p:nvSpPr>
          <p:cNvPr id="5" name="Content Placeholder 4"/>
          <p:cNvSpPr>
            <a:spLocks noGrp="1"/>
          </p:cNvSpPr>
          <p:nvPr>
            <p:ph idx="1"/>
          </p:nvPr>
        </p:nvSpPr>
        <p:spPr>
          <a:xfrm>
            <a:off x="0" y="2133600"/>
            <a:ext cx="9144000" cy="1752600"/>
          </a:xfrm>
        </p:spPr>
        <p:txBody>
          <a:bodyPr/>
          <a:lstStyle/>
          <a:p>
            <a:pPr algn="ctr">
              <a:buNone/>
            </a:pPr>
            <a:r>
              <a:rPr lang="en-US" dirty="0" smtClean="0">
                <a:solidFill>
                  <a:schemeClr val="bg1"/>
                </a:solidFill>
              </a:rPr>
              <a:t>As much as we value certainty and control, we really don’t like uncertainty about how things like flow management work.</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60000"/>
                <a:lumOff val="40000"/>
              </a:schemeClr>
            </a:gs>
            <a:gs pos="50000">
              <a:schemeClr val="tx2">
                <a:lumMod val="40000"/>
                <a:lumOff val="60000"/>
              </a:schemeClr>
            </a:gs>
            <a:gs pos="100000">
              <a:schemeClr val="tx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solidFill>
                  <a:schemeClr val="bg1"/>
                </a:solidFill>
              </a:rPr>
              <a:t>People are more important than fish?</a:t>
            </a:r>
            <a:endParaRPr lang="en-US" b="1" dirty="0">
              <a:solidFill>
                <a:schemeClr val="bg1"/>
              </a:solidFill>
            </a:endParaRPr>
          </a:p>
        </p:txBody>
      </p:sp>
      <p:pic>
        <p:nvPicPr>
          <p:cNvPr id="7" name="Content Placeholder 6" descr="Bredehoft with big fish.JPG"/>
          <p:cNvPicPr>
            <a:picLocks noGrp="1" noChangeAspect="1"/>
          </p:cNvPicPr>
          <p:nvPr>
            <p:ph sz="half" idx="1"/>
          </p:nvPr>
        </p:nvPicPr>
        <p:blipFill>
          <a:blip r:embed="rId2" cstate="print"/>
          <a:stretch>
            <a:fillRect/>
          </a:stretch>
        </p:blipFill>
        <p:spPr>
          <a:xfrm>
            <a:off x="457200" y="2348706"/>
            <a:ext cx="4038600" cy="3028950"/>
          </a:xfrm>
        </p:spPr>
      </p:pic>
      <p:pic>
        <p:nvPicPr>
          <p:cNvPr id="8" name="Content Placeholder 7" descr="Fig 4-04.jpg"/>
          <p:cNvPicPr>
            <a:picLocks noGrp="1" noChangeAspect="1"/>
          </p:cNvPicPr>
          <p:nvPr>
            <p:ph sz="half" idx="2"/>
          </p:nvPr>
        </p:nvPicPr>
        <p:blipFill>
          <a:blip r:embed="rId3" cstate="print"/>
          <a:stretch>
            <a:fillRect/>
          </a:stretch>
        </p:blipFill>
        <p:spPr>
          <a:xfrm>
            <a:off x="4648200" y="2362200"/>
            <a:ext cx="4038600" cy="3021043"/>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Fig 2-12.jpg"/>
          <p:cNvPicPr>
            <a:picLocks noChangeAspect="1"/>
          </p:cNvPicPr>
          <p:nvPr/>
        </p:nvPicPr>
        <p:blipFill>
          <a:blip r:embed="rId3" cstate="print"/>
          <a:stretch>
            <a:fillRect/>
          </a:stretch>
        </p:blipFill>
        <p:spPr>
          <a:xfrm>
            <a:off x="0" y="4978400"/>
            <a:ext cx="2819400" cy="1879600"/>
          </a:xfrm>
          <a:prstGeom prst="rect">
            <a:avLst/>
          </a:prstGeom>
        </p:spPr>
      </p:pic>
      <p:pic>
        <p:nvPicPr>
          <p:cNvPr id="30" name="Picture 29" descr="Andrew w-YSC on LBH.jpg"/>
          <p:cNvPicPr>
            <a:picLocks noChangeAspect="1"/>
          </p:cNvPicPr>
          <p:nvPr/>
        </p:nvPicPr>
        <p:blipFill>
          <a:blip r:embed="rId4" cstate="print"/>
          <a:stretch>
            <a:fillRect/>
          </a:stretch>
        </p:blipFill>
        <p:spPr>
          <a:xfrm>
            <a:off x="3352800" y="3581933"/>
            <a:ext cx="2057400" cy="1539453"/>
          </a:xfrm>
          <a:prstGeom prst="rect">
            <a:avLst/>
          </a:prstGeom>
        </p:spPr>
      </p:pic>
      <p:pic>
        <p:nvPicPr>
          <p:cNvPr id="29" name="Picture 28" descr="Boulder Irrigation 2 no date.jpg"/>
          <p:cNvPicPr>
            <a:picLocks noChangeAspect="1"/>
          </p:cNvPicPr>
          <p:nvPr/>
        </p:nvPicPr>
        <p:blipFill>
          <a:blip r:embed="rId5" cstate="print"/>
          <a:stretch>
            <a:fillRect/>
          </a:stretch>
        </p:blipFill>
        <p:spPr>
          <a:xfrm>
            <a:off x="6400800" y="1905000"/>
            <a:ext cx="2743200" cy="2286000"/>
          </a:xfrm>
          <a:prstGeom prst="rect">
            <a:avLst/>
          </a:prstGeom>
        </p:spPr>
      </p:pic>
      <p:pic>
        <p:nvPicPr>
          <p:cNvPr id="18" name="Picture 17" descr="canoeing.jpg"/>
          <p:cNvPicPr>
            <a:picLocks noChangeAspect="1"/>
          </p:cNvPicPr>
          <p:nvPr/>
        </p:nvPicPr>
        <p:blipFill>
          <a:blip r:embed="rId6" cstate="print"/>
          <a:stretch>
            <a:fillRect/>
          </a:stretch>
        </p:blipFill>
        <p:spPr>
          <a:xfrm>
            <a:off x="0" y="3657600"/>
            <a:ext cx="1800225" cy="1352006"/>
          </a:xfrm>
          <a:prstGeom prst="rect">
            <a:avLst/>
          </a:prstGeom>
        </p:spPr>
      </p:pic>
      <p:pic>
        <p:nvPicPr>
          <p:cNvPr id="1029" name="Picture 5" descr="D:\Canon\ZoomBrowser EX\Image Library Two\Red Lake River\rosyfaceshinerredlakeriver3.JPG"/>
          <p:cNvPicPr>
            <a:picLocks noChangeAspect="1" noChangeArrowheads="1"/>
          </p:cNvPicPr>
          <p:nvPr/>
        </p:nvPicPr>
        <p:blipFill>
          <a:blip r:embed="rId7" cstate="print"/>
          <a:srcRect/>
          <a:stretch>
            <a:fillRect/>
          </a:stretch>
        </p:blipFill>
        <p:spPr bwMode="auto">
          <a:xfrm>
            <a:off x="4572000" y="1905000"/>
            <a:ext cx="2667000" cy="2000411"/>
          </a:xfrm>
          <a:prstGeom prst="rect">
            <a:avLst/>
          </a:prstGeom>
          <a:noFill/>
        </p:spPr>
      </p:pic>
      <p:pic>
        <p:nvPicPr>
          <p:cNvPr id="1027" name="Picture 3" descr="D:\Canon\ZoomBrowser EX\Image Library Two\Ford Dam\116-1651_IMG.JPG"/>
          <p:cNvPicPr>
            <a:picLocks noChangeAspect="1" noChangeArrowheads="1"/>
          </p:cNvPicPr>
          <p:nvPr/>
        </p:nvPicPr>
        <p:blipFill>
          <a:blip r:embed="rId8" cstate="print"/>
          <a:srcRect/>
          <a:stretch>
            <a:fillRect/>
          </a:stretch>
        </p:blipFill>
        <p:spPr bwMode="auto">
          <a:xfrm>
            <a:off x="7315200" y="4114800"/>
            <a:ext cx="1828800" cy="2743200"/>
          </a:xfrm>
          <a:prstGeom prst="rect">
            <a:avLst/>
          </a:prstGeom>
          <a:noFill/>
        </p:spPr>
      </p:pic>
      <p:pic>
        <p:nvPicPr>
          <p:cNvPr id="8" name="Picture 5" descr="C:\Documents and Settings\iachisho\Local Settings\Temporary Internet Files\Content.IE5\05MB4HIB\MPj04365310000[1].jpg"/>
          <p:cNvPicPr>
            <a:picLocks noChangeAspect="1" noChangeArrowheads="1"/>
          </p:cNvPicPr>
          <p:nvPr/>
        </p:nvPicPr>
        <p:blipFill>
          <a:blip r:embed="rId9" cstate="print"/>
          <a:srcRect/>
          <a:stretch>
            <a:fillRect/>
          </a:stretch>
        </p:blipFill>
        <p:spPr bwMode="auto">
          <a:xfrm>
            <a:off x="2895600" y="0"/>
            <a:ext cx="2895600" cy="1930400"/>
          </a:xfrm>
          <a:prstGeom prst="rect">
            <a:avLst/>
          </a:prstGeom>
          <a:noFill/>
          <a:ln w="9525">
            <a:noFill/>
            <a:miter lim="800000"/>
            <a:headEnd/>
            <a:tailEnd/>
          </a:ln>
        </p:spPr>
      </p:pic>
      <p:pic>
        <p:nvPicPr>
          <p:cNvPr id="9" name="Picture 8" descr="girl-drinking-water.jpg"/>
          <p:cNvPicPr>
            <a:picLocks noChangeAspect="1"/>
          </p:cNvPicPr>
          <p:nvPr/>
        </p:nvPicPr>
        <p:blipFill>
          <a:blip r:embed="rId10" cstate="print"/>
          <a:stretch>
            <a:fillRect/>
          </a:stretch>
        </p:blipFill>
        <p:spPr>
          <a:xfrm>
            <a:off x="0" y="0"/>
            <a:ext cx="2895600" cy="1921316"/>
          </a:xfrm>
          <a:prstGeom prst="rect">
            <a:avLst/>
          </a:prstGeom>
        </p:spPr>
      </p:pic>
      <p:pic>
        <p:nvPicPr>
          <p:cNvPr id="10" name="Picture 9" descr="crop irrigation.jpg"/>
          <p:cNvPicPr>
            <a:picLocks noChangeAspect="1"/>
          </p:cNvPicPr>
          <p:nvPr/>
        </p:nvPicPr>
        <p:blipFill>
          <a:blip r:embed="rId11" cstate="print"/>
          <a:srcRect b="9207"/>
          <a:stretch>
            <a:fillRect/>
          </a:stretch>
        </p:blipFill>
        <p:spPr>
          <a:xfrm>
            <a:off x="5791200" y="-31173"/>
            <a:ext cx="2909485" cy="1981200"/>
          </a:xfrm>
          <a:prstGeom prst="rect">
            <a:avLst/>
          </a:prstGeom>
        </p:spPr>
      </p:pic>
      <p:pic>
        <p:nvPicPr>
          <p:cNvPr id="1026" name="Picture 2" descr="D:\ My Files 2\ My Files 2\Powerpoint\Mussels\IMG_2581.JPG"/>
          <p:cNvPicPr>
            <a:picLocks noChangeAspect="1" noChangeArrowheads="1"/>
          </p:cNvPicPr>
          <p:nvPr/>
        </p:nvPicPr>
        <p:blipFill>
          <a:blip r:embed="rId12" cstate="print"/>
          <a:srcRect r="9004"/>
          <a:stretch>
            <a:fillRect/>
          </a:stretch>
        </p:blipFill>
        <p:spPr bwMode="auto">
          <a:xfrm>
            <a:off x="2895600" y="1905001"/>
            <a:ext cx="2743200" cy="2001793"/>
          </a:xfrm>
          <a:prstGeom prst="rect">
            <a:avLst/>
          </a:prstGeom>
          <a:noFill/>
        </p:spPr>
      </p:pic>
      <p:pic>
        <p:nvPicPr>
          <p:cNvPr id="12" name="Picture 11" descr="Mississippi_river_barges.jpg"/>
          <p:cNvPicPr>
            <a:picLocks noChangeAspect="1"/>
          </p:cNvPicPr>
          <p:nvPr/>
        </p:nvPicPr>
        <p:blipFill>
          <a:blip r:embed="rId13" cstate="print"/>
          <a:stretch>
            <a:fillRect/>
          </a:stretch>
        </p:blipFill>
        <p:spPr>
          <a:xfrm>
            <a:off x="2667000" y="4953000"/>
            <a:ext cx="3048000" cy="1905000"/>
          </a:xfrm>
          <a:prstGeom prst="rect">
            <a:avLst/>
          </a:prstGeom>
        </p:spPr>
      </p:pic>
      <p:pic>
        <p:nvPicPr>
          <p:cNvPr id="1030" name="Picture 6" descr="D:\Canon\ZoomBrowser EX\Image Library Two\Rio Ricos - IFC\114-1437_IMG.JPG"/>
          <p:cNvPicPr>
            <a:picLocks noChangeAspect="1" noChangeArrowheads="1"/>
          </p:cNvPicPr>
          <p:nvPr/>
        </p:nvPicPr>
        <p:blipFill>
          <a:blip r:embed="rId14" cstate="print"/>
          <a:srcRect/>
          <a:stretch>
            <a:fillRect/>
          </a:stretch>
        </p:blipFill>
        <p:spPr bwMode="auto">
          <a:xfrm>
            <a:off x="7874000" y="0"/>
            <a:ext cx="1270000" cy="1905000"/>
          </a:xfrm>
          <a:prstGeom prst="rect">
            <a:avLst/>
          </a:prstGeom>
          <a:noFill/>
        </p:spPr>
      </p:pic>
      <p:pic>
        <p:nvPicPr>
          <p:cNvPr id="22" name="Picture 21" descr="brandenburg_large.jpg"/>
          <p:cNvPicPr>
            <a:picLocks noChangeAspect="1"/>
          </p:cNvPicPr>
          <p:nvPr/>
        </p:nvPicPr>
        <p:blipFill>
          <a:blip r:embed="rId15" cstate="print"/>
          <a:srcRect t="6838"/>
          <a:stretch>
            <a:fillRect/>
          </a:stretch>
        </p:blipFill>
        <p:spPr>
          <a:xfrm>
            <a:off x="0" y="1828800"/>
            <a:ext cx="2895600" cy="2175607"/>
          </a:xfrm>
          <a:prstGeom prst="rect">
            <a:avLst/>
          </a:prstGeom>
        </p:spPr>
      </p:pic>
      <p:pic>
        <p:nvPicPr>
          <p:cNvPr id="6" name="Picture 2" descr="C:\ My Files 2\Powerpoint\IFC - Book\Hal's Stuff\4Dosewallips12Jul02.jpg"/>
          <p:cNvPicPr>
            <a:picLocks noChangeAspect="1" noChangeArrowheads="1"/>
          </p:cNvPicPr>
          <p:nvPr/>
        </p:nvPicPr>
        <p:blipFill>
          <a:blip r:embed="rId16" cstate="print"/>
          <a:stretch>
            <a:fillRect/>
          </a:stretch>
        </p:blipFill>
        <p:spPr bwMode="auto">
          <a:xfrm>
            <a:off x="5029200" y="4953000"/>
            <a:ext cx="2641600" cy="1905000"/>
          </a:xfrm>
          <a:prstGeom prst="rect">
            <a:avLst/>
          </a:prstGeom>
          <a:noFill/>
          <a:ln>
            <a:noFill/>
          </a:ln>
        </p:spPr>
      </p:pic>
      <p:pic>
        <p:nvPicPr>
          <p:cNvPr id="21" name="Picture 20" descr="soil fertility.jpg"/>
          <p:cNvPicPr>
            <a:picLocks noChangeAspect="1"/>
          </p:cNvPicPr>
          <p:nvPr/>
        </p:nvPicPr>
        <p:blipFill>
          <a:blip r:embed="rId17" cstate="print"/>
          <a:stretch>
            <a:fillRect/>
          </a:stretch>
        </p:blipFill>
        <p:spPr>
          <a:xfrm>
            <a:off x="1676400" y="3657600"/>
            <a:ext cx="1752600" cy="1447800"/>
          </a:xfrm>
          <a:prstGeom prst="rect">
            <a:avLst/>
          </a:prstGeom>
        </p:spPr>
      </p:pic>
      <p:pic>
        <p:nvPicPr>
          <p:cNvPr id="24" name="Picture 23" descr="MN old growth.jpg"/>
          <p:cNvPicPr>
            <a:picLocks noChangeAspect="1"/>
          </p:cNvPicPr>
          <p:nvPr/>
        </p:nvPicPr>
        <p:blipFill>
          <a:blip r:embed="rId18" cstate="print"/>
          <a:srcRect b="3333"/>
          <a:stretch>
            <a:fillRect/>
          </a:stretch>
        </p:blipFill>
        <p:spPr>
          <a:xfrm>
            <a:off x="2251447" y="0"/>
            <a:ext cx="2044394" cy="2971800"/>
          </a:xfrm>
          <a:prstGeom prst="rect">
            <a:avLst/>
          </a:prstGeom>
        </p:spPr>
      </p:pic>
      <p:pic>
        <p:nvPicPr>
          <p:cNvPr id="19" name="Picture 18" descr="MN lakefront property.jpg"/>
          <p:cNvPicPr>
            <a:picLocks noChangeAspect="1"/>
          </p:cNvPicPr>
          <p:nvPr/>
        </p:nvPicPr>
        <p:blipFill>
          <a:blip r:embed="rId19" cstate="print"/>
          <a:srcRect b="6615"/>
          <a:stretch>
            <a:fillRect/>
          </a:stretch>
        </p:blipFill>
        <p:spPr>
          <a:xfrm>
            <a:off x="5410200" y="3735841"/>
            <a:ext cx="1938749" cy="1217159"/>
          </a:xfrm>
          <a:prstGeom prst="rect">
            <a:avLst/>
          </a:prstGeom>
        </p:spPr>
      </p:pic>
      <p:pic>
        <p:nvPicPr>
          <p:cNvPr id="25" name="Picture 24" descr="vege13_small.jpg"/>
          <p:cNvPicPr>
            <a:picLocks noChangeAspect="1"/>
          </p:cNvPicPr>
          <p:nvPr/>
        </p:nvPicPr>
        <p:blipFill>
          <a:blip r:embed="rId20" cstate="print"/>
          <a:srcRect r="9223" b="19118"/>
          <a:stretch>
            <a:fillRect/>
          </a:stretch>
        </p:blipFill>
        <p:spPr>
          <a:xfrm>
            <a:off x="4183380" y="2971800"/>
            <a:ext cx="1684020" cy="990600"/>
          </a:xfrm>
          <a:prstGeom prst="rect">
            <a:avLst/>
          </a:prstGeom>
        </p:spPr>
      </p:pic>
      <p:pic>
        <p:nvPicPr>
          <p:cNvPr id="26" name="Picture 4" descr="piglets.jpg"/>
          <p:cNvPicPr>
            <a:picLocks noChangeAspect="1"/>
          </p:cNvPicPr>
          <p:nvPr/>
        </p:nvPicPr>
        <p:blipFill>
          <a:blip r:embed="rId21" cstate="print"/>
          <a:srcRect/>
          <a:stretch>
            <a:fillRect/>
          </a:stretch>
        </p:blipFill>
        <p:spPr bwMode="auto">
          <a:xfrm>
            <a:off x="5638800" y="1676399"/>
            <a:ext cx="1295400" cy="890059"/>
          </a:xfrm>
          <a:prstGeom prst="rect">
            <a:avLst/>
          </a:prstGeom>
          <a:noFill/>
          <a:ln w="9525">
            <a:noFill/>
            <a:miter lim="800000"/>
            <a:headEnd/>
            <a:tailEnd/>
          </a:ln>
        </p:spPr>
      </p:pic>
      <p:pic>
        <p:nvPicPr>
          <p:cNvPr id="27" name="Picture 3" descr="ND-Cattle-754937.jpg"/>
          <p:cNvPicPr>
            <a:picLocks noChangeAspect="1"/>
          </p:cNvPicPr>
          <p:nvPr/>
        </p:nvPicPr>
        <p:blipFill>
          <a:blip r:embed="rId22" cstate="print"/>
          <a:srcRect/>
          <a:stretch>
            <a:fillRect/>
          </a:stretch>
        </p:blipFill>
        <p:spPr bwMode="auto">
          <a:xfrm>
            <a:off x="7086600" y="-304800"/>
            <a:ext cx="1487674" cy="992188"/>
          </a:xfrm>
          <a:prstGeom prst="rect">
            <a:avLst/>
          </a:prstGeom>
          <a:noFill/>
          <a:ln w="9525">
            <a:noFill/>
            <a:miter lim="800000"/>
            <a:headEnd/>
            <a:tailEnd/>
          </a:ln>
        </p:spPr>
      </p:pic>
      <p:pic>
        <p:nvPicPr>
          <p:cNvPr id="28" name="Picture 27" descr="ice angler.jpg"/>
          <p:cNvPicPr>
            <a:picLocks noChangeAspect="1"/>
          </p:cNvPicPr>
          <p:nvPr/>
        </p:nvPicPr>
        <p:blipFill>
          <a:blip r:embed="rId23" cstate="print"/>
          <a:stretch>
            <a:fillRect/>
          </a:stretch>
        </p:blipFill>
        <p:spPr>
          <a:xfrm>
            <a:off x="6934200" y="5791200"/>
            <a:ext cx="1520190" cy="1066800"/>
          </a:xfrm>
          <a:prstGeom prst="rect">
            <a:avLst/>
          </a:prstGeom>
        </p:spPr>
      </p:pic>
      <p:pic>
        <p:nvPicPr>
          <p:cNvPr id="23" name="Picture 22" descr="109-0982_IMG.JPG"/>
          <p:cNvPicPr>
            <a:picLocks noChangeAspect="1"/>
          </p:cNvPicPr>
          <p:nvPr/>
        </p:nvPicPr>
        <p:blipFill>
          <a:blip r:embed="rId24" cstate="print"/>
          <a:srcRect l="30833" t="17500" r="32500" b="42500"/>
          <a:stretch>
            <a:fillRect/>
          </a:stretch>
        </p:blipFill>
        <p:spPr>
          <a:xfrm>
            <a:off x="2514600" y="4800600"/>
            <a:ext cx="1571625" cy="1143000"/>
          </a:xfrm>
          <a:prstGeom prst="rect">
            <a:avLst/>
          </a:prstGeom>
        </p:spPr>
      </p:pic>
      <p:sp>
        <p:nvSpPr>
          <p:cNvPr id="32" name="TextBox 31"/>
          <p:cNvSpPr txBox="1"/>
          <p:nvPr/>
        </p:nvSpPr>
        <p:spPr>
          <a:xfrm>
            <a:off x="0" y="1828800"/>
            <a:ext cx="9144000" cy="1200329"/>
          </a:xfrm>
          <a:prstGeom prst="rect">
            <a:avLst/>
          </a:prstGeom>
          <a:solidFill>
            <a:schemeClr val="tx2">
              <a:lumMod val="60000"/>
              <a:lumOff val="40000"/>
              <a:alpha val="73000"/>
            </a:schemeClr>
          </a:solidFill>
        </p:spPr>
        <p:txBody>
          <a:bodyPr wrap="square" rtlCol="0">
            <a:spAutoFit/>
          </a:bodyPr>
          <a:lstStyle/>
          <a:p>
            <a:pPr algn="ctr"/>
            <a:r>
              <a:rPr lang="en-US" sz="3600" b="1" dirty="0" smtClean="0">
                <a:solidFill>
                  <a:schemeClr val="bg1"/>
                </a:solidFill>
              </a:rPr>
              <a:t>Instream flow is just one of many things people use water for</a:t>
            </a:r>
            <a:endParaRPr lang="en-US" sz="3600" b="1"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u="sng" dirty="0" smtClean="0"/>
              <a:t>Remain Vigilant</a:t>
            </a:r>
            <a:endParaRPr lang="en-US" sz="5400" b="1" u="sng" dirty="0"/>
          </a:p>
        </p:txBody>
      </p:sp>
      <p:sp>
        <p:nvSpPr>
          <p:cNvPr id="3" name="Content Placeholder 2"/>
          <p:cNvSpPr>
            <a:spLocks noGrp="1"/>
          </p:cNvSpPr>
          <p:nvPr>
            <p:ph idx="1"/>
          </p:nvPr>
        </p:nvSpPr>
        <p:spPr>
          <a:xfrm>
            <a:off x="5943600" y="2286000"/>
            <a:ext cx="2438400" cy="3657600"/>
          </a:xfrm>
        </p:spPr>
        <p:txBody>
          <a:bodyPr/>
          <a:lstStyle/>
          <a:p>
            <a:r>
              <a:rPr lang="en-US" dirty="0" smtClean="0"/>
              <a:t>Wyoming</a:t>
            </a:r>
          </a:p>
          <a:p>
            <a:r>
              <a:rPr lang="en-US" dirty="0" smtClean="0"/>
              <a:t>Alberta</a:t>
            </a:r>
          </a:p>
          <a:p>
            <a:r>
              <a:rPr lang="en-US" dirty="0" smtClean="0"/>
              <a:t>Minnesota</a:t>
            </a:r>
          </a:p>
          <a:p>
            <a:r>
              <a:rPr lang="en-US" dirty="0" smtClean="0"/>
              <a:t>California</a:t>
            </a:r>
          </a:p>
          <a:p>
            <a:r>
              <a:rPr lang="en-US" dirty="0" smtClean="0"/>
              <a:t>Oregon</a:t>
            </a:r>
          </a:p>
          <a:p>
            <a:r>
              <a:rPr lang="en-US" dirty="0" smtClean="0"/>
              <a:t>Alaska</a:t>
            </a:r>
            <a:endParaRPr lang="en-US" dirty="0"/>
          </a:p>
        </p:txBody>
      </p:sp>
      <p:pic>
        <p:nvPicPr>
          <p:cNvPr id="4" name="Picture 2" descr="D:\TOM\IFC\NIFPA-2\Archives\Edited files from ESSA - Kelly\Figure 05 map.tif"/>
          <p:cNvPicPr>
            <a:picLocks noChangeAspect="1" noChangeArrowheads="1"/>
          </p:cNvPicPr>
          <p:nvPr/>
        </p:nvPicPr>
        <p:blipFill>
          <a:blip r:embed="rId3" cstate="print"/>
          <a:srcRect/>
          <a:stretch>
            <a:fillRect/>
          </a:stretch>
        </p:blipFill>
        <p:spPr bwMode="auto">
          <a:xfrm>
            <a:off x="533400" y="1752600"/>
            <a:ext cx="4979988" cy="469954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00CC"/>
            </a:gs>
            <a:gs pos="100000">
              <a:srgbClr val="0070C0"/>
            </a:gs>
          </a:gsLst>
          <a:lin ang="540000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z="5400" b="1" u="sng" dirty="0" smtClean="0">
                <a:solidFill>
                  <a:schemeClr val="bg1"/>
                </a:solidFill>
                <a:latin typeface="+mn-lt"/>
              </a:rPr>
              <a:t>Basic Strategy</a:t>
            </a:r>
            <a:endParaRPr lang="en-US" sz="5400" b="1" u="sng" dirty="0">
              <a:solidFill>
                <a:schemeClr val="bg1"/>
              </a:solidFill>
              <a:latin typeface="+mn-lt"/>
            </a:endParaRPr>
          </a:p>
        </p:txBody>
      </p:sp>
      <p:sp>
        <p:nvSpPr>
          <p:cNvPr id="50179" name="Rectangle 3"/>
          <p:cNvSpPr>
            <a:spLocks noGrp="1" noChangeArrowheads="1"/>
          </p:cNvSpPr>
          <p:nvPr>
            <p:ph type="body" idx="1"/>
          </p:nvPr>
        </p:nvSpPr>
        <p:spPr>
          <a:xfrm>
            <a:off x="304800" y="1600200"/>
            <a:ext cx="8610600" cy="5029200"/>
          </a:xfrm>
        </p:spPr>
        <p:txBody>
          <a:bodyPr>
            <a:normAutofit fontScale="92500" lnSpcReduction="20000"/>
          </a:bodyPr>
          <a:lstStyle/>
          <a:p>
            <a:r>
              <a:rPr lang="en-US" dirty="0">
                <a:solidFill>
                  <a:schemeClr val="bg1"/>
                </a:solidFill>
              </a:rPr>
              <a:t>Identify </a:t>
            </a:r>
            <a:r>
              <a:rPr lang="en-US" u="sng" dirty="0">
                <a:solidFill>
                  <a:schemeClr val="bg1"/>
                </a:solidFill>
              </a:rPr>
              <a:t>outcomes</a:t>
            </a:r>
            <a:r>
              <a:rPr lang="en-US" dirty="0">
                <a:solidFill>
                  <a:schemeClr val="bg1"/>
                </a:solidFill>
              </a:rPr>
              <a:t> – what do you want rivers to look like in the future?</a:t>
            </a:r>
          </a:p>
          <a:p>
            <a:r>
              <a:rPr lang="en-US" dirty="0" smtClean="0">
                <a:solidFill>
                  <a:schemeClr val="bg1"/>
                </a:solidFill>
              </a:rPr>
              <a:t>Develop measurable </a:t>
            </a:r>
            <a:r>
              <a:rPr lang="en-US" u="sng" dirty="0" smtClean="0">
                <a:solidFill>
                  <a:schemeClr val="bg1"/>
                </a:solidFill>
              </a:rPr>
              <a:t>outputs</a:t>
            </a:r>
            <a:r>
              <a:rPr lang="en-US" dirty="0" smtClean="0">
                <a:solidFill>
                  <a:schemeClr val="bg1"/>
                </a:solidFill>
              </a:rPr>
              <a:t> that lead to outcomes</a:t>
            </a:r>
            <a:endParaRPr lang="en-US" u="sng" dirty="0" smtClean="0">
              <a:solidFill>
                <a:schemeClr val="bg1"/>
              </a:solidFill>
            </a:endParaRPr>
          </a:p>
          <a:p>
            <a:r>
              <a:rPr lang="en-US" dirty="0" smtClean="0">
                <a:solidFill>
                  <a:schemeClr val="bg1"/>
                </a:solidFill>
              </a:rPr>
              <a:t>Establish appropriate </a:t>
            </a:r>
            <a:r>
              <a:rPr lang="en-US" u="sng" dirty="0" smtClean="0">
                <a:solidFill>
                  <a:schemeClr val="bg1"/>
                </a:solidFill>
              </a:rPr>
              <a:t>activities</a:t>
            </a:r>
            <a:r>
              <a:rPr lang="en-US" dirty="0" smtClean="0">
                <a:solidFill>
                  <a:schemeClr val="bg1"/>
                </a:solidFill>
              </a:rPr>
              <a:t> to achieve outputs</a:t>
            </a:r>
          </a:p>
          <a:p>
            <a:pPr lvl="1"/>
            <a:r>
              <a:rPr lang="en-US" dirty="0" smtClean="0">
                <a:solidFill>
                  <a:schemeClr val="bg1"/>
                </a:solidFill>
              </a:rPr>
              <a:t>Strategic plans</a:t>
            </a:r>
          </a:p>
          <a:p>
            <a:pPr lvl="1"/>
            <a:r>
              <a:rPr lang="en-US" dirty="0" smtClean="0">
                <a:solidFill>
                  <a:schemeClr val="bg1"/>
                </a:solidFill>
              </a:rPr>
              <a:t>Design and implement studies</a:t>
            </a:r>
          </a:p>
          <a:p>
            <a:pPr lvl="1"/>
            <a:r>
              <a:rPr lang="en-US" dirty="0" smtClean="0">
                <a:solidFill>
                  <a:schemeClr val="bg1"/>
                </a:solidFill>
              </a:rPr>
              <a:t>Involve the public or at least key partners/sister agencies</a:t>
            </a:r>
          </a:p>
          <a:p>
            <a:r>
              <a:rPr lang="en-US" dirty="0" smtClean="0">
                <a:solidFill>
                  <a:schemeClr val="bg1"/>
                </a:solidFill>
              </a:rPr>
              <a:t>Provide adequate resources (</a:t>
            </a:r>
            <a:r>
              <a:rPr lang="en-US" u="sng" dirty="0" smtClean="0">
                <a:solidFill>
                  <a:schemeClr val="bg1"/>
                </a:solidFill>
              </a:rPr>
              <a:t>inputs</a:t>
            </a:r>
            <a:r>
              <a:rPr lang="en-US" dirty="0" smtClean="0">
                <a:solidFill>
                  <a:schemeClr val="bg1"/>
                </a:solidFill>
              </a:rPr>
              <a:t>)</a:t>
            </a:r>
          </a:p>
          <a:p>
            <a:pPr lvl="1"/>
            <a:r>
              <a:rPr lang="en-US" dirty="0" smtClean="0">
                <a:solidFill>
                  <a:schemeClr val="bg1"/>
                </a:solidFill>
              </a:rPr>
              <a:t>Staff (should be full-time, dedicated to ISF)</a:t>
            </a:r>
          </a:p>
          <a:p>
            <a:pPr lvl="1"/>
            <a:r>
              <a:rPr lang="en-US" dirty="0" smtClean="0">
                <a:solidFill>
                  <a:schemeClr val="bg1"/>
                </a:solidFill>
              </a:rPr>
              <a:t>Budgets</a:t>
            </a:r>
          </a:p>
          <a:p>
            <a:pPr lvl="1"/>
            <a:r>
              <a:rPr lang="en-US" dirty="0" smtClean="0">
                <a:solidFill>
                  <a:schemeClr val="bg1"/>
                </a:solidFill>
              </a:rPr>
              <a:t>Training</a:t>
            </a:r>
          </a:p>
          <a:p>
            <a:pPr lvl="1"/>
            <a:r>
              <a:rPr lang="en-US" dirty="0" smtClean="0">
                <a:solidFill>
                  <a:schemeClr val="bg1"/>
                </a:solidFill>
              </a:rPr>
              <a:t>Equipment</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wipe(left)">
                                      <p:cBhvr>
                                        <p:cTn id="7" dur="500"/>
                                        <p:tgtEl>
                                          <p:spTgt spid="50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wipe(left)">
                                      <p:cBhvr>
                                        <p:cTn id="12" dur="500"/>
                                        <p:tgtEl>
                                          <p:spTgt spid="50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wipe(left)">
                                      <p:cBhvr>
                                        <p:cTn id="17" dur="500"/>
                                        <p:tgtEl>
                                          <p:spTgt spid="501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wipe(left)">
                                      <p:cBhvr>
                                        <p:cTn id="22" dur="500"/>
                                        <p:tgtEl>
                                          <p:spTgt spid="501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0179">
                                            <p:txEl>
                                              <p:pRg st="4" end="4"/>
                                            </p:txEl>
                                          </p:spTgt>
                                        </p:tgtEl>
                                        <p:attrNameLst>
                                          <p:attrName>style.visibility</p:attrName>
                                        </p:attrNameLst>
                                      </p:cBhvr>
                                      <p:to>
                                        <p:strVal val="visible"/>
                                      </p:to>
                                    </p:set>
                                    <p:animEffect transition="in" filter="wipe(left)">
                                      <p:cBhvr>
                                        <p:cTn id="27" dur="500"/>
                                        <p:tgtEl>
                                          <p:spTgt spid="501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179">
                                            <p:txEl>
                                              <p:pRg st="5" end="5"/>
                                            </p:txEl>
                                          </p:spTgt>
                                        </p:tgtEl>
                                        <p:attrNameLst>
                                          <p:attrName>style.visibility</p:attrName>
                                        </p:attrNameLst>
                                      </p:cBhvr>
                                      <p:to>
                                        <p:strVal val="visible"/>
                                      </p:to>
                                    </p:set>
                                    <p:animEffect transition="in" filter="wipe(left)">
                                      <p:cBhvr>
                                        <p:cTn id="32" dur="500"/>
                                        <p:tgtEl>
                                          <p:spTgt spid="501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0179">
                                            <p:txEl>
                                              <p:pRg st="6" end="6"/>
                                            </p:txEl>
                                          </p:spTgt>
                                        </p:tgtEl>
                                        <p:attrNameLst>
                                          <p:attrName>style.visibility</p:attrName>
                                        </p:attrNameLst>
                                      </p:cBhvr>
                                      <p:to>
                                        <p:strVal val="visible"/>
                                      </p:to>
                                    </p:set>
                                    <p:animEffect transition="in" filter="wipe(left)">
                                      <p:cBhvr>
                                        <p:cTn id="37" dur="500"/>
                                        <p:tgtEl>
                                          <p:spTgt spid="5017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0179">
                                            <p:txEl>
                                              <p:pRg st="7" end="7"/>
                                            </p:txEl>
                                          </p:spTgt>
                                        </p:tgtEl>
                                        <p:attrNameLst>
                                          <p:attrName>style.visibility</p:attrName>
                                        </p:attrNameLst>
                                      </p:cBhvr>
                                      <p:to>
                                        <p:strVal val="visible"/>
                                      </p:to>
                                    </p:set>
                                    <p:animEffect transition="in" filter="wipe(left)">
                                      <p:cBhvr>
                                        <p:cTn id="42" dur="500"/>
                                        <p:tgtEl>
                                          <p:spTgt spid="5017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0179">
                                            <p:txEl>
                                              <p:pRg st="8" end="8"/>
                                            </p:txEl>
                                          </p:spTgt>
                                        </p:tgtEl>
                                        <p:attrNameLst>
                                          <p:attrName>style.visibility</p:attrName>
                                        </p:attrNameLst>
                                      </p:cBhvr>
                                      <p:to>
                                        <p:strVal val="visible"/>
                                      </p:to>
                                    </p:set>
                                    <p:animEffect transition="in" filter="wipe(left)">
                                      <p:cBhvr>
                                        <p:cTn id="47" dur="500"/>
                                        <p:tgtEl>
                                          <p:spTgt spid="5017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0179">
                                            <p:txEl>
                                              <p:pRg st="9" end="9"/>
                                            </p:txEl>
                                          </p:spTgt>
                                        </p:tgtEl>
                                        <p:attrNameLst>
                                          <p:attrName>style.visibility</p:attrName>
                                        </p:attrNameLst>
                                      </p:cBhvr>
                                      <p:to>
                                        <p:strVal val="visible"/>
                                      </p:to>
                                    </p:set>
                                    <p:animEffect transition="in" filter="wipe(left)">
                                      <p:cBhvr>
                                        <p:cTn id="52" dur="500"/>
                                        <p:tgtEl>
                                          <p:spTgt spid="5017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0179">
                                            <p:txEl>
                                              <p:pRg st="10" end="10"/>
                                            </p:txEl>
                                          </p:spTgt>
                                        </p:tgtEl>
                                        <p:attrNameLst>
                                          <p:attrName>style.visibility</p:attrName>
                                        </p:attrNameLst>
                                      </p:cBhvr>
                                      <p:to>
                                        <p:strVal val="visible"/>
                                      </p:to>
                                    </p:set>
                                    <p:animEffect transition="in" filter="wipe(left)">
                                      <p:cBhvr>
                                        <p:cTn id="57" dur="500"/>
                                        <p:tgtEl>
                                          <p:spTgt spid="5017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0" b="-50000"/>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sz="4800" b="1" dirty="0" smtClean="0"/>
              <a:t>Dealing with the public</a:t>
            </a:r>
            <a:endParaRPr lang="en-US" sz="4800" b="1" dirty="0"/>
          </a:p>
        </p:txBody>
      </p:sp>
      <p:sp>
        <p:nvSpPr>
          <p:cNvPr id="4" name="Content Placeholder 3"/>
          <p:cNvSpPr>
            <a:spLocks noGrp="1"/>
          </p:cNvSpPr>
          <p:nvPr>
            <p:ph idx="1"/>
          </p:nvPr>
        </p:nvSpPr>
        <p:spPr>
          <a:xfrm>
            <a:off x="381000" y="2438400"/>
            <a:ext cx="8229600" cy="3352800"/>
          </a:xfrm>
          <a:solidFill>
            <a:srgbClr val="D5A97D">
              <a:alpha val="50588"/>
            </a:srgbClr>
          </a:solidFill>
        </p:spPr>
        <p:txBody>
          <a:bodyPr>
            <a:normAutofit/>
          </a:bodyPr>
          <a:lstStyle/>
          <a:p>
            <a:r>
              <a:rPr lang="en-US" sz="3000" b="1" dirty="0" smtClean="0"/>
              <a:t>Simplify problems and solutions.</a:t>
            </a:r>
          </a:p>
          <a:p>
            <a:r>
              <a:rPr lang="en-US" sz="3000" b="1" dirty="0" smtClean="0"/>
              <a:t>Use concrete images (minimize words).</a:t>
            </a:r>
          </a:p>
          <a:p>
            <a:r>
              <a:rPr lang="en-US" sz="3000" b="1" dirty="0" smtClean="0"/>
              <a:t>Identify real things, local needs and stories.</a:t>
            </a:r>
          </a:p>
          <a:p>
            <a:r>
              <a:rPr lang="en-US" sz="3000" b="1" dirty="0" smtClean="0"/>
              <a:t>Use action words that stimulate senses, feelings.</a:t>
            </a:r>
          </a:p>
          <a:p>
            <a:r>
              <a:rPr lang="en-US" sz="3000" b="1" dirty="0" smtClean="0"/>
              <a:t>A message for everyone is a message for no one.</a:t>
            </a:r>
          </a:p>
          <a:p>
            <a:r>
              <a:rPr lang="en-US" sz="3000" b="1" dirty="0" smtClean="0"/>
              <a:t>There is no general public.</a:t>
            </a:r>
          </a:p>
        </p:txBody>
      </p:sp>
      <p:sp>
        <p:nvSpPr>
          <p:cNvPr id="5" name="TextBox 4"/>
          <p:cNvSpPr txBox="1"/>
          <p:nvPr/>
        </p:nvSpPr>
        <p:spPr>
          <a:xfrm>
            <a:off x="381000" y="5791200"/>
            <a:ext cx="8229600" cy="646331"/>
          </a:xfrm>
          <a:prstGeom prst="rect">
            <a:avLst/>
          </a:prstGeom>
          <a:solidFill>
            <a:srgbClr val="D5A97D">
              <a:alpha val="51000"/>
            </a:srgbClr>
          </a:solidFill>
        </p:spPr>
        <p:txBody>
          <a:bodyPr wrap="square" rtlCol="0">
            <a:spAutoFit/>
          </a:bodyPr>
          <a:lstStyle/>
          <a:p>
            <a:pPr>
              <a:buFont typeface="Arial" pitchFamily="34" charset="0"/>
              <a:buChar char="•"/>
            </a:pPr>
            <a:r>
              <a:rPr lang="en-US" sz="3600" b="1" dirty="0" smtClean="0">
                <a:solidFill>
                  <a:srgbClr val="0070C0"/>
                </a:solidFill>
              </a:rPr>
              <a:t>  Who takes the lead on this?</a:t>
            </a:r>
            <a:endParaRPr lang="en-US" sz="36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The Power of One</a:t>
            </a:r>
            <a:br>
              <a:rPr lang="en-US" b="1" dirty="0" smtClean="0"/>
            </a:br>
            <a:r>
              <a:rPr lang="en-US" sz="2200" b="1" dirty="0" smtClean="0"/>
              <a:t>(Champions and Assassins)</a:t>
            </a:r>
            <a:endParaRPr lang="en-US" sz="2200" b="1" dirty="0"/>
          </a:p>
        </p:txBody>
      </p:sp>
      <p:pic>
        <p:nvPicPr>
          <p:cNvPr id="6" name="Content Placeholder 5" descr="Public meeting - IFC.jpg"/>
          <p:cNvPicPr>
            <a:picLocks noGrp="1" noChangeAspect="1"/>
          </p:cNvPicPr>
          <p:nvPr>
            <p:ph sz="half" idx="1"/>
          </p:nvPr>
        </p:nvPicPr>
        <p:blipFill>
          <a:blip r:embed="rId3" cstate="print"/>
          <a:stretch>
            <a:fillRect/>
          </a:stretch>
        </p:blipFill>
        <p:spPr>
          <a:xfrm>
            <a:off x="457199" y="2362200"/>
            <a:ext cx="5110533" cy="3767591"/>
          </a:xfrm>
          <a:prstGeom prst="rect">
            <a:avLst/>
          </a:prstGeom>
        </p:spPr>
      </p:pic>
      <p:sp>
        <p:nvSpPr>
          <p:cNvPr id="5" name="Content Placeholder 4"/>
          <p:cNvSpPr>
            <a:spLocks noGrp="1"/>
          </p:cNvSpPr>
          <p:nvPr>
            <p:ph sz="half" idx="2"/>
          </p:nvPr>
        </p:nvSpPr>
        <p:spPr>
          <a:xfrm>
            <a:off x="5867400" y="2819400"/>
            <a:ext cx="2895600" cy="1752600"/>
          </a:xfrm>
        </p:spPr>
        <p:txBody>
          <a:bodyPr/>
          <a:lstStyle/>
          <a:p>
            <a:r>
              <a:rPr lang="en-US" b="1" dirty="0" smtClean="0"/>
              <a:t>Patience</a:t>
            </a:r>
          </a:p>
          <a:p>
            <a:r>
              <a:rPr lang="en-US" b="1" dirty="0" smtClean="0"/>
              <a:t>Persistence</a:t>
            </a:r>
          </a:p>
          <a:p>
            <a:r>
              <a:rPr lang="en-US" b="1" dirty="0" smtClean="0"/>
              <a:t>Professionalism</a:t>
            </a:r>
            <a:endParaRPr lang="en-US"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sz="6000" b="1" dirty="0">
                <a:solidFill>
                  <a:srgbClr val="F9FDFD"/>
                </a:solidFill>
              </a:rPr>
              <a:t>Conclusions</a:t>
            </a:r>
          </a:p>
        </p:txBody>
      </p:sp>
      <p:sp>
        <p:nvSpPr>
          <p:cNvPr id="91139" name="Rectangle 3"/>
          <p:cNvSpPr>
            <a:spLocks noGrp="1" noChangeArrowheads="1"/>
          </p:cNvSpPr>
          <p:nvPr>
            <p:ph type="body" idx="1"/>
          </p:nvPr>
        </p:nvSpPr>
        <p:spPr>
          <a:xfrm>
            <a:off x="914400" y="4114800"/>
            <a:ext cx="7467600" cy="2514600"/>
          </a:xfrm>
        </p:spPr>
        <p:txBody>
          <a:bodyPr>
            <a:normAutofit/>
          </a:bodyPr>
          <a:lstStyle/>
          <a:p>
            <a:pPr>
              <a:lnSpc>
                <a:spcPct val="90000"/>
              </a:lnSpc>
              <a:buFont typeface="Wingdings" pitchFamily="2" charset="2"/>
              <a:buChar char="Ø"/>
            </a:pPr>
            <a:r>
              <a:rPr lang="en-US" sz="2800" dirty="0">
                <a:solidFill>
                  <a:schemeClr val="bg1"/>
                </a:solidFill>
              </a:rPr>
              <a:t>Science is necessary and important but </a:t>
            </a:r>
            <a:r>
              <a:rPr lang="en-US" sz="2800" dirty="0" smtClean="0">
                <a:solidFill>
                  <a:schemeClr val="bg1"/>
                </a:solidFill>
              </a:rPr>
              <a:t>seldom compelling by itself</a:t>
            </a:r>
            <a:endParaRPr lang="en-US" sz="2800" dirty="0">
              <a:solidFill>
                <a:schemeClr val="bg1"/>
              </a:solidFill>
            </a:endParaRPr>
          </a:p>
          <a:p>
            <a:pPr>
              <a:lnSpc>
                <a:spcPct val="90000"/>
              </a:lnSpc>
              <a:buFont typeface="Wingdings" pitchFamily="2" charset="2"/>
              <a:buChar char="Ø"/>
            </a:pPr>
            <a:r>
              <a:rPr lang="en-US" sz="2800" dirty="0">
                <a:solidFill>
                  <a:schemeClr val="bg1"/>
                </a:solidFill>
              </a:rPr>
              <a:t>The law is important </a:t>
            </a:r>
            <a:r>
              <a:rPr lang="en-US" sz="2800" dirty="0" smtClean="0">
                <a:solidFill>
                  <a:schemeClr val="bg1"/>
                </a:solidFill>
              </a:rPr>
              <a:t>but can be </a:t>
            </a:r>
            <a:r>
              <a:rPr lang="en-US" sz="2800" dirty="0">
                <a:solidFill>
                  <a:schemeClr val="bg1"/>
                </a:solidFill>
              </a:rPr>
              <a:t>limiting</a:t>
            </a:r>
          </a:p>
          <a:p>
            <a:pPr>
              <a:lnSpc>
                <a:spcPct val="90000"/>
              </a:lnSpc>
              <a:buFont typeface="Wingdings" pitchFamily="2" charset="2"/>
              <a:buChar char="Ø"/>
            </a:pPr>
            <a:r>
              <a:rPr lang="en-US" sz="2800" dirty="0">
                <a:solidFill>
                  <a:schemeClr val="bg1"/>
                </a:solidFill>
              </a:rPr>
              <a:t>Institutional </a:t>
            </a:r>
            <a:r>
              <a:rPr lang="en-US" sz="2800" dirty="0" smtClean="0">
                <a:solidFill>
                  <a:schemeClr val="bg1"/>
                </a:solidFill>
              </a:rPr>
              <a:t>processes are needed</a:t>
            </a:r>
            <a:endParaRPr lang="en-US" sz="2800" dirty="0">
              <a:solidFill>
                <a:schemeClr val="bg1"/>
              </a:solidFill>
            </a:endParaRPr>
          </a:p>
          <a:p>
            <a:pPr>
              <a:lnSpc>
                <a:spcPct val="90000"/>
              </a:lnSpc>
              <a:buFont typeface="Wingdings" pitchFamily="2" charset="2"/>
              <a:buChar char="Ø"/>
            </a:pPr>
            <a:r>
              <a:rPr lang="en-US" sz="2800" dirty="0" smtClean="0">
                <a:solidFill>
                  <a:schemeClr val="bg1"/>
                </a:solidFill>
              </a:rPr>
              <a:t>Effective public </a:t>
            </a:r>
            <a:r>
              <a:rPr lang="en-US" sz="2800" dirty="0">
                <a:solidFill>
                  <a:schemeClr val="bg1"/>
                </a:solidFill>
              </a:rPr>
              <a:t>involvement drives the system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miths Fork Sept 10 2009 004.jpg"/>
          <p:cNvPicPr>
            <a:picLocks noChangeAspect="1"/>
          </p:cNvPicPr>
          <p:nvPr/>
        </p:nvPicPr>
        <p:blipFill>
          <a:blip r:embed="rId3" cstate="print"/>
          <a:stretch>
            <a:fillRect/>
          </a:stretch>
        </p:blipFill>
        <p:spPr>
          <a:xfrm>
            <a:off x="-21364" y="0"/>
            <a:ext cx="9165364" cy="6858000"/>
          </a:xfrm>
          <a:prstGeom prst="rect">
            <a:avLst/>
          </a:prstGeom>
        </p:spPr>
      </p:pic>
      <p:pic>
        <p:nvPicPr>
          <p:cNvPr id="5" name="Picture 4" descr="2009 - Parker.jpg"/>
          <p:cNvPicPr>
            <a:picLocks noChangeAspect="1"/>
          </p:cNvPicPr>
          <p:nvPr/>
        </p:nvPicPr>
        <p:blipFill>
          <a:blip r:embed="rId4" cstate="print"/>
          <a:stretch>
            <a:fillRect/>
          </a:stretch>
        </p:blipFill>
        <p:spPr>
          <a:xfrm>
            <a:off x="0" y="0"/>
            <a:ext cx="4108269" cy="5638800"/>
          </a:xfrm>
          <a:prstGeom prst="rect">
            <a:avLst/>
          </a:prstGeom>
        </p:spPr>
      </p:pic>
      <p:pic>
        <p:nvPicPr>
          <p:cNvPr id="6" name="Picture 5" descr="baby.jpg"/>
          <p:cNvPicPr>
            <a:picLocks noChangeAspect="1"/>
          </p:cNvPicPr>
          <p:nvPr/>
        </p:nvPicPr>
        <p:blipFill>
          <a:blip r:embed="rId5" cstate="print"/>
          <a:stretch>
            <a:fillRect/>
          </a:stretch>
        </p:blipFill>
        <p:spPr>
          <a:xfrm>
            <a:off x="5105400" y="1219200"/>
            <a:ext cx="4038600" cy="56388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381000"/>
            <a:ext cx="9144000" cy="1447800"/>
          </a:xfrm>
        </p:spPr>
        <p:txBody>
          <a:bodyPr>
            <a:noAutofit/>
          </a:bodyPr>
          <a:lstStyle/>
          <a:p>
            <a:r>
              <a:rPr lang="en-US" sz="4800" b="1" dirty="0" smtClean="0"/>
              <a:t>When it comes to management strategies, water is different . . . </a:t>
            </a:r>
            <a:endParaRPr lang="en-US" sz="4800" b="1" dirty="0"/>
          </a:p>
        </p:txBody>
      </p:sp>
      <p:sp>
        <p:nvSpPr>
          <p:cNvPr id="4" name="Content Placeholder 3"/>
          <p:cNvSpPr>
            <a:spLocks noGrp="1"/>
          </p:cNvSpPr>
          <p:nvPr>
            <p:ph idx="1"/>
          </p:nvPr>
        </p:nvSpPr>
        <p:spPr>
          <a:xfrm>
            <a:off x="457200" y="2362200"/>
            <a:ext cx="8382000" cy="3810000"/>
          </a:xfrm>
        </p:spPr>
        <p:txBody>
          <a:bodyPr>
            <a:normAutofit fontScale="92500" lnSpcReduction="10000"/>
          </a:bodyPr>
          <a:lstStyle/>
          <a:p>
            <a:r>
              <a:rPr lang="en-US" b="1" dirty="0" smtClean="0"/>
              <a:t>“Water wars” are real – competition for a strictly limited and essential commodity.</a:t>
            </a:r>
          </a:p>
          <a:p>
            <a:r>
              <a:rPr lang="en-US" b="1" dirty="0" smtClean="0"/>
              <a:t>For every way you’ve been beaten there’s always one more way you haven’t thought of . . . and it will be used.</a:t>
            </a:r>
          </a:p>
          <a:p>
            <a:r>
              <a:rPr lang="en-US" b="1" dirty="0" smtClean="0"/>
              <a:t>Though there are guidelines and protocols for negotiations . . . there are no rules in the trenches.</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50000">
              <a:srgbClr val="0070C0"/>
            </a:gs>
            <a:gs pos="100000">
              <a:srgbClr val="00B0F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normAutofit/>
          </a:bodyPr>
          <a:lstStyle/>
          <a:p>
            <a:r>
              <a:rPr lang="en-US" sz="6000" b="1" dirty="0" smtClean="0">
                <a:solidFill>
                  <a:schemeClr val="bg1"/>
                </a:solidFill>
              </a:rPr>
              <a:t>So What?</a:t>
            </a:r>
            <a:endParaRPr lang="en-US" sz="6000" b="1" dirty="0">
              <a:solidFill>
                <a:schemeClr val="bg1"/>
              </a:solidFill>
            </a:endParaRPr>
          </a:p>
        </p:txBody>
      </p:sp>
      <p:sp>
        <p:nvSpPr>
          <p:cNvPr id="3" name="Content Placeholder 2"/>
          <p:cNvSpPr>
            <a:spLocks noGrp="1"/>
          </p:cNvSpPr>
          <p:nvPr>
            <p:ph idx="1"/>
          </p:nvPr>
        </p:nvSpPr>
        <p:spPr>
          <a:xfrm>
            <a:off x="533400" y="2667000"/>
            <a:ext cx="8229600" cy="3124200"/>
          </a:xfrm>
        </p:spPr>
        <p:txBody>
          <a:bodyPr>
            <a:normAutofit lnSpcReduction="10000"/>
          </a:bodyPr>
          <a:lstStyle/>
          <a:p>
            <a:r>
              <a:rPr lang="en-US" dirty="0" smtClean="0">
                <a:solidFill>
                  <a:schemeClr val="bg1"/>
                </a:solidFill>
              </a:rPr>
              <a:t>Did </a:t>
            </a:r>
            <a:r>
              <a:rPr lang="en-US" dirty="0" smtClean="0">
                <a:solidFill>
                  <a:schemeClr val="bg1"/>
                </a:solidFill>
              </a:rPr>
              <a:t>your understanding or opinion(s) change?</a:t>
            </a:r>
          </a:p>
          <a:p>
            <a:r>
              <a:rPr lang="en-US" dirty="0" smtClean="0">
                <a:solidFill>
                  <a:schemeClr val="bg1"/>
                </a:solidFill>
              </a:rPr>
              <a:t>What messages resonated?</a:t>
            </a:r>
          </a:p>
          <a:p>
            <a:r>
              <a:rPr lang="en-US" dirty="0" smtClean="0">
                <a:solidFill>
                  <a:schemeClr val="bg1"/>
                </a:solidFill>
              </a:rPr>
              <a:t>What challenges seem bigger (or smaller)?</a:t>
            </a:r>
          </a:p>
          <a:p>
            <a:r>
              <a:rPr lang="en-US" dirty="0" smtClean="0">
                <a:solidFill>
                  <a:schemeClr val="bg1"/>
                </a:solidFill>
              </a:rPr>
              <a:t>What are the most important things to work on?</a:t>
            </a:r>
          </a:p>
          <a:p>
            <a:r>
              <a:rPr lang="en-US" dirty="0" smtClean="0">
                <a:solidFill>
                  <a:schemeClr val="bg1"/>
                </a:solidFill>
              </a:rPr>
              <a:t>What are you going to do tomorrow?</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Water Management Principles</a:t>
            </a:r>
            <a:endParaRPr lang="en-US" b="1" dirty="0"/>
          </a:p>
        </p:txBody>
      </p:sp>
      <p:sp>
        <p:nvSpPr>
          <p:cNvPr id="5" name="Content Placeholder 4"/>
          <p:cNvSpPr>
            <a:spLocks noGrp="1"/>
          </p:cNvSpPr>
          <p:nvPr>
            <p:ph idx="1"/>
          </p:nvPr>
        </p:nvSpPr>
        <p:spPr>
          <a:xfrm>
            <a:off x="457200" y="1828800"/>
            <a:ext cx="8229600" cy="4525963"/>
          </a:xfrm>
        </p:spPr>
        <p:txBody>
          <a:bodyPr>
            <a:normAutofit fontScale="85000" lnSpcReduction="20000"/>
          </a:bodyPr>
          <a:lstStyle/>
          <a:p>
            <a:r>
              <a:rPr lang="en-US" dirty="0" smtClean="0"/>
              <a:t>Everyone is always playing for all the marbles . . . and they’re playing for keeps.</a:t>
            </a:r>
          </a:p>
          <a:p>
            <a:r>
              <a:rPr lang="en-US" dirty="0" smtClean="0"/>
              <a:t>Nice guys always finish last.   </a:t>
            </a:r>
          </a:p>
          <a:p>
            <a:r>
              <a:rPr lang="en-US" dirty="0" smtClean="0"/>
              <a:t>When you think something’s going on, there’s something going on.</a:t>
            </a:r>
          </a:p>
          <a:p>
            <a:r>
              <a:rPr lang="en-US" dirty="0" smtClean="0"/>
              <a:t>Compromise is an end point – not a starting point.  </a:t>
            </a:r>
            <a:r>
              <a:rPr lang="en-US" i="1" dirty="0" smtClean="0"/>
              <a:t>(Which finger do you want to lose?)</a:t>
            </a:r>
          </a:p>
          <a:p>
            <a:r>
              <a:rPr lang="en-US" dirty="0" smtClean="0"/>
              <a:t>When the world’s out to get you, being paranoid just makes good sense </a:t>
            </a:r>
            <a:r>
              <a:rPr lang="en-US" i="1" dirty="0" smtClean="0"/>
              <a:t>(Johnny Fever, WKRP)</a:t>
            </a:r>
          </a:p>
          <a:p>
            <a:r>
              <a:rPr lang="en-US" dirty="0" smtClean="0"/>
              <a:t>Relationships and trust are a premium – earned over years and lost in an instant.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a:solidFill>
            <a:schemeClr val="bg1">
              <a:alpha val="46000"/>
            </a:schemeClr>
          </a:solidFill>
        </p:spPr>
        <p:txBody>
          <a:bodyPr/>
          <a:lstStyle/>
          <a:p>
            <a:r>
              <a:rPr lang="en-US" b="1" dirty="0" smtClean="0"/>
              <a:t>The Importance of Time &amp; Timing</a:t>
            </a:r>
            <a:endParaRPr lang="en-US" b="1" dirty="0"/>
          </a:p>
        </p:txBody>
      </p:sp>
      <p:sp>
        <p:nvSpPr>
          <p:cNvPr id="3" name="Content Placeholder 2"/>
          <p:cNvSpPr>
            <a:spLocks noGrp="1"/>
          </p:cNvSpPr>
          <p:nvPr>
            <p:ph idx="1"/>
          </p:nvPr>
        </p:nvSpPr>
        <p:spPr>
          <a:xfrm>
            <a:off x="457200" y="2057400"/>
            <a:ext cx="8229600" cy="4191000"/>
          </a:xfrm>
          <a:solidFill>
            <a:schemeClr val="bg1">
              <a:alpha val="52000"/>
            </a:schemeClr>
          </a:solidFill>
        </p:spPr>
        <p:txBody>
          <a:bodyPr>
            <a:normAutofit lnSpcReduction="10000"/>
          </a:bodyPr>
          <a:lstStyle/>
          <a:p>
            <a:r>
              <a:rPr lang="en-US" sz="2800" b="1" dirty="0" smtClean="0"/>
              <a:t>Write laws for today . . . and the next 100 years.  </a:t>
            </a:r>
          </a:p>
          <a:p>
            <a:r>
              <a:rPr lang="en-US" sz="2800" b="1" dirty="0" smtClean="0"/>
              <a:t>17 years to get Wyoming’s original statute.</a:t>
            </a:r>
          </a:p>
          <a:p>
            <a:r>
              <a:rPr lang="en-US" sz="2800" b="1" dirty="0" smtClean="0"/>
              <a:t>27 years for the next increment and we’re not there yet (temporary change of use).</a:t>
            </a:r>
          </a:p>
          <a:p>
            <a:r>
              <a:rPr lang="en-US" sz="2800" b="1" dirty="0" smtClean="0"/>
              <a:t>Prepare for landscape action but be ready for individual opportunities.</a:t>
            </a:r>
          </a:p>
          <a:p>
            <a:r>
              <a:rPr lang="en-US" sz="2800" b="1" dirty="0" smtClean="0"/>
              <a:t>Missed opportunities don’t come around again.</a:t>
            </a:r>
          </a:p>
          <a:p>
            <a:r>
              <a:rPr lang="en-US" sz="2800" b="1" dirty="0" smtClean="0"/>
              <a:t>Good enough vs. perfection – know when to cut the deal.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smtClean="0"/>
              <a:t>Basic Strategies To Manage Flow</a:t>
            </a:r>
            <a:endParaRPr lang="en-US" b="1" u="sng" dirty="0"/>
          </a:p>
        </p:txBody>
      </p:sp>
      <p:sp>
        <p:nvSpPr>
          <p:cNvPr id="5" name="Content Placeholder 4"/>
          <p:cNvSpPr>
            <a:spLocks noGrp="1"/>
          </p:cNvSpPr>
          <p:nvPr>
            <p:ph idx="1"/>
          </p:nvPr>
        </p:nvSpPr>
        <p:spPr>
          <a:xfrm>
            <a:off x="1143000" y="1676400"/>
            <a:ext cx="6934200" cy="4525963"/>
          </a:xfrm>
        </p:spPr>
        <p:txBody>
          <a:bodyPr>
            <a:normAutofit fontScale="92500" lnSpcReduction="10000"/>
          </a:bodyPr>
          <a:lstStyle/>
          <a:p>
            <a:r>
              <a:rPr lang="en-US" b="1" dirty="0" smtClean="0"/>
              <a:t>Federal</a:t>
            </a:r>
          </a:p>
          <a:p>
            <a:pPr lvl="1"/>
            <a:r>
              <a:rPr lang="en-US" b="1" dirty="0" smtClean="0"/>
              <a:t>Clean Water Act (EPA, TMDL)</a:t>
            </a:r>
          </a:p>
          <a:p>
            <a:pPr lvl="1"/>
            <a:r>
              <a:rPr lang="en-US" b="1" dirty="0" smtClean="0"/>
              <a:t>Endangered Species Act</a:t>
            </a:r>
          </a:p>
          <a:p>
            <a:pPr lvl="1"/>
            <a:r>
              <a:rPr lang="en-US" b="1" dirty="0" smtClean="0"/>
              <a:t>Federal Energy Regulatory Commission</a:t>
            </a:r>
          </a:p>
          <a:p>
            <a:pPr lvl="1"/>
            <a:r>
              <a:rPr lang="en-US" b="1" dirty="0" smtClean="0"/>
              <a:t>Interstate compacts and decrees</a:t>
            </a:r>
          </a:p>
          <a:p>
            <a:pPr lvl="1"/>
            <a:r>
              <a:rPr lang="en-US" b="1" dirty="0" smtClean="0"/>
              <a:t>Purpose and need for federal reservoirs</a:t>
            </a:r>
          </a:p>
          <a:p>
            <a:r>
              <a:rPr lang="en-US" b="1" dirty="0" smtClean="0"/>
              <a:t>State</a:t>
            </a:r>
          </a:p>
          <a:p>
            <a:pPr lvl="1"/>
            <a:r>
              <a:rPr lang="en-US" b="1" dirty="0" smtClean="0"/>
              <a:t>Laws</a:t>
            </a:r>
          </a:p>
          <a:p>
            <a:pPr lvl="1"/>
            <a:r>
              <a:rPr lang="en-US" b="1" dirty="0" smtClean="0"/>
              <a:t>Policies</a:t>
            </a:r>
          </a:p>
          <a:p>
            <a:pPr lvl="1"/>
            <a:r>
              <a:rPr lang="en-US" b="1" dirty="0" smtClean="0"/>
              <a:t>Public Trust Doctrine</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457200"/>
            <a:ext cx="7772400" cy="1143000"/>
          </a:xfrm>
        </p:spPr>
        <p:txBody>
          <a:bodyPr/>
          <a:lstStyle/>
          <a:p>
            <a:r>
              <a:rPr lang="en-US" sz="4800" b="1" dirty="0" smtClean="0">
                <a:solidFill>
                  <a:schemeClr val="bg1"/>
                </a:solidFill>
              </a:rPr>
              <a:t>Wyoming History</a:t>
            </a:r>
          </a:p>
        </p:txBody>
      </p:sp>
      <p:sp>
        <p:nvSpPr>
          <p:cNvPr id="6147" name="Rectangle 3"/>
          <p:cNvSpPr>
            <a:spLocks noGrp="1" noChangeArrowheads="1"/>
          </p:cNvSpPr>
          <p:nvPr>
            <p:ph type="body" idx="1"/>
          </p:nvPr>
        </p:nvSpPr>
        <p:spPr>
          <a:xfrm>
            <a:off x="381000" y="1981200"/>
            <a:ext cx="8077200" cy="4114800"/>
          </a:xfrm>
        </p:spPr>
        <p:txBody>
          <a:bodyPr/>
          <a:lstStyle/>
          <a:p>
            <a:r>
              <a:rPr lang="en-US" b="1" dirty="0" smtClean="0">
                <a:solidFill>
                  <a:schemeClr val="bg1"/>
                </a:solidFill>
              </a:rPr>
              <a:t>Application submitted in 1969</a:t>
            </a:r>
          </a:p>
          <a:p>
            <a:r>
              <a:rPr lang="en-US" b="1" dirty="0" smtClean="0">
                <a:solidFill>
                  <a:schemeClr val="bg1"/>
                </a:solidFill>
              </a:rPr>
              <a:t>Denied in 1972</a:t>
            </a:r>
          </a:p>
          <a:p>
            <a:pPr lvl="1"/>
            <a:r>
              <a:rPr lang="en-US" b="1" dirty="0" smtClean="0">
                <a:solidFill>
                  <a:schemeClr val="bg1"/>
                </a:solidFill>
              </a:rPr>
              <a:t>No quantitative basis to support the request</a:t>
            </a:r>
          </a:p>
          <a:p>
            <a:pPr lvl="1"/>
            <a:r>
              <a:rPr lang="en-US" b="1" dirty="0" smtClean="0">
                <a:solidFill>
                  <a:schemeClr val="bg1"/>
                </a:solidFill>
              </a:rPr>
              <a:t>No diversion or storage</a:t>
            </a:r>
          </a:p>
          <a:p>
            <a:pPr lvl="1"/>
            <a:r>
              <a:rPr lang="en-US" b="1" dirty="0" smtClean="0">
                <a:solidFill>
                  <a:schemeClr val="bg1"/>
                </a:solidFill>
              </a:rPr>
              <a:t>No way to test for abandon-ability</a:t>
            </a:r>
          </a:p>
          <a:p>
            <a:pPr lvl="1"/>
            <a:r>
              <a:rPr lang="en-US" b="1" dirty="0" smtClean="0">
                <a:solidFill>
                  <a:schemeClr val="bg1"/>
                </a:solidFill>
              </a:rPr>
              <a:t>A right of this nature would be of such value that it should be vested in the state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026" name="Picture 2" descr="D:\TOM\Pictures\Stream Preservation Cover Page.jpg"/>
          <p:cNvPicPr>
            <a:picLocks noChangeAspect="1" noChangeArrowheads="1"/>
          </p:cNvPicPr>
          <p:nvPr/>
        </p:nvPicPr>
        <p:blipFill>
          <a:blip r:embed="rId3" cstate="print"/>
          <a:srcRect/>
          <a:stretch>
            <a:fillRect/>
          </a:stretch>
        </p:blipFill>
        <p:spPr bwMode="auto">
          <a:xfrm>
            <a:off x="2286000" y="152400"/>
            <a:ext cx="4267199" cy="6553200"/>
          </a:xfrm>
          <a:prstGeom prst="rect">
            <a:avLst/>
          </a:prstGeom>
          <a:noFill/>
          <a:ln w="25400">
            <a:solidFill>
              <a:schemeClr val="tx1"/>
            </a:solid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869</TotalTime>
  <Words>3088</Words>
  <Application>Microsoft Office PowerPoint</Application>
  <PresentationFormat>On-screen Show (4:3)</PresentationFormat>
  <Paragraphs>205</Paragraphs>
  <Slides>30</Slides>
  <Notes>24</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Strategies For Developing Environmental Flow Laws</vt:lpstr>
      <vt:lpstr>Slide 2</vt:lpstr>
      <vt:lpstr>When it comes to management strategies, water is different . . . </vt:lpstr>
      <vt:lpstr>Water Management Principles</vt:lpstr>
      <vt:lpstr>Slide 5</vt:lpstr>
      <vt:lpstr>The Importance of Time &amp; Timing</vt:lpstr>
      <vt:lpstr>Basic Strategies To Manage Flow</vt:lpstr>
      <vt:lpstr>Wyoming History</vt:lpstr>
      <vt:lpstr>Slide 9</vt:lpstr>
      <vt:lpstr>Wyoming History</vt:lpstr>
      <vt:lpstr>Since 1986</vt:lpstr>
      <vt:lpstr>What Hasn’t Happened?</vt:lpstr>
      <vt:lpstr>Temporary change of use legislation</vt:lpstr>
      <vt:lpstr>Strategies to minimize the need for or value of instream flow</vt:lpstr>
      <vt:lpstr>Primary Elements</vt:lpstr>
      <vt:lpstr>Know baloney when you see it  (the 2 second rule)</vt:lpstr>
      <vt:lpstr>A few examples of baloney (and some possible answers)</vt:lpstr>
      <vt:lpstr>Some more baloney</vt:lpstr>
      <vt:lpstr>Slide 19</vt:lpstr>
      <vt:lpstr>Saaay, you look different!</vt:lpstr>
      <vt:lpstr>Fear of the unknown (change)</vt:lpstr>
      <vt:lpstr>People are more important than fish?</vt:lpstr>
      <vt:lpstr>Slide 23</vt:lpstr>
      <vt:lpstr>Remain Vigilant</vt:lpstr>
      <vt:lpstr>Basic Strategy</vt:lpstr>
      <vt:lpstr>Dealing with the public</vt:lpstr>
      <vt:lpstr>The Power of One (Champions and Assassins)</vt:lpstr>
      <vt:lpstr>Conclusions</vt:lpstr>
      <vt:lpstr>Slide 29</vt:lpstr>
      <vt:lpstr>So What?</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tannea</dc:creator>
  <cp:lastModifiedBy>tannea</cp:lastModifiedBy>
  <cp:revision>92</cp:revision>
  <dcterms:created xsi:type="dcterms:W3CDTF">2013-02-07T20:38:45Z</dcterms:created>
  <dcterms:modified xsi:type="dcterms:W3CDTF">2014-06-03T03:03:21Z</dcterms:modified>
</cp:coreProperties>
</file>