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256" r:id="rId3"/>
    <p:sldId id="257" r:id="rId4"/>
    <p:sldId id="276" r:id="rId5"/>
    <p:sldId id="272" r:id="rId6"/>
    <p:sldId id="274" r:id="rId7"/>
    <p:sldId id="275" r:id="rId8"/>
    <p:sldId id="260" r:id="rId9"/>
    <p:sldId id="267" r:id="rId10"/>
    <p:sldId id="268" r:id="rId11"/>
    <p:sldId id="258" r:id="rId12"/>
    <p:sldId id="269" r:id="rId13"/>
    <p:sldId id="259" r:id="rId14"/>
    <p:sldId id="264" r:id="rId15"/>
    <p:sldId id="265" r:id="rId16"/>
    <p:sldId id="273" r:id="rId17"/>
    <p:sldId id="261" r:id="rId18"/>
    <p:sldId id="266" r:id="rId19"/>
    <p:sldId id="263" r:id="rId20"/>
    <p:sldId id="262" r:id="rId21"/>
    <p:sldId id="283" r:id="rId22"/>
    <p:sldId id="271" r:id="rId23"/>
    <p:sldId id="277" r:id="rId24"/>
    <p:sldId id="278" r:id="rId25"/>
    <p:sldId id="279" r:id="rId26"/>
    <p:sldId id="280" r:id="rId27"/>
    <p:sldId id="281" r:id="rId28"/>
    <p:sldId id="270" r:id="rId29"/>
    <p:sldId id="28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C9E"/>
    <a:srgbClr val="6DD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51" autoAdjust="0"/>
  </p:normalViewPr>
  <p:slideViewPr>
    <p:cSldViewPr>
      <p:cViewPr varScale="1">
        <p:scale>
          <a:sx n="75" d="100"/>
          <a:sy n="75" d="100"/>
        </p:scale>
        <p:origin x="-1656"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TOM\IFC\NIFPA-2\Archives\Edited%20files%20from%20ESSA%20-%20Kelly\Figure%2011%20and%20Appendix%20F.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TOM\IFC\NIFPA-2\Archives\Edited%20files%20from%20ESSA%20-%20Kelly\Figure%2039%20and%2040%20and%20Appendix%20Q.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TOM\IFC\NIFPA-2\Archives\Edited%20files%20from%20ESSA%20-%20Kelly\Figure%2039%20and%2040%20and%20Appendix%20Q.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tannea\AppData\Local\Temp\wz1871\Figure%2037%20and%20Appendix%20O.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Top five program inputs</a:t>
            </a:r>
          </a:p>
        </c:rich>
      </c:tx>
      <c:layout>
        <c:manualLayout>
          <c:xMode val="edge"/>
          <c:yMode val="edge"/>
          <c:x val="0.41039976887085416"/>
          <c:y val="1.0703373903396004E-2"/>
        </c:manualLayout>
      </c:layout>
      <c:spPr>
        <a:noFill/>
        <a:ln w="25400">
          <a:noFill/>
        </a:ln>
      </c:spPr>
    </c:title>
    <c:plotArea>
      <c:layout>
        <c:manualLayout>
          <c:layoutTarget val="inner"/>
          <c:xMode val="edge"/>
          <c:yMode val="edge"/>
          <c:x val="0.49117981387484627"/>
          <c:y val="8.1039830982855526E-2"/>
          <c:w val="0.49025130761043045"/>
          <c:h val="0.81651452348763642"/>
        </c:manualLayout>
      </c:layout>
      <c:barChart>
        <c:barDir val="bar"/>
        <c:grouping val="clustered"/>
        <c:ser>
          <c:idx val="0"/>
          <c:order val="0"/>
          <c:tx>
            <c:strRef>
              <c:f>'Figure 7'!$Z$5</c:f>
              <c:strCache>
                <c:ptCount val="1"/>
                <c:pt idx="0">
                  <c:v>Combined</c:v>
                </c:pt>
              </c:strCache>
            </c:strRef>
          </c:tx>
          <c:spPr>
            <a:solidFill>
              <a:srgbClr val="0000FF"/>
            </a:solidFill>
            <a:ln w="12700">
              <a:solidFill>
                <a:srgbClr val="000000"/>
              </a:solidFill>
              <a:prstDash val="solid"/>
            </a:ln>
          </c:spPr>
          <c:dPt>
            <c:idx val="0"/>
            <c:spPr>
              <a:solidFill>
                <a:srgbClr val="00B050"/>
              </a:solidFill>
              <a:ln w="12700">
                <a:solidFill>
                  <a:srgbClr val="000000"/>
                </a:solidFill>
                <a:prstDash val="solid"/>
              </a:ln>
            </c:spPr>
          </c:dPt>
          <c:dPt>
            <c:idx val="12"/>
            <c:spPr>
              <a:solidFill>
                <a:srgbClr val="C00000"/>
              </a:solidFill>
              <a:ln w="12700">
                <a:solidFill>
                  <a:srgbClr val="000000"/>
                </a:solidFill>
                <a:prstDash val="solid"/>
              </a:ln>
            </c:spPr>
          </c:dPt>
          <c:dPt>
            <c:idx val="13"/>
            <c:spPr>
              <a:solidFill>
                <a:srgbClr val="C00000"/>
              </a:solidFill>
              <a:ln w="12700">
                <a:solidFill>
                  <a:srgbClr val="000000"/>
                </a:solidFill>
                <a:prstDash val="solid"/>
              </a:ln>
            </c:spPr>
          </c:dPt>
          <c:dPt>
            <c:idx val="14"/>
            <c:spPr>
              <a:solidFill>
                <a:srgbClr val="C00000"/>
              </a:solidFill>
              <a:ln w="12700">
                <a:solidFill>
                  <a:srgbClr val="000000"/>
                </a:solidFill>
                <a:prstDash val="solid"/>
              </a:ln>
            </c:spPr>
          </c:dPt>
          <c:dPt>
            <c:idx val="15"/>
            <c:spPr>
              <a:solidFill>
                <a:srgbClr val="C00000"/>
              </a:solidFill>
              <a:ln w="12700">
                <a:solidFill>
                  <a:srgbClr val="000000"/>
                </a:solidFill>
                <a:prstDash val="solid"/>
              </a:ln>
            </c:spPr>
          </c:dPt>
          <c:dPt>
            <c:idx val="16"/>
            <c:spPr>
              <a:solidFill>
                <a:srgbClr val="C00000"/>
              </a:solidFill>
              <a:ln w="12700">
                <a:solidFill>
                  <a:srgbClr val="000000"/>
                </a:solidFill>
                <a:prstDash val="solid"/>
              </a:ln>
            </c:spPr>
          </c:dPt>
          <c:cat>
            <c:strRef>
              <c:f>'Figure 7'!$Y$6:$Y$22</c:f>
              <c:strCache>
                <c:ptCount val="17"/>
                <c:pt idx="0">
                  <c:v>Increased staff ability to recognize threats and opportunities and prioritize related actions</c:v>
                </c:pt>
                <c:pt idx="1">
                  <c:v>A better functioning agency organizational structure</c:v>
                </c:pt>
                <c:pt idx="2">
                  <c:v>Higher staff willingness to advocate for adequate flows and lake levels</c:v>
                </c:pt>
                <c:pt idx="3">
                  <c:v>More or better legal staff </c:v>
                </c:pt>
                <c:pt idx="4">
                  <c:v>More or better technical staff </c:v>
                </c:pt>
                <c:pt idx="5">
                  <c:v>More or better partnerships </c:v>
                </c:pt>
                <c:pt idx="6">
                  <c:v>More or better information and education staff</c:v>
                </c:pt>
                <c:pt idx="7">
                  <c:v>More or better interagency coordination </c:v>
                </c:pt>
                <c:pt idx="8">
                  <c:v>More or better support from the agency </c:v>
                </c:pt>
                <c:pt idx="9">
                  <c:v>More staff training </c:v>
                </c:pt>
                <c:pt idx="10">
                  <c:v>Increased operating budgets </c:v>
                </c:pt>
                <c:pt idx="11">
                  <c:v>More or better access to interdisciplinary team members </c:v>
                </c:pt>
                <c:pt idx="12">
                  <c:v>A more knowledgeable public </c:v>
                </c:pt>
                <c:pt idx="13">
                  <c:v>More supportive laws </c:v>
                </c:pt>
                <c:pt idx="14">
                  <c:v>A public more actively supportive </c:v>
                </c:pt>
                <c:pt idx="15">
                  <c:v>More instream flow/water management staff </c:v>
                </c:pt>
                <c:pt idx="16">
                  <c:v>More supportive regulations and policies </c:v>
                </c:pt>
              </c:strCache>
            </c:strRef>
          </c:cat>
          <c:val>
            <c:numRef>
              <c:f>'Figure 7'!$Z$6:$Z$22</c:f>
              <c:numCache>
                <c:formatCode>General</c:formatCode>
                <c:ptCount val="17"/>
                <c:pt idx="0">
                  <c:v>3</c:v>
                </c:pt>
                <c:pt idx="1">
                  <c:v>4</c:v>
                </c:pt>
                <c:pt idx="2">
                  <c:v>5</c:v>
                </c:pt>
                <c:pt idx="3">
                  <c:v>7</c:v>
                </c:pt>
                <c:pt idx="4">
                  <c:v>7</c:v>
                </c:pt>
                <c:pt idx="5">
                  <c:v>8</c:v>
                </c:pt>
                <c:pt idx="6">
                  <c:v>11</c:v>
                </c:pt>
                <c:pt idx="7">
                  <c:v>12</c:v>
                </c:pt>
                <c:pt idx="8">
                  <c:v>13</c:v>
                </c:pt>
                <c:pt idx="9">
                  <c:v>15</c:v>
                </c:pt>
                <c:pt idx="10">
                  <c:v>15</c:v>
                </c:pt>
                <c:pt idx="11">
                  <c:v>18</c:v>
                </c:pt>
                <c:pt idx="12">
                  <c:v>22</c:v>
                </c:pt>
                <c:pt idx="13">
                  <c:v>23</c:v>
                </c:pt>
                <c:pt idx="14">
                  <c:v>23</c:v>
                </c:pt>
                <c:pt idx="15">
                  <c:v>25</c:v>
                </c:pt>
                <c:pt idx="16">
                  <c:v>28</c:v>
                </c:pt>
              </c:numCache>
            </c:numRef>
          </c:val>
        </c:ser>
        <c:axId val="73810688"/>
        <c:axId val="73812224"/>
      </c:barChart>
      <c:catAx>
        <c:axId val="73810688"/>
        <c:scaling>
          <c:orientation val="minMax"/>
        </c:scaling>
        <c:axPos val="l"/>
        <c:numFmt formatCode="@" sourceLinked="0"/>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3812224"/>
        <c:crossesAt val="0"/>
        <c:auto val="1"/>
        <c:lblAlgn val="ctr"/>
        <c:lblOffset val="100"/>
        <c:tickLblSkip val="1"/>
        <c:tickMarkSkip val="1"/>
      </c:catAx>
      <c:valAx>
        <c:axId val="73812224"/>
        <c:scaling>
          <c:orientation val="minMax"/>
          <c:max val="30"/>
          <c:min val="0"/>
        </c:scaling>
        <c:axPos val="b"/>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Number selected</a:t>
                </a:r>
              </a:p>
            </c:rich>
          </c:tx>
          <c:layout>
            <c:manualLayout>
              <c:xMode val="edge"/>
              <c:yMode val="edge"/>
              <c:x val="0.66945301664227586"/>
              <c:y val="0.94495501032839324"/>
            </c:manualLayout>
          </c:layout>
          <c:spPr>
            <a:noFill/>
            <a:ln w="25400">
              <a:noFill/>
            </a:ln>
          </c:spPr>
        </c:title>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3810688"/>
        <c:crosses val="autoZero"/>
        <c:crossBetween val="between"/>
        <c:majorUnit val="5"/>
        <c:minorUnit val="1"/>
      </c:valAx>
      <c:spPr>
        <a:solidFill>
          <a:srgbClr val="FFFFFF"/>
        </a:solidFill>
        <a:ln w="12700">
          <a:solidFill>
            <a:srgbClr val="000000"/>
          </a:solidFill>
          <a:prstDash val="solid"/>
        </a:ln>
      </c:spPr>
    </c:plotArea>
    <c:plotVisOnly val="1"/>
    <c:dispBlanksAs val="gap"/>
  </c:chart>
  <c:spPr>
    <a:solidFill>
      <a:srgbClr val="FFFFFF"/>
    </a:solidFill>
    <a:ln w="12700">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Expectations for laws and public involvement</a:t>
            </a:r>
          </a:p>
        </c:rich>
      </c:tx>
      <c:layout>
        <c:manualLayout>
          <c:xMode val="edge"/>
          <c:yMode val="edge"/>
          <c:x val="0.17600024062532948"/>
          <c:y val="1.8567675329898139E-2"/>
        </c:manualLayout>
      </c:layout>
      <c:spPr>
        <a:noFill/>
        <a:ln w="25400">
          <a:noFill/>
        </a:ln>
      </c:spPr>
    </c:title>
    <c:plotArea>
      <c:layout>
        <c:manualLayout>
          <c:layoutTarget val="inner"/>
          <c:xMode val="edge"/>
          <c:yMode val="edge"/>
          <c:x val="0.11680015968771834"/>
          <c:y val="0.1458888775920564"/>
          <c:w val="0.86240117906411262"/>
          <c:h val="0.61538581093376565"/>
        </c:manualLayout>
      </c:layout>
      <c:barChart>
        <c:barDir val="col"/>
        <c:grouping val="clustered"/>
        <c:ser>
          <c:idx val="2"/>
          <c:order val="0"/>
          <c:tx>
            <c:strRef>
              <c:f>'Figure 35'!$A$9</c:f>
              <c:strCache>
                <c:ptCount val="1"/>
                <c:pt idx="0">
                  <c:v>Existence of effective laws for flow management</c:v>
                </c:pt>
              </c:strCache>
            </c:strRef>
          </c:tx>
          <c:spPr>
            <a:solidFill>
              <a:srgbClr val="008000"/>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35'!$B$9:$F$9</c:f>
              <c:numCache>
                <c:formatCode>0.0</c:formatCode>
                <c:ptCount val="5"/>
                <c:pt idx="0">
                  <c:v>4.2553191489361701</c:v>
                </c:pt>
                <c:pt idx="1">
                  <c:v>8.5106382978723527</c:v>
                </c:pt>
                <c:pt idx="2">
                  <c:v>57.44680851063822</c:v>
                </c:pt>
                <c:pt idx="3">
                  <c:v>27.659574468085154</c:v>
                </c:pt>
                <c:pt idx="4">
                  <c:v>2.1276595744680837</c:v>
                </c:pt>
              </c:numCache>
            </c:numRef>
          </c:val>
        </c:ser>
        <c:ser>
          <c:idx val="3"/>
          <c:order val="1"/>
          <c:tx>
            <c:strRef>
              <c:f>'Figure 35'!$A$10</c:f>
              <c:strCache>
                <c:ptCount val="1"/>
                <c:pt idx="0">
                  <c:v>Portion of knowledgeable and involved public</c:v>
                </c:pt>
              </c:strCache>
            </c:strRef>
          </c:tx>
          <c:spPr>
            <a:solidFill>
              <a:srgbClr val="C0C0C0"/>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35'!$B$10:$F$10</c:f>
              <c:numCache>
                <c:formatCode>0.0</c:formatCode>
                <c:ptCount val="5"/>
                <c:pt idx="0">
                  <c:v>2.1276595744680837</c:v>
                </c:pt>
                <c:pt idx="1">
                  <c:v>2.1276595744680837</c:v>
                </c:pt>
                <c:pt idx="2">
                  <c:v>42.553191489361573</c:v>
                </c:pt>
                <c:pt idx="3">
                  <c:v>42.553191489361573</c:v>
                </c:pt>
                <c:pt idx="4">
                  <c:v>10.638297872340418</c:v>
                </c:pt>
              </c:numCache>
            </c:numRef>
          </c:val>
        </c:ser>
        <c:axId val="100109312"/>
        <c:axId val="106985728"/>
      </c:barChart>
      <c:catAx>
        <c:axId val="100109312"/>
        <c:scaling>
          <c:orientation val="minMax"/>
        </c:scaling>
        <c:axPos val="b"/>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6985728"/>
        <c:crossesAt val="0"/>
        <c:auto val="1"/>
        <c:lblAlgn val="ctr"/>
        <c:lblOffset val="100"/>
        <c:tickLblSkip val="1"/>
        <c:tickMarkSkip val="1"/>
      </c:catAx>
      <c:valAx>
        <c:axId val="106985728"/>
        <c:scaling>
          <c:orientation val="minMax"/>
          <c:max val="60"/>
          <c:min val="0"/>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Percent</a:t>
                </a:r>
              </a:p>
            </c:rich>
          </c:tx>
          <c:layout>
            <c:manualLayout>
              <c:xMode val="edge"/>
              <c:yMode val="edge"/>
              <c:x val="1.4400019687526921E-2"/>
              <c:y val="0.36604845650370516"/>
            </c:manualLayout>
          </c:layout>
          <c:spPr>
            <a:noFill/>
            <a:ln w="25400">
              <a:noFill/>
            </a:ln>
          </c:spPr>
        </c:title>
        <c:numFmt formatCode="0" sourceLinked="0"/>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0109312"/>
        <c:crosses val="autoZero"/>
        <c:crossBetween val="between"/>
        <c:majorUnit val="10"/>
        <c:minorUnit val="2"/>
      </c:valAx>
      <c:spPr>
        <a:solidFill>
          <a:srgbClr val="FFFFFF"/>
        </a:solidFill>
        <a:ln w="12700">
          <a:solidFill>
            <a:srgbClr val="000000"/>
          </a:solidFill>
          <a:prstDash val="solid"/>
        </a:ln>
      </c:spPr>
    </c:plotArea>
    <c:legend>
      <c:legendPos val="r"/>
      <c:layout>
        <c:manualLayout>
          <c:xMode val="edge"/>
          <c:yMode val="edge"/>
          <c:x val="0.12960017718774228"/>
          <c:y val="0.18567675329898087"/>
          <c:w val="0.3408004659381379"/>
          <c:h val="0.22281210395877687"/>
        </c:manualLayout>
      </c:layout>
      <c:spPr>
        <a:solidFill>
          <a:srgbClr val="FFFFFF"/>
        </a:solid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12700">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Expectations for flows and reservoir condition</a:t>
            </a:r>
          </a:p>
        </c:rich>
      </c:tx>
      <c:layout>
        <c:manualLayout>
          <c:xMode val="edge"/>
          <c:yMode val="edge"/>
          <c:x val="0.17258105291012379"/>
          <c:y val="1.8421123642283863E-2"/>
        </c:manualLayout>
      </c:layout>
      <c:spPr>
        <a:noFill/>
        <a:ln w="25400">
          <a:noFill/>
        </a:ln>
      </c:spPr>
    </c:title>
    <c:plotArea>
      <c:layout>
        <c:manualLayout>
          <c:layoutTarget val="inner"/>
          <c:xMode val="edge"/>
          <c:yMode val="edge"/>
          <c:x val="0.11612930663111151"/>
          <c:y val="0.15000057823002505"/>
          <c:w val="0.85967945047753547"/>
          <c:h val="0.6078970801953647"/>
        </c:manualLayout>
      </c:layout>
      <c:barChart>
        <c:barDir val="col"/>
        <c:grouping val="clustered"/>
        <c:ser>
          <c:idx val="0"/>
          <c:order val="0"/>
          <c:tx>
            <c:strRef>
              <c:f>'Figure 35'!$A$7</c:f>
              <c:strCache>
                <c:ptCount val="1"/>
                <c:pt idx="0">
                  <c:v>Portion of stream miles fully functional and protected</c:v>
                </c:pt>
              </c:strCache>
            </c:strRef>
          </c:tx>
          <c:spPr>
            <a:solidFill>
              <a:srgbClr val="0000FF"/>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35'!$B$7:$F$7</c:f>
              <c:numCache>
                <c:formatCode>0.0</c:formatCode>
                <c:ptCount val="5"/>
                <c:pt idx="0">
                  <c:v>19.148936170212767</c:v>
                </c:pt>
                <c:pt idx="1">
                  <c:v>36.170212765957451</c:v>
                </c:pt>
                <c:pt idx="2">
                  <c:v>25.531914893617031</c:v>
                </c:pt>
                <c:pt idx="3">
                  <c:v>17.021276595744681</c:v>
                </c:pt>
                <c:pt idx="4">
                  <c:v>2.1276595744680837</c:v>
                </c:pt>
              </c:numCache>
            </c:numRef>
          </c:val>
        </c:ser>
        <c:ser>
          <c:idx val="1"/>
          <c:order val="1"/>
          <c:tx>
            <c:strRef>
              <c:f>'Figure 35'!$A$8</c:f>
              <c:strCache>
                <c:ptCount val="1"/>
                <c:pt idx="0">
                  <c:v>Portion of lake and reservoir acres fully functional and protected</c:v>
                </c:pt>
              </c:strCache>
            </c:strRef>
          </c:tx>
          <c:spPr>
            <a:solidFill>
              <a:srgbClr val="FFFF99"/>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35'!$B$8:$F$8</c:f>
              <c:numCache>
                <c:formatCode>0.0</c:formatCode>
                <c:ptCount val="5"/>
                <c:pt idx="0">
                  <c:v>4.2553191489361701</c:v>
                </c:pt>
                <c:pt idx="1">
                  <c:v>40.425531914893611</c:v>
                </c:pt>
                <c:pt idx="2">
                  <c:v>51.063829787233949</c:v>
                </c:pt>
                <c:pt idx="3">
                  <c:v>4.2553191489361701</c:v>
                </c:pt>
                <c:pt idx="4">
                  <c:v>0</c:v>
                </c:pt>
              </c:numCache>
            </c:numRef>
          </c:val>
        </c:ser>
        <c:axId val="116463488"/>
        <c:axId val="116465024"/>
      </c:barChart>
      <c:catAx>
        <c:axId val="116463488"/>
        <c:scaling>
          <c:orientation val="minMax"/>
        </c:scaling>
        <c:axPos val="b"/>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6465024"/>
        <c:crossesAt val="0"/>
        <c:auto val="1"/>
        <c:lblAlgn val="ctr"/>
        <c:lblOffset val="100"/>
        <c:tickLblSkip val="1"/>
        <c:tickMarkSkip val="1"/>
      </c:catAx>
      <c:valAx>
        <c:axId val="116465024"/>
        <c:scaling>
          <c:orientation val="minMax"/>
          <c:max val="60"/>
          <c:min val="0"/>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Percent</a:t>
                </a:r>
              </a:p>
            </c:rich>
          </c:tx>
          <c:layout>
            <c:manualLayout>
              <c:xMode val="edge"/>
              <c:yMode val="edge"/>
              <c:x val="1.2903256292345703E-2"/>
              <c:y val="0.36579088375392088"/>
            </c:manualLayout>
          </c:layout>
          <c:spPr>
            <a:noFill/>
            <a:ln w="25400">
              <a:noFill/>
            </a:ln>
          </c:spPr>
        </c:title>
        <c:numFmt formatCode="0" sourceLinked="0"/>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6463488"/>
        <c:crosses val="autoZero"/>
        <c:crossBetween val="between"/>
        <c:majorUnit val="10"/>
        <c:minorUnit val="2"/>
      </c:valAx>
      <c:spPr>
        <a:noFill/>
        <a:ln w="12700">
          <a:solidFill>
            <a:srgbClr val="000000"/>
          </a:solidFill>
          <a:prstDash val="solid"/>
        </a:ln>
      </c:spPr>
    </c:plotArea>
    <c:legend>
      <c:legendPos val="r"/>
      <c:layout>
        <c:manualLayout>
          <c:xMode val="edge"/>
          <c:yMode val="edge"/>
          <c:x val="0.62096920906913822"/>
          <c:y val="0.16052693459704478"/>
          <c:w val="0.34677501285679074"/>
          <c:h val="0.33947499283637389"/>
        </c:manualLayout>
      </c:layout>
      <c:spPr>
        <a:solidFill>
          <a:srgbClr val="FFFFFF"/>
        </a:solid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12700">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Effort needed for protection</a:t>
            </a:r>
          </a:p>
        </c:rich>
      </c:tx>
      <c:layout>
        <c:manualLayout>
          <c:xMode val="edge"/>
          <c:yMode val="edge"/>
          <c:x val="0.30503226618770035"/>
          <c:y val="2.3255813953488372E-2"/>
        </c:manualLayout>
      </c:layout>
      <c:spPr>
        <a:noFill/>
        <a:ln w="25400">
          <a:noFill/>
        </a:ln>
      </c:spPr>
    </c:title>
    <c:plotArea>
      <c:layout>
        <c:manualLayout>
          <c:layoutTarget val="inner"/>
          <c:xMode val="edge"/>
          <c:yMode val="edge"/>
          <c:x val="0.28930895349761304"/>
          <c:y val="0.15116279069767441"/>
          <c:w val="0.67453011440475863"/>
          <c:h val="0.65116279069767469"/>
        </c:manualLayout>
      </c:layout>
      <c:barChart>
        <c:barDir val="bar"/>
        <c:grouping val="stacked"/>
        <c:ser>
          <c:idx val="0"/>
          <c:order val="0"/>
          <c:tx>
            <c:strRef>
              <c:f>'Figure 33'!$A$6</c:f>
              <c:strCache>
                <c:ptCount val="1"/>
                <c:pt idx="0">
                  <c:v>Self-enforcing</c:v>
                </c:pt>
              </c:strCache>
            </c:strRef>
          </c:tx>
          <c:spPr>
            <a:solidFill>
              <a:srgbClr val="FFFF99"/>
            </a:solidFill>
            <a:ln w="12700">
              <a:solidFill>
                <a:srgbClr val="000000"/>
              </a:solidFill>
              <a:prstDash val="solid"/>
            </a:ln>
          </c:spPr>
          <c:cat>
            <c:strRef>
              <c:f>'Figure 33'!$B$5:$E$5</c:f>
              <c:strCache>
                <c:ptCount val="4"/>
                <c:pt idx="0">
                  <c:v>Threshold protection</c:v>
                </c:pt>
                <c:pt idx="1">
                  <c:v>Partial flow protection</c:v>
                </c:pt>
                <c:pt idx="2">
                  <c:v>Comprehensive flow protection</c:v>
                </c:pt>
                <c:pt idx="3">
                  <c:v>Full flow protection</c:v>
                </c:pt>
              </c:strCache>
            </c:strRef>
          </c:cat>
          <c:val>
            <c:numRef>
              <c:f>'Figure 33'!$B$6:$E$6</c:f>
              <c:numCache>
                <c:formatCode>General</c:formatCode>
                <c:ptCount val="4"/>
                <c:pt idx="0">
                  <c:v>13</c:v>
                </c:pt>
                <c:pt idx="1">
                  <c:v>6</c:v>
                </c:pt>
                <c:pt idx="2">
                  <c:v>4</c:v>
                </c:pt>
                <c:pt idx="3">
                  <c:v>11</c:v>
                </c:pt>
              </c:numCache>
            </c:numRef>
          </c:val>
        </c:ser>
        <c:ser>
          <c:idx val="1"/>
          <c:order val="1"/>
          <c:tx>
            <c:strRef>
              <c:f>'Figure 33'!$A$7</c:f>
              <c:strCache>
                <c:ptCount val="1"/>
                <c:pt idx="0">
                  <c:v>Requires oversight</c:v>
                </c:pt>
              </c:strCache>
            </c:strRef>
          </c:tx>
          <c:spPr>
            <a:solidFill>
              <a:srgbClr val="0000FF"/>
            </a:solidFill>
            <a:ln w="12700">
              <a:solidFill>
                <a:srgbClr val="000000"/>
              </a:solidFill>
              <a:prstDash val="solid"/>
            </a:ln>
          </c:spPr>
          <c:cat>
            <c:strRef>
              <c:f>'Figure 33'!$B$5:$E$5</c:f>
              <c:strCache>
                <c:ptCount val="4"/>
                <c:pt idx="0">
                  <c:v>Threshold protection</c:v>
                </c:pt>
                <c:pt idx="1">
                  <c:v>Partial flow protection</c:v>
                </c:pt>
                <c:pt idx="2">
                  <c:v>Comprehensive flow protection</c:v>
                </c:pt>
                <c:pt idx="3">
                  <c:v>Full flow protection</c:v>
                </c:pt>
              </c:strCache>
            </c:strRef>
          </c:cat>
          <c:val>
            <c:numRef>
              <c:f>'Figure 33'!$B$7:$E$7</c:f>
              <c:numCache>
                <c:formatCode>General</c:formatCode>
                <c:ptCount val="4"/>
                <c:pt idx="0">
                  <c:v>26</c:v>
                </c:pt>
                <c:pt idx="1">
                  <c:v>25</c:v>
                </c:pt>
                <c:pt idx="2">
                  <c:v>16</c:v>
                </c:pt>
                <c:pt idx="3">
                  <c:v>11</c:v>
                </c:pt>
              </c:numCache>
            </c:numRef>
          </c:val>
        </c:ser>
        <c:gapWidth val="100"/>
        <c:overlap val="100"/>
        <c:axId val="171812352"/>
        <c:axId val="171813888"/>
      </c:barChart>
      <c:catAx>
        <c:axId val="171812352"/>
        <c:scaling>
          <c:orientation val="minMax"/>
        </c:scaling>
        <c:axPos val="l"/>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71813888"/>
        <c:crosses val="autoZero"/>
        <c:auto val="1"/>
        <c:lblAlgn val="ctr"/>
        <c:lblOffset val="100"/>
        <c:tickLblSkip val="1"/>
        <c:tickMarkSkip val="1"/>
      </c:catAx>
      <c:valAx>
        <c:axId val="171813888"/>
        <c:scaling>
          <c:orientation val="minMax"/>
        </c:scaling>
        <c:axPos val="b"/>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Number selected in each category</a:t>
                </a:r>
              </a:p>
            </c:rich>
          </c:tx>
          <c:layout>
            <c:manualLayout>
              <c:xMode val="edge"/>
              <c:yMode val="edge"/>
              <c:x val="0.41037846121128796"/>
              <c:y val="0.89534883720930414"/>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71812352"/>
        <c:crosses val="autoZero"/>
        <c:crossBetween val="between"/>
      </c:valAx>
      <c:spPr>
        <a:solidFill>
          <a:srgbClr val="FFFFFF"/>
        </a:solidFill>
        <a:ln w="12700">
          <a:solidFill>
            <a:srgbClr val="000000"/>
          </a:solidFill>
          <a:prstDash val="solid"/>
        </a:ln>
      </c:spPr>
    </c:plotArea>
    <c:legend>
      <c:legendPos val="r"/>
      <c:layout>
        <c:manualLayout>
          <c:xMode val="edge"/>
          <c:yMode val="edge"/>
          <c:x val="0.71383839612997835"/>
          <c:y val="0.1773255813953489"/>
          <c:w val="0.24056668415834068"/>
          <c:h val="0.17151162790697672"/>
        </c:manualLayout>
      </c:layout>
      <c:spPr>
        <a:solidFill>
          <a:srgbClr val="FFFFFF"/>
        </a:solid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12700">
      <a:solidFill>
        <a:srgbClr val="000000"/>
      </a:solidFill>
      <a:prstDash val="solid"/>
    </a:ln>
  </c:spPr>
  <c:txPr>
    <a:bodyPr/>
    <a:lstStyle/>
    <a:p>
      <a:pPr>
        <a:defRPr sz="850" b="0" i="0" u="none" strike="noStrike" baseline="0">
          <a:solidFill>
            <a:srgbClr val="000000"/>
          </a:solidFill>
          <a:latin typeface="Arial"/>
          <a:ea typeface="Arial"/>
          <a:cs typeface="Arial"/>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0.00649</cdr:x>
      <cdr:y>0.93965</cdr:y>
    </cdr:from>
    <cdr:to>
      <cdr:x>0.23104</cdr:x>
      <cdr:y>0.98246</cdr:y>
    </cdr:to>
    <cdr:sp macro="" textlink="">
      <cdr:nvSpPr>
        <cdr:cNvPr id="11265" name="Text Box 1"/>
        <cdr:cNvSpPr txBox="1">
          <a:spLocks xmlns:a="http://schemas.openxmlformats.org/drawingml/2006/main" noChangeArrowheads="1"/>
        </cdr:cNvSpPr>
      </cdr:nvSpPr>
      <cdr:spPr bwMode="auto">
        <a:xfrm xmlns:a="http://schemas.openxmlformats.org/drawingml/2006/main">
          <a:off x="50800" y="4687336"/>
          <a:ext cx="1844497" cy="21369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000" b="0" i="1" strike="noStrike">
              <a:solidFill>
                <a:srgbClr val="000000"/>
              </a:solidFill>
              <a:latin typeface="Arial"/>
              <a:cs typeface="Arial"/>
            </a:rPr>
            <a:t>All responses combined</a:t>
          </a:r>
        </a:p>
      </cdr:txBody>
    </cdr:sp>
  </cdr:relSizeAnchor>
</c:userShapes>
</file>

<file path=ppt/drawings/drawing2.xml><?xml version="1.0" encoding="utf-8"?>
<c:userShapes xmlns:c="http://schemas.openxmlformats.org/drawingml/2006/chart">
  <cdr:relSizeAnchor xmlns:cdr="http://schemas.openxmlformats.org/drawingml/2006/chartDrawing">
    <cdr:from>
      <cdr:x>0.01906</cdr:x>
      <cdr:y>0.90272</cdr:y>
    </cdr:from>
    <cdr:to>
      <cdr:x>0.43227</cdr:x>
      <cdr:y>0.97971</cdr:y>
    </cdr:to>
    <cdr:sp macro="" textlink="">
      <cdr:nvSpPr>
        <cdr:cNvPr id="2049" name="Text Box 1"/>
        <cdr:cNvSpPr txBox="1">
          <a:spLocks xmlns:a="http://schemas.openxmlformats.org/drawingml/2006/main" noChangeArrowheads="1"/>
        </cdr:cNvSpPr>
      </cdr:nvSpPr>
      <cdr:spPr bwMode="auto">
        <a:xfrm xmlns:a="http://schemas.openxmlformats.org/drawingml/2006/main">
          <a:off x="89965" y="2370612"/>
          <a:ext cx="2005717" cy="20240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025" b="0" i="1" strike="noStrike">
              <a:solidFill>
                <a:srgbClr val="000000"/>
              </a:solidFill>
              <a:latin typeface="Arial"/>
              <a:cs typeface="Arial"/>
            </a:rPr>
            <a:t>All responses combined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B7C9B0-D949-499C-BA79-E4985AE32443}" type="datetimeFigureOut">
              <a:rPr lang="en-US" smtClean="0"/>
              <a:pPr/>
              <a:t>6/2/2014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9B3F27-F272-4832-B96A-3BB638B05FF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A46BAC-B22D-4A68-99EF-D24F54476FC7}" type="datetimeFigureOut">
              <a:rPr lang="en-US" smtClean="0"/>
              <a:pPr/>
              <a:t>6/2/2014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32502D-7C73-4946-9B0F-A4C4B5F7B2F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Writing laws is a</a:t>
            </a:r>
            <a:r>
              <a:rPr lang="en-US" baseline="0" dirty="0" smtClean="0"/>
              <a:t> considerable challenge.  We must provide opportunity for societal benefit on several levels – both economic </a:t>
            </a:r>
            <a:r>
              <a:rPr lang="en-US" baseline="0" smtClean="0"/>
              <a:t>and environmental.</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 key terms that need to be defined or otherwise addressed</a:t>
            </a:r>
            <a:r>
              <a:rPr lang="en-US" baseline="0" dirty="0" smtClean="0"/>
              <a:t> to remove any uncertainty about the scope of legislation.</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Protection is not protection.  You need to clearly</a:t>
            </a:r>
            <a:r>
              <a:rPr lang="en-US" baseline="0" dirty="0" smtClean="0"/>
              <a:t> specify the level of protection opportunities allowed under specific conditions.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helps to see that the less protection provided, the more effort is needed</a:t>
            </a:r>
            <a:r>
              <a:rPr lang="en-US" baseline="0" dirty="0" smtClean="0"/>
              <a:t> to ensure protection.</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crafting laws to enable environmental uses of water, there are several aspects to consider that relate to both flowing</a:t>
            </a:r>
            <a:r>
              <a:rPr lang="en-US" baseline="0" dirty="0" smtClean="0"/>
              <a:t> and standing waters.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In spite of all the debate about what instream flows do or don’t do, the reality is that the law addresses a simple problem.  The law, in its first few lines, establishes that water left in the stream channel for fisheries is a beneficial use of water.    The bulk of the rest of the law deals almost entirely with matters of process – most of which are already addressed in other areas of state water law.  </a:t>
            </a:r>
          </a:p>
          <a:p>
            <a:pPr>
              <a:spcBef>
                <a:spcPct val="0"/>
              </a:spcBef>
            </a:pPr>
            <a:endParaRPr lang="en-US" baseline="0" dirty="0" smtClean="0"/>
          </a:p>
          <a:p>
            <a:pPr>
              <a:spcBef>
                <a:spcPct val="0"/>
              </a:spcBef>
            </a:pPr>
            <a:r>
              <a:rPr lang="en-US" baseline="0" dirty="0" smtClean="0"/>
              <a:t>But most of all instream flow is just a water right – not another layer of government regulation.</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228A35-DE13-4A8D-B024-14D89F91DAB6}" type="slidenum">
              <a:rPr lang="en-US"/>
              <a:pPr fontAlgn="base">
                <a:spcBef>
                  <a:spcPct val="0"/>
                </a:spcBef>
                <a:spcAft>
                  <a:spcPct val="0"/>
                </a:spcAft>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644BC-5945-423C-8ED5-DE3E8265C323}" type="slidenum">
              <a:rPr lang="en-US"/>
              <a:pPr/>
              <a:t>21</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dirty="0"/>
              <a:t>Our instream flow law deals mostly with matters of process and detail in addition to specifying that instream flow is a beneficial use. </a:t>
            </a:r>
            <a:r>
              <a:rPr lang="en-US" dirty="0" smtClean="0"/>
              <a:t>  While the law does sort of address</a:t>
            </a:r>
            <a:r>
              <a:rPr lang="en-US" baseline="0" dirty="0" smtClean="0"/>
              <a:t> the matter of stream restoration (putting water back in the stream), it’s mostly about protecting what’s left.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take home message with these interpretations is that regulators tend to fall back on implied intent (that not everyone else is aware of).  This is why it’s so important to get as much clarification in print as possible.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B2DFF-529E-4D14-B2F1-B21573F1B363}" type="slidenum">
              <a:rPr lang="en-US"/>
              <a:pPr/>
              <a:t>27</a:t>
            </a:fld>
            <a:endParaRPr lang="en-US"/>
          </a:p>
        </p:txBody>
      </p:sp>
      <p:sp>
        <p:nvSpPr>
          <p:cNvPr id="87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914711" y="4344025"/>
            <a:ext cx="5028579" cy="4114488"/>
          </a:xfrm>
          <a:prstGeom prst="rect">
            <a:avLst/>
          </a:prstGeom>
          <a:solidFill>
            <a:srgbClr val="FFFFFF"/>
          </a:solidFill>
          <a:ln>
            <a:solidFill>
              <a:srgbClr val="000000"/>
            </a:solidFill>
            <a:miter lim="800000"/>
            <a:headEnd/>
            <a:tailEnd/>
          </a:ln>
        </p:spPr>
        <p:txBody>
          <a:bodyPr lIns="91435" tIns="45718" rIns="91435" bIns="45718"/>
          <a:lstStyle/>
          <a:p>
            <a:r>
              <a:rPr lang="en-US" dirty="0"/>
              <a:t>The process </a:t>
            </a:r>
            <a:r>
              <a:rPr lang="en-US" dirty="0" smtClean="0"/>
              <a:t>begins with a plan – WGF has had a guiding document since</a:t>
            </a:r>
            <a:r>
              <a:rPr lang="en-US" baseline="0" dirty="0" smtClean="0"/>
              <a:t> 1994 and posted them on our website so no reason for anyone to say they don’t know what we’re up to.  </a:t>
            </a:r>
          </a:p>
          <a:p>
            <a:r>
              <a:rPr lang="en-US" baseline="0" dirty="0" smtClean="0"/>
              <a:t>The entire process </a:t>
            </a:r>
            <a:r>
              <a:rPr lang="en-US" dirty="0" smtClean="0"/>
              <a:t>can </a:t>
            </a:r>
            <a:r>
              <a:rPr lang="en-US" dirty="0"/>
              <a:t>take anywhere from 5 to </a:t>
            </a:r>
            <a:r>
              <a:rPr lang="en-US" dirty="0" smtClean="0"/>
              <a:t>27 years or more </a:t>
            </a:r>
            <a:r>
              <a:rPr lang="en-US" dirty="0"/>
              <a:t>to complete all these steps and </a:t>
            </a:r>
            <a:r>
              <a:rPr lang="en-US" dirty="0" smtClean="0"/>
              <a:t>cost all agencies involved</a:t>
            </a:r>
            <a:r>
              <a:rPr lang="en-US" baseline="0" dirty="0" smtClean="0"/>
              <a:t> </a:t>
            </a:r>
            <a:r>
              <a:rPr lang="en-US" dirty="0" smtClean="0"/>
              <a:t>between $30,000 </a:t>
            </a:r>
            <a:r>
              <a:rPr lang="en-US" dirty="0"/>
              <a:t>and $50,000 or more</a:t>
            </a:r>
            <a:r>
              <a:rPr lang="en-US" dirty="0" smtClean="0"/>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Certainty and control are at</a:t>
            </a:r>
            <a:r>
              <a:rPr lang="en-US" baseline="0" dirty="0" smtClean="0"/>
              <a:t> the root of all disagreements over water.  Everybody wants the maximum but there’s only so much to go around.</a:t>
            </a:r>
          </a:p>
          <a:p>
            <a:endParaRPr lang="en-US" baseline="0" dirty="0" smtClean="0"/>
          </a:p>
          <a:p>
            <a:r>
              <a:rPr lang="en-US" baseline="0" dirty="0" smtClean="0"/>
              <a:t>Uncertainty is a huge driver in water negotiations and change is never a welcome player.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in states with reasonably good laws, instream flow management has a tough time.  Good laws don’t always make for good flow protection when most of the flow in rivers (and volumes in lakes) has already been removed.</a:t>
            </a:r>
          </a:p>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Bear in mind that laws need to address at least two aspects of instream flow management – protection and restoration.  Unfortunately we’re getting a bit of a late start.</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dirty="0" smtClean="0"/>
              <a:t>The western U.S. provides an example of how far behind we are in terms of other</a:t>
            </a:r>
            <a:r>
              <a:rPr lang="en-US" baseline="0" dirty="0" smtClean="0"/>
              <a:t> uses already having full recognition and protection.  Over 90% of all permitted uses of water are for out of channel uses such as irrigation and industrial.  In spite of this daunting challenge, we must simply start where we are and protect what’s left and restore where we can.  </a:t>
            </a:r>
            <a:endParaRPr lang="en-US" dirty="0" smtClean="0"/>
          </a:p>
        </p:txBody>
      </p:sp>
      <p:sp>
        <p:nvSpPr>
          <p:cNvPr id="39940" name="Slide Number Placeholder 3"/>
          <p:cNvSpPr>
            <a:spLocks noGrp="1"/>
          </p:cNvSpPr>
          <p:nvPr>
            <p:ph type="sldNum" sz="quarter" idx="5"/>
          </p:nvPr>
        </p:nvSpPr>
        <p:spPr>
          <a:noFill/>
        </p:spPr>
        <p:txBody>
          <a:bodyPr/>
          <a:lstStyle/>
          <a:p>
            <a:fld id="{E8937DDB-8BAF-4764-BF78-89EE407E57F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virtually every state, the most needed tools to help manage environmental flow was more supportive regulations and policies,</a:t>
            </a:r>
            <a:r>
              <a:rPr lang="en-US" baseline="0" dirty="0" smtClean="0"/>
              <a:t> </a:t>
            </a:r>
            <a:r>
              <a:rPr lang="en-US" dirty="0" smtClean="0"/>
              <a:t>water management staff to implement those policies, more </a:t>
            </a:r>
            <a:r>
              <a:rPr lang="en-US" u="sng" dirty="0" smtClean="0"/>
              <a:t>actively</a:t>
            </a:r>
            <a:r>
              <a:rPr lang="en-US" dirty="0" smtClean="0"/>
              <a:t> supportive public and better laws.</a:t>
            </a:r>
          </a:p>
          <a:p>
            <a:endParaRPr lang="en-US" dirty="0" smtClean="0"/>
          </a:p>
          <a:p>
            <a:r>
              <a:rPr lang="en-US" dirty="0" smtClean="0"/>
              <a:t>Most states think their staff is able to recognize needs, they just</a:t>
            </a:r>
            <a:r>
              <a:rPr lang="en-US" baseline="0" dirty="0" smtClean="0"/>
              <a:t> don’t have a vehicle to act on their knowledge.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3 primary water allocation doctrines</a:t>
            </a:r>
            <a:r>
              <a:rPr lang="en-US" baseline="0" dirty="0" smtClean="0"/>
              <a:t> in the U.S. and Canada.  Riparianism (sharing), Allocation (first in time is first in right), and Regulated Riparianism that’s intended to borrow from both existing doctrines.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2F5AC2-E04B-4AB2-86D1-B90768EDC4D2}" type="datetimeFigureOut">
              <a:rPr lang="en-US"/>
              <a:pPr>
                <a:defRPr/>
              </a:pPr>
              <a:t>6/2/2014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8591EF-2B02-4D0D-8773-BFA53669387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00A0-8F3D-4FAD-A6BD-33A37DB7F0C8}"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00A0-8F3D-4FAD-A6BD-33A37DB7F0C8}"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00A0-8F3D-4FAD-A6BD-33A37DB7F0C8}" type="datetimeFigureOut">
              <a:rPr lang="en-US" smtClean="0"/>
              <a:pPr/>
              <a:t>6/2/2014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00A0-8F3D-4FAD-A6BD-33A37DB7F0C8}" type="datetimeFigureOut">
              <a:rPr lang="en-US" smtClean="0"/>
              <a:pPr/>
              <a:t>6/2/2014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00A0-8F3D-4FAD-A6BD-33A37DB7F0C8}" type="datetimeFigureOut">
              <a:rPr lang="en-US" smtClean="0"/>
              <a:pPr/>
              <a:t>6/2/2014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00A0-8F3D-4FAD-A6BD-33A37DB7F0C8}"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00A0-8F3D-4FAD-A6BD-33A37DB7F0C8}"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000A0-8F3D-4FAD-A6BD-33A37DB7F0C8}" type="datetimeFigureOut">
              <a:rPr lang="en-US" smtClean="0"/>
              <a:pPr/>
              <a:t>6/2/2014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B503A-4AA7-4484-B1B7-2F19698508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9F97D-9D02-408D-8EF9-DA970CA571D3}" type="datetimeFigureOut">
              <a:rPr lang="en-US"/>
              <a:pPr>
                <a:defRPr/>
              </a:pPr>
              <a:t>6/2/2014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7D37878-0810-49A7-9B37-DA2E126D56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914400"/>
            <a:ext cx="8229600" cy="1143000"/>
          </a:xfrm>
        </p:spPr>
        <p:txBody>
          <a:bodyPr/>
          <a:lstStyle/>
          <a:p>
            <a:r>
              <a:rPr lang="en-US" b="1" dirty="0" smtClean="0">
                <a:solidFill>
                  <a:schemeClr val="bg1"/>
                </a:solidFill>
              </a:rPr>
              <a:t>Developing Laws and Policies</a:t>
            </a:r>
            <a:endParaRPr lang="en-US" b="1" dirty="0">
              <a:solidFill>
                <a:schemeClr val="bg1"/>
              </a:solidFill>
            </a:endParaRPr>
          </a:p>
        </p:txBody>
      </p:sp>
      <p:sp>
        <p:nvSpPr>
          <p:cNvPr id="3" name="TextBox 2"/>
          <p:cNvSpPr txBox="1"/>
          <p:nvPr/>
        </p:nvSpPr>
        <p:spPr>
          <a:xfrm>
            <a:off x="533400" y="3276600"/>
            <a:ext cx="8077200" cy="2662267"/>
          </a:xfrm>
          <a:prstGeom prst="rect">
            <a:avLst/>
          </a:prstGeom>
          <a:solidFill>
            <a:schemeClr val="bg1">
              <a:alpha val="38000"/>
            </a:schemeClr>
          </a:solidFill>
        </p:spPr>
        <p:txBody>
          <a:bodyPr wrap="square" rtlCol="0">
            <a:spAutoFit/>
          </a:bodyPr>
          <a:lstStyle/>
          <a:p>
            <a:pPr algn="ctr" hangingPunct="0">
              <a:spcAft>
                <a:spcPts val="600"/>
              </a:spcAft>
            </a:pPr>
            <a:r>
              <a:rPr lang="en-US" sz="2800" dirty="0" smtClean="0">
                <a:solidFill>
                  <a:schemeClr val="bg1"/>
                </a:solidFill>
              </a:rPr>
              <a:t>If future generations are to remember us with gratitude rather than contempt, we must leave them more than the miracles of technology.  We must leave them a glimpse of the world as it was in the beginning, not just after we got through with it.  </a:t>
            </a:r>
          </a:p>
          <a:p>
            <a:pPr algn="ctr" hangingPunct="0"/>
            <a:r>
              <a:rPr lang="en-US" sz="2200" i="1" dirty="0" smtClean="0">
                <a:solidFill>
                  <a:schemeClr val="bg1"/>
                </a:solidFill>
              </a:rPr>
              <a:t>President Lyndon B. Johnson upon signing the Wilderness Act in 1964.</a:t>
            </a:r>
            <a:endParaRPr lang="en-US" sz="2200"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Water Right Doctrines</a:t>
            </a:r>
            <a:endParaRPr lang="en-US" sz="4800" b="1" dirty="0"/>
          </a:p>
        </p:txBody>
      </p:sp>
      <p:pic>
        <p:nvPicPr>
          <p:cNvPr id="1026" name="Picture 2" descr="D:\TOM\IFC\NIFPA-2\Archives\Edited files from ESSA - Kelly\figure 02 map.tif"/>
          <p:cNvPicPr>
            <a:picLocks noChangeAspect="1" noChangeArrowheads="1"/>
          </p:cNvPicPr>
          <p:nvPr/>
        </p:nvPicPr>
        <p:blipFill>
          <a:blip r:embed="rId3" cstate="print"/>
          <a:srcRect/>
          <a:stretch>
            <a:fillRect/>
          </a:stretch>
        </p:blipFill>
        <p:spPr bwMode="auto">
          <a:xfrm>
            <a:off x="1981200" y="1828800"/>
            <a:ext cx="4979988" cy="469954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3000"/>
          </a:blip>
          <a:srcRect/>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Regulated Riparianism</a:t>
            </a:r>
            <a:endParaRPr lang="en-US" b="1" u="sng" dirty="0"/>
          </a:p>
        </p:txBody>
      </p:sp>
      <p:sp>
        <p:nvSpPr>
          <p:cNvPr id="4" name="Content Placeholder 3"/>
          <p:cNvSpPr>
            <a:spLocks noGrp="1"/>
          </p:cNvSpPr>
          <p:nvPr>
            <p:ph idx="1"/>
          </p:nvPr>
        </p:nvSpPr>
        <p:spPr/>
        <p:txBody>
          <a:bodyPr>
            <a:normAutofit/>
          </a:bodyPr>
          <a:lstStyle/>
          <a:p>
            <a:r>
              <a:rPr lang="en-US" sz="2800" b="1" dirty="0" smtClean="0"/>
              <a:t>Combines elements of riparian doctrine with appropriation doctrine (e.g. priority dates)</a:t>
            </a:r>
          </a:p>
          <a:p>
            <a:r>
              <a:rPr lang="en-US" sz="2800" b="1" dirty="0" smtClean="0"/>
              <a:t>Favors development interests who want to lock in guaranteed amounts of water (certainty and control).</a:t>
            </a:r>
          </a:p>
          <a:p>
            <a:r>
              <a:rPr lang="en-US" sz="2800" b="1" dirty="0" smtClean="0"/>
              <a:t>Not much value to existing users.</a:t>
            </a:r>
          </a:p>
          <a:p>
            <a:r>
              <a:rPr lang="en-US" sz="2800" b="1" dirty="0" smtClean="0"/>
              <a:t>Mechanism to take more water out of streams.</a:t>
            </a:r>
          </a:p>
          <a:p>
            <a:r>
              <a:rPr lang="en-US" sz="2800" b="1" dirty="0" smtClean="0"/>
              <a:t>Uncertain how this doctrine could work for e-flows.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Institutional Structure</a:t>
            </a:r>
            <a:endParaRPr lang="en-US" sz="4800" b="1" dirty="0"/>
          </a:p>
        </p:txBody>
      </p:sp>
      <p:pic>
        <p:nvPicPr>
          <p:cNvPr id="2050" name="Picture 2" descr="D:\TOM\IFC\NIFPA-2\Archives\Edited files from ESSA - Kelly\Figure 05 map.tif"/>
          <p:cNvPicPr>
            <a:picLocks noChangeAspect="1" noChangeArrowheads="1"/>
          </p:cNvPicPr>
          <p:nvPr/>
        </p:nvPicPr>
        <p:blipFill>
          <a:blip r:embed="rId2" cstate="print"/>
          <a:srcRect/>
          <a:stretch>
            <a:fillRect/>
          </a:stretch>
        </p:blipFill>
        <p:spPr bwMode="auto">
          <a:xfrm>
            <a:off x="1905000" y="1752600"/>
            <a:ext cx="4979988" cy="469954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smtClean="0"/>
              <a:t>Key terms</a:t>
            </a:r>
            <a:endParaRPr lang="en-US" sz="5400" b="1" u="sng" dirty="0"/>
          </a:p>
        </p:txBody>
      </p:sp>
      <p:sp>
        <p:nvSpPr>
          <p:cNvPr id="3" name="Content Placeholder 2"/>
          <p:cNvSpPr>
            <a:spLocks noGrp="1"/>
          </p:cNvSpPr>
          <p:nvPr>
            <p:ph idx="1"/>
          </p:nvPr>
        </p:nvSpPr>
        <p:spPr>
          <a:xfrm>
            <a:off x="2209800" y="2133600"/>
            <a:ext cx="5791200" cy="4267200"/>
          </a:xfrm>
        </p:spPr>
        <p:txBody>
          <a:bodyPr>
            <a:noAutofit/>
          </a:bodyPr>
          <a:lstStyle/>
          <a:p>
            <a:r>
              <a:rPr lang="en-US" sz="3600" b="1" dirty="0" smtClean="0"/>
              <a:t>Fish vs. fishery</a:t>
            </a:r>
          </a:p>
          <a:p>
            <a:r>
              <a:rPr lang="en-US" sz="3600" b="1" dirty="0" smtClean="0"/>
              <a:t>Allow vs. require</a:t>
            </a:r>
          </a:p>
          <a:p>
            <a:r>
              <a:rPr lang="en-US" sz="3600" b="1" dirty="0" smtClean="0"/>
              <a:t>Protect vs. restore</a:t>
            </a:r>
          </a:p>
          <a:p>
            <a:r>
              <a:rPr lang="en-US" sz="3600" b="1" dirty="0" smtClean="0"/>
              <a:t>Feasible vs. available</a:t>
            </a:r>
          </a:p>
          <a:p>
            <a:r>
              <a:rPr lang="en-US" sz="3600" b="1" dirty="0" smtClean="0"/>
              <a:t>Studies vs. assessments</a:t>
            </a:r>
          </a:p>
          <a:p>
            <a:r>
              <a:rPr lang="en-US" sz="3600" b="1" dirty="0" smtClean="0"/>
              <a:t>Flow/volume vs. regime</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800" b="1" u="sng" dirty="0" smtClean="0"/>
              <a:t>Key components</a:t>
            </a:r>
            <a:endParaRPr lang="en-US" sz="4800" b="1" u="sng" dirty="0"/>
          </a:p>
        </p:txBody>
      </p:sp>
      <p:sp>
        <p:nvSpPr>
          <p:cNvPr id="3" name="Content Placeholder 2"/>
          <p:cNvSpPr>
            <a:spLocks noGrp="1"/>
          </p:cNvSpPr>
          <p:nvPr>
            <p:ph idx="1"/>
          </p:nvPr>
        </p:nvSpPr>
        <p:spPr>
          <a:xfrm>
            <a:off x="381000" y="1524000"/>
            <a:ext cx="8458200" cy="5029200"/>
          </a:xfrm>
        </p:spPr>
        <p:txBody>
          <a:bodyPr>
            <a:noAutofit/>
          </a:bodyPr>
          <a:lstStyle/>
          <a:p>
            <a:pPr marL="514350" indent="-514350"/>
            <a:r>
              <a:rPr lang="en-US" sz="2800" b="1" dirty="0" smtClean="0"/>
              <a:t>Same status and process as all other water uses?</a:t>
            </a:r>
          </a:p>
          <a:p>
            <a:pPr marL="514350" indent="-514350"/>
            <a:r>
              <a:rPr lang="en-US" sz="2800" b="1" dirty="0" smtClean="0"/>
              <a:t>Who can hold or own the permit or water right?</a:t>
            </a:r>
          </a:p>
          <a:p>
            <a:pPr marL="514350" indent="-514350"/>
            <a:r>
              <a:rPr lang="en-US" sz="2800" b="1" dirty="0" smtClean="0"/>
              <a:t>What agencies are involved (does the same agency quantify flow needs that issues the permit)?</a:t>
            </a:r>
          </a:p>
          <a:p>
            <a:pPr marL="514350" indent="-514350"/>
            <a:r>
              <a:rPr lang="en-US" sz="2800" b="1" dirty="0" smtClean="0"/>
              <a:t>What resources exist or will be provided for staffing, funding, training, field studies?</a:t>
            </a:r>
          </a:p>
          <a:p>
            <a:pPr marL="514350" indent="-514350"/>
            <a:r>
              <a:rPr lang="en-US" sz="2800" b="1" dirty="0" smtClean="0"/>
              <a:t>Will flow quantification methods be limited or allow use of any methods?</a:t>
            </a:r>
          </a:p>
          <a:p>
            <a:pPr marL="514350" indent="-514350"/>
            <a:r>
              <a:rPr lang="en-US" sz="2800" b="1" dirty="0" smtClean="0"/>
              <a:t>What frequency of availability is needed, if 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smtClean="0"/>
              <a:t>More key components</a:t>
            </a:r>
            <a:endParaRPr lang="en-US" sz="4800" b="1" u="sng" dirty="0"/>
          </a:p>
        </p:txBody>
      </p:sp>
      <p:sp>
        <p:nvSpPr>
          <p:cNvPr id="3" name="Content Placeholder 2"/>
          <p:cNvSpPr>
            <a:spLocks noGrp="1"/>
          </p:cNvSpPr>
          <p:nvPr>
            <p:ph idx="1"/>
          </p:nvPr>
        </p:nvSpPr>
        <p:spPr>
          <a:xfrm>
            <a:off x="228600" y="1600200"/>
            <a:ext cx="8686800" cy="4525963"/>
          </a:xfrm>
        </p:spPr>
        <p:txBody>
          <a:bodyPr>
            <a:noAutofit/>
          </a:bodyPr>
          <a:lstStyle/>
          <a:p>
            <a:pPr marL="514350" indent="-514350"/>
            <a:r>
              <a:rPr lang="en-US" sz="2800" b="1" dirty="0" smtClean="0"/>
              <a:t>What about requirements for monitoring (and metering), enforcement, and penalties?</a:t>
            </a:r>
          </a:p>
          <a:p>
            <a:pPr marL="514350" indent="-514350"/>
            <a:r>
              <a:rPr lang="en-US" sz="2800" b="1" dirty="0" smtClean="0"/>
              <a:t>Allow flows for fish vs. all aquatic organisms vs. habitat vs. other values (wildlife, riparian vegetation, water quality,  recreation, esthetics)?</a:t>
            </a:r>
          </a:p>
          <a:p>
            <a:pPr marL="514350" indent="-514350"/>
            <a:r>
              <a:rPr lang="en-US" sz="2800" b="1" dirty="0" smtClean="0"/>
              <a:t>Will protections have senior or junior priority status?</a:t>
            </a:r>
          </a:p>
          <a:p>
            <a:pPr marL="514350" indent="-514350"/>
            <a:r>
              <a:rPr lang="en-US" sz="2800" b="1" dirty="0" smtClean="0"/>
              <a:t>Permanent vs. temporary opportunities . . . or both?</a:t>
            </a:r>
          </a:p>
          <a:p>
            <a:pPr marL="514350" indent="-514350"/>
            <a:r>
              <a:rPr lang="en-US" sz="2800" b="1" dirty="0" smtClean="0"/>
              <a:t>What about conservation incentives?</a:t>
            </a:r>
          </a:p>
          <a:p>
            <a:pPr marL="514350" indent="-514350"/>
            <a:r>
              <a:rPr lang="en-US" sz="2800" b="1" dirty="0" smtClean="0"/>
              <a:t>What role / opportunity exists for public input?</a:t>
            </a:r>
          </a:p>
          <a:p>
            <a:pPr marL="514350" indent="-514350"/>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Level of Stream Flow Protection</a:t>
            </a:r>
            <a:endParaRPr lang="en-US" b="1" u="sng" dirty="0"/>
          </a:p>
        </p:txBody>
      </p:sp>
      <p:sp>
        <p:nvSpPr>
          <p:cNvPr id="4" name="Content Placeholder 3"/>
          <p:cNvSpPr>
            <a:spLocks noGrp="1"/>
          </p:cNvSpPr>
          <p:nvPr>
            <p:ph idx="1"/>
          </p:nvPr>
        </p:nvSpPr>
        <p:spPr/>
        <p:txBody>
          <a:bodyPr>
            <a:normAutofit fontScale="92500" lnSpcReduction="10000"/>
          </a:bodyPr>
          <a:lstStyle/>
          <a:p>
            <a:r>
              <a:rPr lang="en-US" sz="2800" b="1" dirty="0" smtClean="0"/>
              <a:t>Full flow protection</a:t>
            </a:r>
          </a:p>
          <a:p>
            <a:pPr lvl="1"/>
            <a:r>
              <a:rPr lang="en-US" sz="2400" b="1" dirty="0" smtClean="0"/>
              <a:t>No allowances for additional withdrawals or manipulations.  Hands-off strategy.</a:t>
            </a:r>
          </a:p>
          <a:p>
            <a:r>
              <a:rPr lang="en-US" sz="2800" b="1" dirty="0" smtClean="0"/>
              <a:t>Comprehensive ecologically based </a:t>
            </a:r>
          </a:p>
          <a:p>
            <a:pPr lvl="1"/>
            <a:r>
              <a:rPr lang="en-US" sz="2400" b="1" dirty="0" smtClean="0"/>
              <a:t>Protection based on all 5 riverine components, varies seasonally and between years. </a:t>
            </a:r>
          </a:p>
          <a:p>
            <a:r>
              <a:rPr lang="en-US" sz="2800" b="1" dirty="0" smtClean="0"/>
              <a:t>Partial ecologically based</a:t>
            </a:r>
          </a:p>
          <a:p>
            <a:pPr lvl="1"/>
            <a:r>
              <a:rPr lang="en-US" sz="2400" b="1" dirty="0" smtClean="0"/>
              <a:t>Protection based on one or more of 5 riverine components</a:t>
            </a:r>
          </a:p>
          <a:p>
            <a:r>
              <a:rPr lang="en-US" sz="2800" b="1" dirty="0" smtClean="0"/>
              <a:t>Threshold protection</a:t>
            </a:r>
          </a:p>
          <a:p>
            <a:pPr lvl="1"/>
            <a:r>
              <a:rPr lang="en-US" sz="2400" b="1" dirty="0" smtClean="0"/>
              <a:t>Baseline protection that is less than the average natural flow remaining in the channel</a:t>
            </a:r>
            <a:endParaRPr lang="en-US"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81000"/>
          <a:ext cx="82296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971800" y="533400"/>
            <a:ext cx="2971800" cy="381000"/>
          </a:xfrm>
          <a:prstGeom prst="rect">
            <a:avLst/>
          </a:prstGeom>
          <a:solidFill>
            <a:schemeClr val="bg1"/>
          </a:solidFill>
        </p:spPr>
        <p:txBody>
          <a:bodyPr wrap="square" rtlCol="0">
            <a:spAutoFit/>
          </a:bodyPr>
          <a:lstStyle/>
          <a:p>
            <a:r>
              <a:rPr lang="en-US" b="1" dirty="0" smtClean="0"/>
              <a:t>Effort needed for protection</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a:bodyPr>
          <a:lstStyle/>
          <a:p>
            <a:r>
              <a:rPr lang="en-US" sz="4800" b="1" u="sng" dirty="0" smtClean="0"/>
              <a:t>Water management options</a:t>
            </a:r>
            <a:endParaRPr lang="en-US" sz="4800" b="1" u="sng" dirty="0"/>
          </a:p>
        </p:txBody>
      </p:sp>
      <p:sp>
        <p:nvSpPr>
          <p:cNvPr id="3" name="Content Placeholder 2"/>
          <p:cNvSpPr>
            <a:spLocks noGrp="1"/>
          </p:cNvSpPr>
          <p:nvPr>
            <p:ph idx="1"/>
          </p:nvPr>
        </p:nvSpPr>
        <p:spPr>
          <a:xfrm>
            <a:off x="609600" y="2667000"/>
            <a:ext cx="8001000" cy="3124200"/>
          </a:xfrm>
        </p:spPr>
        <p:txBody>
          <a:bodyPr>
            <a:normAutofit lnSpcReduction="10000"/>
          </a:bodyPr>
          <a:lstStyle/>
          <a:p>
            <a:r>
              <a:rPr lang="en-US" b="1" dirty="0" smtClean="0"/>
              <a:t>Flow protection for a point vs. segment vs. system vs. regional vs. state-wide</a:t>
            </a:r>
          </a:p>
          <a:p>
            <a:r>
              <a:rPr lang="en-US" b="1" dirty="0" smtClean="0"/>
              <a:t>Individual studies vs. regional or statewide thresholds</a:t>
            </a:r>
          </a:p>
          <a:p>
            <a:r>
              <a:rPr lang="en-US" b="1" dirty="0" smtClean="0"/>
              <a:t>Water level / storage volume in standing waters</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b="1" u="sng" dirty="0" smtClean="0"/>
              <a:t>Lake and reservoir level protection</a:t>
            </a:r>
            <a:endParaRPr lang="en-US" b="1" u="sng" dirty="0"/>
          </a:p>
        </p:txBody>
      </p:sp>
      <p:sp>
        <p:nvSpPr>
          <p:cNvPr id="3" name="Content Placeholder 2"/>
          <p:cNvSpPr>
            <a:spLocks noGrp="1"/>
          </p:cNvSpPr>
          <p:nvPr>
            <p:ph idx="1"/>
          </p:nvPr>
        </p:nvSpPr>
        <p:spPr>
          <a:xfrm>
            <a:off x="381000" y="2971800"/>
            <a:ext cx="8458200" cy="3429000"/>
          </a:xfrm>
        </p:spPr>
        <p:txBody>
          <a:bodyPr>
            <a:normAutofit fontScale="92500" lnSpcReduction="10000"/>
          </a:bodyPr>
          <a:lstStyle/>
          <a:p>
            <a:r>
              <a:rPr lang="en-US" b="1" dirty="0" smtClean="0">
                <a:solidFill>
                  <a:schemeClr val="bg1"/>
                </a:solidFill>
              </a:rPr>
              <a:t>Distinguish between natural lakes and reservoirs?</a:t>
            </a:r>
          </a:p>
          <a:p>
            <a:r>
              <a:rPr lang="en-US" b="1" dirty="0" smtClean="0">
                <a:solidFill>
                  <a:schemeClr val="bg1"/>
                </a:solidFill>
              </a:rPr>
              <a:t>Protect any amount of storage in reservoirs?</a:t>
            </a:r>
          </a:p>
          <a:p>
            <a:r>
              <a:rPr lang="en-US" b="1" dirty="0" smtClean="0">
                <a:solidFill>
                  <a:schemeClr val="bg1"/>
                </a:solidFill>
              </a:rPr>
              <a:t>Protect only minimum pools in reservoirs?</a:t>
            </a:r>
          </a:p>
          <a:p>
            <a:r>
              <a:rPr lang="en-US" b="1" dirty="0" smtClean="0">
                <a:solidFill>
                  <a:schemeClr val="bg1"/>
                </a:solidFill>
              </a:rPr>
              <a:t>Protect any amount of water up to full level in natural lakes?</a:t>
            </a:r>
          </a:p>
          <a:p>
            <a:r>
              <a:rPr lang="en-US" b="1" dirty="0" smtClean="0">
                <a:solidFill>
                  <a:schemeClr val="bg1"/>
                </a:solidFill>
              </a:rPr>
              <a:t>Balance volumes in lakes with flows in streams?</a:t>
            </a:r>
          </a:p>
          <a:p>
            <a:r>
              <a:rPr lang="en-US" b="1" dirty="0" smtClean="0">
                <a:solidFill>
                  <a:schemeClr val="bg1"/>
                </a:solidFill>
              </a:rPr>
              <a:t>Emulate natural fluctuations?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00B0F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bg1"/>
                </a:solidFill>
              </a:rPr>
              <a:t>Outline</a:t>
            </a:r>
            <a:endParaRPr lang="en-US" sz="5400" b="1" dirty="0">
              <a:solidFill>
                <a:schemeClr val="bg1"/>
              </a:solidFill>
            </a:endParaRPr>
          </a:p>
        </p:txBody>
      </p:sp>
      <p:sp>
        <p:nvSpPr>
          <p:cNvPr id="3" name="Content Placeholder 2"/>
          <p:cNvSpPr>
            <a:spLocks noGrp="1"/>
          </p:cNvSpPr>
          <p:nvPr>
            <p:ph idx="1"/>
          </p:nvPr>
        </p:nvSpPr>
        <p:spPr>
          <a:xfrm>
            <a:off x="457200" y="2514600"/>
            <a:ext cx="8229600" cy="3581400"/>
          </a:xfrm>
        </p:spPr>
        <p:txBody>
          <a:bodyPr>
            <a:normAutofit/>
          </a:bodyPr>
          <a:lstStyle/>
          <a:p>
            <a:r>
              <a:rPr lang="en-US" sz="2800" dirty="0" smtClean="0">
                <a:solidFill>
                  <a:schemeClr val="bg1"/>
                </a:solidFill>
              </a:rPr>
              <a:t>Status of legal opportunities in other states</a:t>
            </a:r>
          </a:p>
          <a:p>
            <a:r>
              <a:rPr lang="en-US" sz="2800" dirty="0" smtClean="0">
                <a:solidFill>
                  <a:schemeClr val="bg1"/>
                </a:solidFill>
              </a:rPr>
              <a:t>Institutional capacity</a:t>
            </a:r>
          </a:p>
          <a:p>
            <a:r>
              <a:rPr lang="en-US" sz="2800" dirty="0" smtClean="0">
                <a:solidFill>
                  <a:schemeClr val="bg1"/>
                </a:solidFill>
              </a:rPr>
              <a:t>Words and definitions matter</a:t>
            </a:r>
          </a:p>
          <a:p>
            <a:r>
              <a:rPr lang="en-US" sz="2800" dirty="0" smtClean="0">
                <a:solidFill>
                  <a:schemeClr val="bg1"/>
                </a:solidFill>
              </a:rPr>
              <a:t>Characteristics and contents of good laws (ownership, level of protection, process, </a:t>
            </a:r>
          </a:p>
          <a:p>
            <a:r>
              <a:rPr lang="en-US" sz="2800" dirty="0" smtClean="0">
                <a:solidFill>
                  <a:schemeClr val="bg1"/>
                </a:solidFill>
              </a:rPr>
              <a:t>Examples of legislation</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228600" y="228600"/>
            <a:ext cx="7391400" cy="1143000"/>
          </a:xfrm>
        </p:spPr>
        <p:txBody>
          <a:bodyPr/>
          <a:lstStyle/>
          <a:p>
            <a:pPr algn="l"/>
            <a:r>
              <a:rPr lang="en-US" sz="4000" b="1" dirty="0" smtClean="0">
                <a:solidFill>
                  <a:schemeClr val="bg1"/>
                </a:solidFill>
                <a:latin typeface="+mn-lt"/>
                <a:cs typeface="Arial" pitchFamily="34" charset="0"/>
              </a:rPr>
              <a:t>Wyoming’s Instream Flow Law</a:t>
            </a:r>
          </a:p>
        </p:txBody>
      </p:sp>
      <p:sp>
        <p:nvSpPr>
          <p:cNvPr id="4" name="Content Placeholder 3"/>
          <p:cNvSpPr>
            <a:spLocks noGrp="1"/>
          </p:cNvSpPr>
          <p:nvPr>
            <p:ph idx="1"/>
          </p:nvPr>
        </p:nvSpPr>
        <p:spPr>
          <a:xfrm>
            <a:off x="381000" y="3505200"/>
            <a:ext cx="8610600" cy="3200400"/>
          </a:xfrm>
          <a:solidFill>
            <a:schemeClr val="accent1">
              <a:alpha val="36000"/>
            </a:schemeClr>
          </a:solidFill>
        </p:spPr>
        <p:txBody>
          <a:bodyPr/>
          <a:lstStyle/>
          <a:p>
            <a:r>
              <a:rPr lang="en-US" sz="2800" b="1" dirty="0" smtClean="0">
                <a:solidFill>
                  <a:schemeClr val="bg1"/>
                </a:solidFill>
                <a:latin typeface="Calibri" pitchFamily="34" charset="0"/>
              </a:rPr>
              <a:t>Instream flow is a beneficial use of water</a:t>
            </a:r>
          </a:p>
          <a:p>
            <a:r>
              <a:rPr lang="en-US" sz="2800" b="1" dirty="0" smtClean="0">
                <a:solidFill>
                  <a:schemeClr val="bg1"/>
                </a:solidFill>
              </a:rPr>
              <a:t>Instream flow rights are junior rights</a:t>
            </a:r>
          </a:p>
          <a:p>
            <a:r>
              <a:rPr lang="en-US" sz="2800" b="1" dirty="0" smtClean="0">
                <a:solidFill>
                  <a:schemeClr val="bg1"/>
                </a:solidFill>
              </a:rPr>
              <a:t>Cannot obtain by filing abandonment</a:t>
            </a:r>
          </a:p>
          <a:p>
            <a:r>
              <a:rPr lang="en-US" sz="2800" b="1" dirty="0" smtClean="0">
                <a:solidFill>
                  <a:schemeClr val="bg1"/>
                </a:solidFill>
              </a:rPr>
              <a:t>Can acquire existing rights &amp; convert to instream flow</a:t>
            </a:r>
          </a:p>
          <a:p>
            <a:r>
              <a:rPr lang="en-US" sz="2800" b="1" dirty="0" smtClean="0">
                <a:solidFill>
                  <a:schemeClr val="bg1"/>
                </a:solidFill>
              </a:rPr>
              <a:t>Available for other uses when water leaves a segment</a:t>
            </a:r>
          </a:p>
          <a:p>
            <a:r>
              <a:rPr lang="en-US" sz="2800" b="1" dirty="0" smtClean="0">
                <a:solidFill>
                  <a:schemeClr val="bg1"/>
                </a:solidFill>
              </a:rPr>
              <a:t>No conservation incentive</a:t>
            </a:r>
          </a:p>
          <a:p>
            <a:pPr>
              <a:buFont typeface="Wingdings" pitchFamily="2" charset="2"/>
              <a:buChar char="Ø"/>
            </a:pPr>
            <a:endParaRPr lang="en-US" sz="2800" b="1" dirty="0" smtClean="0">
              <a:solidFill>
                <a:schemeClr val="bg1"/>
              </a:solidFill>
            </a:endParaRPr>
          </a:p>
        </p:txBody>
      </p:sp>
      <p:sp>
        <p:nvSpPr>
          <p:cNvPr id="5" name="TextBox 4"/>
          <p:cNvSpPr txBox="1"/>
          <p:nvPr/>
        </p:nvSpPr>
        <p:spPr>
          <a:xfrm>
            <a:off x="1295400" y="2286000"/>
            <a:ext cx="72390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left)">
                                      <p:cBhvr>
                                        <p:cTn id="3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219200" y="152400"/>
            <a:ext cx="7924800" cy="1143000"/>
          </a:xfrm>
        </p:spPr>
        <p:txBody>
          <a:bodyPr/>
          <a:lstStyle/>
          <a:p>
            <a:r>
              <a:rPr lang="en-US" b="1" u="sng" dirty="0" smtClean="0">
                <a:latin typeface="Calibri" pitchFamily="34" charset="0"/>
              </a:rPr>
              <a:t>Wyoming’s Instream </a:t>
            </a:r>
            <a:r>
              <a:rPr lang="en-US" b="1" u="sng" dirty="0">
                <a:latin typeface="Calibri" pitchFamily="34" charset="0"/>
              </a:rPr>
              <a:t>Flow Law</a:t>
            </a:r>
          </a:p>
        </p:txBody>
      </p:sp>
      <p:sp>
        <p:nvSpPr>
          <p:cNvPr id="11267" name="Rectangle 3"/>
          <p:cNvSpPr>
            <a:spLocks noGrp="1" noChangeArrowheads="1"/>
          </p:cNvSpPr>
          <p:nvPr>
            <p:ph type="body" idx="1"/>
          </p:nvPr>
        </p:nvSpPr>
        <p:spPr>
          <a:xfrm>
            <a:off x="990600" y="3505200"/>
            <a:ext cx="7391400" cy="2590800"/>
          </a:xfrm>
          <a:solidFill>
            <a:schemeClr val="bg1">
              <a:alpha val="46000"/>
            </a:schemeClr>
          </a:solidFill>
        </p:spPr>
        <p:txBody>
          <a:bodyPr>
            <a:normAutofit fontScale="92500" lnSpcReduction="10000"/>
          </a:bodyPr>
          <a:lstStyle/>
          <a:p>
            <a:r>
              <a:rPr lang="en-US" sz="2800" b="1" dirty="0" smtClean="0">
                <a:latin typeface="Calibri" pitchFamily="34" charset="0"/>
              </a:rPr>
              <a:t>Only </a:t>
            </a:r>
            <a:r>
              <a:rPr lang="en-US" sz="2800" b="1" dirty="0">
                <a:latin typeface="Calibri" pitchFamily="34" charset="0"/>
              </a:rPr>
              <a:t>the State can own an ISF right</a:t>
            </a:r>
          </a:p>
          <a:p>
            <a:r>
              <a:rPr lang="en-US" sz="2800" b="1" dirty="0" smtClean="0">
                <a:latin typeface="Calibri" pitchFamily="34" charset="0"/>
              </a:rPr>
              <a:t>Can </a:t>
            </a:r>
            <a:r>
              <a:rPr lang="en-US" sz="2800" b="1" dirty="0">
                <a:latin typeface="Calibri" pitchFamily="34" charset="0"/>
              </a:rPr>
              <a:t>come from direct flow or </a:t>
            </a:r>
            <a:r>
              <a:rPr lang="en-US" sz="2800" b="1" dirty="0" smtClean="0">
                <a:latin typeface="Calibri" pitchFamily="34" charset="0"/>
              </a:rPr>
              <a:t>storage</a:t>
            </a:r>
          </a:p>
          <a:p>
            <a:r>
              <a:rPr lang="en-US" sz="2800" b="1" dirty="0" smtClean="0">
                <a:latin typeface="Calibri" pitchFamily="34" charset="0"/>
              </a:rPr>
              <a:t>Public hearing is required (paid by WGF)</a:t>
            </a:r>
            <a:endParaRPr lang="en-US" sz="2800" b="1" dirty="0">
              <a:latin typeface="Calibri" pitchFamily="34" charset="0"/>
            </a:endParaRPr>
          </a:p>
          <a:p>
            <a:r>
              <a:rPr lang="en-US" sz="2800" b="1" dirty="0" smtClean="0">
                <a:latin typeface="Calibri" pitchFamily="34" charset="0"/>
              </a:rPr>
              <a:t>Water </a:t>
            </a:r>
            <a:r>
              <a:rPr lang="en-US" sz="2800" b="1" dirty="0">
                <a:latin typeface="Calibri" pitchFamily="34" charset="0"/>
              </a:rPr>
              <a:t>is available after leaving </a:t>
            </a:r>
            <a:r>
              <a:rPr lang="en-US" sz="2800" b="1" dirty="0" smtClean="0">
                <a:latin typeface="Calibri" pitchFamily="34" charset="0"/>
              </a:rPr>
              <a:t>ISF segment </a:t>
            </a:r>
          </a:p>
          <a:p>
            <a:r>
              <a:rPr lang="en-US" sz="2800" b="1" dirty="0" smtClean="0">
                <a:latin typeface="Calibri" pitchFamily="34" charset="0"/>
              </a:rPr>
              <a:t>Purpose = “</a:t>
            </a:r>
            <a:r>
              <a:rPr lang="en-US" sz="2800" b="1" dirty="0" smtClean="0">
                <a:solidFill>
                  <a:srgbClr val="C00000"/>
                </a:solidFill>
                <a:latin typeface="Calibri" pitchFamily="34" charset="0"/>
              </a:rPr>
              <a:t>minimum</a:t>
            </a:r>
            <a:r>
              <a:rPr lang="en-US" sz="2800" b="1" dirty="0" smtClean="0">
                <a:latin typeface="Calibri" pitchFamily="34" charset="0"/>
              </a:rPr>
              <a:t> amount necessary to maintain or </a:t>
            </a:r>
            <a:r>
              <a:rPr lang="en-US" sz="2800" b="1" dirty="0" smtClean="0">
                <a:solidFill>
                  <a:srgbClr val="C00000"/>
                </a:solidFill>
                <a:latin typeface="Calibri" pitchFamily="34" charset="0"/>
              </a:rPr>
              <a:t>improve</a:t>
            </a:r>
            <a:r>
              <a:rPr lang="en-US" sz="2800" b="1" dirty="0" smtClean="0">
                <a:latin typeface="Calibri" pitchFamily="34" charset="0"/>
              </a:rPr>
              <a:t> the </a:t>
            </a:r>
            <a:r>
              <a:rPr lang="en-US" sz="2800" b="1" dirty="0" smtClean="0">
                <a:solidFill>
                  <a:srgbClr val="C00000"/>
                </a:solidFill>
                <a:latin typeface="Calibri" pitchFamily="34" charset="0"/>
              </a:rPr>
              <a:t>existing</a:t>
            </a:r>
            <a:r>
              <a:rPr lang="en-US" sz="2800" b="1" dirty="0" smtClean="0">
                <a:latin typeface="Calibri" pitchFamily="34" charset="0"/>
              </a:rPr>
              <a:t> </a:t>
            </a:r>
            <a:r>
              <a:rPr lang="en-US" sz="2800" b="1" dirty="0" smtClean="0">
                <a:solidFill>
                  <a:srgbClr val="C00000"/>
                </a:solidFill>
                <a:latin typeface="Calibri" pitchFamily="34" charset="0"/>
              </a:rPr>
              <a:t>fishery</a:t>
            </a:r>
            <a:r>
              <a:rPr lang="en-US" sz="2800" b="1" dirty="0" smtClean="0">
                <a:latin typeface="Calibri" pitchFamily="34" charset="0"/>
              </a:rPr>
              <a:t>”</a:t>
            </a:r>
            <a:endParaRPr lang="en-US" sz="28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ox(ou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Minimum flow</a:t>
            </a:r>
            <a:endParaRPr lang="en-US" sz="4800" b="1" dirty="0"/>
          </a:p>
        </p:txBody>
      </p:sp>
      <p:sp>
        <p:nvSpPr>
          <p:cNvPr id="3" name="Content Placeholder 2"/>
          <p:cNvSpPr>
            <a:spLocks noGrp="1"/>
          </p:cNvSpPr>
          <p:nvPr>
            <p:ph idx="1"/>
          </p:nvPr>
        </p:nvSpPr>
        <p:spPr>
          <a:xfrm>
            <a:off x="457200" y="2438400"/>
            <a:ext cx="8229600" cy="2743200"/>
          </a:xfrm>
        </p:spPr>
        <p:txBody>
          <a:bodyPr>
            <a:normAutofit fontScale="92500"/>
          </a:bodyPr>
          <a:lstStyle/>
          <a:p>
            <a:r>
              <a:rPr lang="en-US" b="1" dirty="0" smtClean="0"/>
              <a:t>No more than models show is needed to provide the desired level of fishery management?  Or</a:t>
            </a:r>
          </a:p>
          <a:p>
            <a:r>
              <a:rPr lang="en-US" b="1" dirty="0" smtClean="0"/>
              <a:t>The least amount of water needed to keep fish alive</a:t>
            </a:r>
            <a:r>
              <a:rPr lang="en-US" b="1" dirty="0" smtClean="0"/>
              <a:t>?</a:t>
            </a:r>
          </a:p>
          <a:p>
            <a:r>
              <a:rPr lang="en-US" b="1" dirty="0" smtClean="0"/>
              <a:t>This is a biological standard – not hydrological</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Maintain or Improve</a:t>
            </a:r>
            <a:endParaRPr lang="en-US" sz="4800" b="1" dirty="0"/>
          </a:p>
        </p:txBody>
      </p:sp>
      <p:sp>
        <p:nvSpPr>
          <p:cNvPr id="3" name="Content Placeholder 2"/>
          <p:cNvSpPr>
            <a:spLocks noGrp="1"/>
          </p:cNvSpPr>
          <p:nvPr>
            <p:ph idx="1"/>
          </p:nvPr>
        </p:nvSpPr>
        <p:spPr>
          <a:xfrm>
            <a:off x="457200" y="2590800"/>
            <a:ext cx="8229600" cy="2819400"/>
          </a:xfrm>
        </p:spPr>
        <p:txBody>
          <a:bodyPr/>
          <a:lstStyle/>
          <a:p>
            <a:r>
              <a:rPr lang="en-US" b="1" dirty="0" smtClean="0"/>
              <a:t>No guidance on how much “improvement” is allowed.  Seems very empowering and enabling.  Or</a:t>
            </a:r>
          </a:p>
          <a:p>
            <a:r>
              <a:rPr lang="en-US" b="1" dirty="0" smtClean="0"/>
              <a:t>Just a base level flow that doesn’t really offer more than the lowest levels of recorded flow.</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rPr>
              <a:t>Existing</a:t>
            </a:r>
            <a:r>
              <a:rPr lang="en-US" sz="4800" b="1" dirty="0" smtClean="0"/>
              <a:t> Fishery</a:t>
            </a:r>
            <a:endParaRPr lang="en-US" sz="4800" b="1" dirty="0"/>
          </a:p>
        </p:txBody>
      </p:sp>
      <p:sp>
        <p:nvSpPr>
          <p:cNvPr id="3" name="Content Placeholder 2"/>
          <p:cNvSpPr>
            <a:spLocks noGrp="1"/>
          </p:cNvSpPr>
          <p:nvPr>
            <p:ph idx="1"/>
          </p:nvPr>
        </p:nvSpPr>
        <p:spPr/>
        <p:txBody>
          <a:bodyPr/>
          <a:lstStyle/>
          <a:p>
            <a:r>
              <a:rPr lang="en-US" b="1" dirty="0" smtClean="0"/>
              <a:t>An existing fishery is technically a dynamic metric.  Fish populations are by their very nature in a kind of dynamic equilibrium over time – so the “existing” fishery relates to the dynamic maxima and minima in normal density levels.  OR</a:t>
            </a:r>
          </a:p>
          <a:p>
            <a:r>
              <a:rPr lang="en-US" b="1" dirty="0" smtClean="0"/>
              <a:t>The number of fish found in the stream right now, regardless of where the normal cycle is?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Existing </a:t>
            </a:r>
            <a:r>
              <a:rPr lang="en-US" sz="4800" b="1" dirty="0" smtClean="0">
                <a:solidFill>
                  <a:srgbClr val="FF0000"/>
                </a:solidFill>
              </a:rPr>
              <a:t>Fishery</a:t>
            </a:r>
            <a:endParaRPr lang="en-US" sz="4800" b="1" dirty="0">
              <a:solidFill>
                <a:srgbClr val="FF0000"/>
              </a:solidFill>
            </a:endParaRPr>
          </a:p>
        </p:txBody>
      </p:sp>
      <p:sp>
        <p:nvSpPr>
          <p:cNvPr id="3" name="Content Placeholder 2"/>
          <p:cNvSpPr>
            <a:spLocks noGrp="1"/>
          </p:cNvSpPr>
          <p:nvPr>
            <p:ph idx="1"/>
          </p:nvPr>
        </p:nvSpPr>
        <p:spPr>
          <a:xfrm>
            <a:off x="457200" y="3200400"/>
            <a:ext cx="8229600" cy="2286000"/>
          </a:xfrm>
        </p:spPr>
        <p:txBody>
          <a:bodyPr/>
          <a:lstStyle/>
          <a:p>
            <a:r>
              <a:rPr lang="en-US" b="1" dirty="0" smtClean="0"/>
              <a:t>The accepted scientific definition of a </a:t>
            </a:r>
            <a:r>
              <a:rPr lang="en-US" b="1" u="sng" dirty="0" smtClean="0"/>
              <a:t>fishery</a:t>
            </a:r>
            <a:r>
              <a:rPr lang="en-US" b="1" dirty="0" smtClean="0"/>
              <a:t> is the community of organisms, their habitat, and human users.  Or</a:t>
            </a:r>
          </a:p>
          <a:p>
            <a:r>
              <a:rPr lang="en-US" b="1" dirty="0" smtClean="0"/>
              <a:t>Does this relate to just persistence of </a:t>
            </a:r>
            <a:r>
              <a:rPr lang="en-US" b="1" u="sng" dirty="0" smtClean="0"/>
              <a:t>fish</a:t>
            </a:r>
            <a:r>
              <a:rPr lang="en-US" b="1" dirty="0" smtClean="0"/>
              <a:t>?</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p:spPr>
        <p:txBody>
          <a:bodyPr>
            <a:normAutofit/>
          </a:bodyPr>
          <a:lstStyle/>
          <a:p>
            <a:r>
              <a:rPr lang="en-US" sz="4800" b="1" dirty="0" smtClean="0"/>
              <a:t>Legislative Intent</a:t>
            </a:r>
            <a:endParaRPr lang="en-US" sz="4800" b="1" dirty="0"/>
          </a:p>
        </p:txBody>
      </p:sp>
      <p:sp>
        <p:nvSpPr>
          <p:cNvPr id="3" name="Content Placeholder 2"/>
          <p:cNvSpPr>
            <a:spLocks noGrp="1"/>
          </p:cNvSpPr>
          <p:nvPr>
            <p:ph idx="1"/>
          </p:nvPr>
        </p:nvSpPr>
        <p:spPr>
          <a:xfrm>
            <a:off x="457200" y="3505200"/>
            <a:ext cx="8229600" cy="1219200"/>
          </a:xfrm>
        </p:spPr>
        <p:txBody>
          <a:bodyPr/>
          <a:lstStyle/>
          <a:p>
            <a:pPr algn="ctr">
              <a:buNone/>
            </a:pPr>
            <a:r>
              <a:rPr lang="en-US" b="1" dirty="0" smtClean="0"/>
              <a:t>Beware of the stuff that lies between the lines in printed statutes.</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04800"/>
            <a:ext cx="7772400" cy="1143000"/>
          </a:xfrm>
        </p:spPr>
        <p:txBody>
          <a:bodyPr>
            <a:normAutofit/>
          </a:bodyPr>
          <a:lstStyle/>
          <a:p>
            <a:r>
              <a:rPr lang="en-US" sz="5400" b="1" u="sng" dirty="0" smtClean="0">
                <a:solidFill>
                  <a:schemeClr val="bg1"/>
                </a:solidFill>
              </a:rPr>
              <a:t>The Process in Wyoming</a:t>
            </a:r>
            <a:endParaRPr lang="en-US" sz="5400" b="1" u="sng" dirty="0">
              <a:solidFill>
                <a:schemeClr val="bg1"/>
              </a:solidFill>
            </a:endParaRPr>
          </a:p>
        </p:txBody>
      </p:sp>
      <p:sp>
        <p:nvSpPr>
          <p:cNvPr id="86019" name="Rectangle 3"/>
          <p:cNvSpPr>
            <a:spLocks noGrp="1" noChangeArrowheads="1"/>
          </p:cNvSpPr>
          <p:nvPr>
            <p:ph type="body" idx="1"/>
          </p:nvPr>
        </p:nvSpPr>
        <p:spPr>
          <a:xfrm>
            <a:off x="838200" y="2362200"/>
            <a:ext cx="7696200" cy="4114800"/>
          </a:xfrm>
          <a:noFill/>
        </p:spPr>
        <p:txBody>
          <a:bodyPr/>
          <a:lstStyle/>
          <a:p>
            <a:r>
              <a:rPr lang="en-US" dirty="0" smtClean="0">
                <a:solidFill>
                  <a:schemeClr val="bg1"/>
                </a:solidFill>
              </a:rPr>
              <a:t>WGF water plan guides stream selection</a:t>
            </a:r>
          </a:p>
          <a:p>
            <a:r>
              <a:rPr lang="en-US" dirty="0" smtClean="0">
                <a:solidFill>
                  <a:schemeClr val="bg1"/>
                </a:solidFill>
              </a:rPr>
              <a:t>WGF conducts studies</a:t>
            </a:r>
            <a:endParaRPr lang="en-US" dirty="0">
              <a:solidFill>
                <a:schemeClr val="bg1"/>
              </a:solidFill>
            </a:endParaRPr>
          </a:p>
          <a:p>
            <a:r>
              <a:rPr lang="en-US" dirty="0" smtClean="0">
                <a:solidFill>
                  <a:schemeClr val="bg1"/>
                </a:solidFill>
              </a:rPr>
              <a:t>WWDC files application </a:t>
            </a:r>
          </a:p>
          <a:p>
            <a:r>
              <a:rPr lang="en-US" dirty="0" smtClean="0">
                <a:solidFill>
                  <a:schemeClr val="bg1"/>
                </a:solidFill>
              </a:rPr>
              <a:t>WWDC conducts feasibility study</a:t>
            </a:r>
            <a:endParaRPr lang="en-US" dirty="0">
              <a:solidFill>
                <a:schemeClr val="bg1"/>
              </a:solidFill>
            </a:endParaRPr>
          </a:p>
          <a:p>
            <a:r>
              <a:rPr lang="en-US" dirty="0" smtClean="0">
                <a:solidFill>
                  <a:schemeClr val="bg1"/>
                </a:solidFill>
              </a:rPr>
              <a:t>SEO holds public hearing</a:t>
            </a:r>
            <a:endParaRPr lang="en-US" dirty="0">
              <a:solidFill>
                <a:schemeClr val="bg1"/>
              </a:solidFill>
            </a:endParaRPr>
          </a:p>
          <a:p>
            <a:r>
              <a:rPr lang="en-US" dirty="0" smtClean="0">
                <a:solidFill>
                  <a:schemeClr val="bg1"/>
                </a:solidFill>
              </a:rPr>
              <a:t>SEO issues permit decision </a:t>
            </a:r>
          </a:p>
          <a:p>
            <a:r>
              <a:rPr lang="en-US" dirty="0" smtClean="0">
                <a:solidFill>
                  <a:schemeClr val="bg1"/>
                </a:solidFill>
              </a:rPr>
              <a:t>Board of Control adjudicates water rights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97162"/>
          </a:xfrm>
        </p:spPr>
        <p:txBody>
          <a:bodyPr>
            <a:normAutofit/>
          </a:bodyPr>
          <a:lstStyle/>
          <a:p>
            <a:r>
              <a:rPr lang="en-US" dirty="0" smtClean="0">
                <a:solidFill>
                  <a:schemeClr val="bg1"/>
                </a:solidFill>
              </a:rPr>
              <a:t>There are at least 49 other ways to develop an instream flow (and lake volume) program</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782762"/>
          </a:xfrm>
        </p:spPr>
        <p:txBody>
          <a:bodyPr>
            <a:normAutofit fontScale="90000"/>
          </a:bodyPr>
          <a:lstStyle/>
          <a:p>
            <a:r>
              <a:rPr lang="en-US" sz="5400" b="1" dirty="0" smtClean="0"/>
              <a:t>Water laws are written to provide </a:t>
            </a:r>
            <a:r>
              <a:rPr lang="en-US" sz="5400" b="1" u="sng" dirty="0" smtClean="0"/>
              <a:t>certainty</a:t>
            </a:r>
            <a:r>
              <a:rPr lang="en-US" sz="5400" b="1" dirty="0" smtClean="0"/>
              <a:t> and </a:t>
            </a:r>
            <a:r>
              <a:rPr lang="en-US" sz="5400" b="1" u="sng" dirty="0" smtClean="0"/>
              <a:t>control</a:t>
            </a:r>
            <a:endParaRPr lang="en-US" sz="5400" b="1" u="sng" dirty="0"/>
          </a:p>
        </p:txBody>
      </p:sp>
      <p:sp>
        <p:nvSpPr>
          <p:cNvPr id="3" name="TextBox 2"/>
          <p:cNvSpPr txBox="1"/>
          <p:nvPr/>
        </p:nvSpPr>
        <p:spPr>
          <a:xfrm>
            <a:off x="685800" y="5410200"/>
            <a:ext cx="7924800" cy="830997"/>
          </a:xfrm>
          <a:prstGeom prst="rect">
            <a:avLst/>
          </a:prstGeom>
          <a:noFill/>
        </p:spPr>
        <p:txBody>
          <a:bodyPr wrap="square" rtlCol="0">
            <a:spAutoFit/>
          </a:bodyPr>
          <a:lstStyle/>
          <a:p>
            <a:pPr algn="ctr"/>
            <a:r>
              <a:rPr lang="en-US" sz="2400" b="1" dirty="0" smtClean="0">
                <a:latin typeface="+mn-lt"/>
              </a:rPr>
              <a:t>Weather variability patterns, water availability and changing human values and needs complicate things</a:t>
            </a:r>
            <a:endParaRPr lang="en-US" sz="2400" b="1"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Good laws and protection?</a:t>
            </a:r>
            <a:endParaRPr lang="en-US" b="1" dirty="0"/>
          </a:p>
        </p:txBody>
      </p:sp>
      <p:graphicFrame>
        <p:nvGraphicFramePr>
          <p:cNvPr id="5" name="Table 4"/>
          <p:cNvGraphicFramePr>
            <a:graphicFrameLocks noGrp="1"/>
          </p:cNvGraphicFramePr>
          <p:nvPr/>
        </p:nvGraphicFramePr>
        <p:xfrm>
          <a:off x="1371600" y="2438400"/>
          <a:ext cx="6477000" cy="2186940"/>
        </p:xfrm>
        <a:graphic>
          <a:graphicData uri="http://schemas.openxmlformats.org/drawingml/2006/table">
            <a:tbl>
              <a:tblPr/>
              <a:tblGrid>
                <a:gridCol w="1335121"/>
                <a:gridCol w="2855879"/>
                <a:gridCol w="2286000"/>
              </a:tblGrid>
              <a:tr h="556260">
                <a:tc>
                  <a:txBody>
                    <a:bodyPr/>
                    <a:lstStyle/>
                    <a:p>
                      <a:pPr algn="l" fontAlgn="b"/>
                      <a:r>
                        <a:rPr lang="en-US" sz="1800" b="0" i="0" u="none" strike="noStrike" dirty="0">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Arial"/>
                        </a:rPr>
                        <a:t>Portion of miles of streams in unaltered condition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Arial"/>
                        </a:rPr>
                        <a:t>Portion of miles with no flow protection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434340">
                <a:tc>
                  <a:txBody>
                    <a:bodyPr/>
                    <a:lstStyle/>
                    <a:p>
                      <a:pPr algn="l" fontAlgn="b"/>
                      <a:r>
                        <a:rPr lang="en-US" sz="1800" b="0" i="0" u="none" strike="noStrike">
                          <a:solidFill>
                            <a:srgbClr val="000000"/>
                          </a:solidFill>
                          <a:latin typeface="Calibri"/>
                        </a:rPr>
                        <a:t>Alberta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26% - 75%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26% - 75%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340">
                <a:tc>
                  <a:txBody>
                    <a:bodyPr/>
                    <a:lstStyle/>
                    <a:p>
                      <a:pPr algn="l" fontAlgn="b"/>
                      <a:r>
                        <a:rPr lang="en-US" sz="1800" b="0" i="0" u="none" strike="noStrike">
                          <a:solidFill>
                            <a:srgbClr val="000000"/>
                          </a:solidFill>
                          <a:latin typeface="Calibri"/>
                        </a:rPr>
                        <a:t>Minnesota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6% - 25%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76% - 100%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n-US" sz="1800" b="0" i="0" u="none" strike="noStrike">
                          <a:solidFill>
                            <a:srgbClr val="000000"/>
                          </a:solidFill>
                          <a:latin typeface="Calibri"/>
                        </a:rPr>
                        <a:t>Wyoming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6% - 25%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76% - 100%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n-US" sz="1800" b="0" i="0" u="none" strike="noStrike">
                          <a:solidFill>
                            <a:srgbClr val="000000"/>
                          </a:solidFill>
                          <a:latin typeface="Calibri"/>
                        </a:rPr>
                        <a:t>Washington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6% - 25%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76% - 100%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rgbClr val="6DD9FF"/>
            </a:gs>
            <a:gs pos="100000">
              <a:srgbClr val="265C9E"/>
            </a:gs>
          </a:gsLst>
          <a:lin ang="5400000" scaled="0"/>
        </a:gradFill>
        <a:effectLst/>
      </p:bgPr>
    </p:bg>
    <p:spTree>
      <p:nvGrpSpPr>
        <p:cNvPr id="1" name=""/>
        <p:cNvGrpSpPr/>
        <p:nvPr/>
      </p:nvGrpSpPr>
      <p:grpSpPr>
        <a:xfrm>
          <a:off x="0" y="0"/>
          <a:ext cx="0" cy="0"/>
          <a:chOff x="0" y="0"/>
          <a:chExt cx="0" cy="0"/>
        </a:xfrm>
      </p:grpSpPr>
      <p:pic>
        <p:nvPicPr>
          <p:cNvPr id="5" name="Picture 4" descr="Fig 2-39.jpg"/>
          <p:cNvPicPr>
            <a:picLocks noChangeAspect="1"/>
          </p:cNvPicPr>
          <p:nvPr/>
        </p:nvPicPr>
        <p:blipFill>
          <a:blip r:embed="rId3" cstate="print"/>
          <a:stretch>
            <a:fillRect/>
          </a:stretch>
        </p:blipFill>
        <p:spPr>
          <a:xfrm>
            <a:off x="609600" y="1828800"/>
            <a:ext cx="3503154" cy="2362200"/>
          </a:xfrm>
          <a:prstGeom prst="rect">
            <a:avLst/>
          </a:prstGeom>
        </p:spPr>
      </p:pic>
      <p:pic>
        <p:nvPicPr>
          <p:cNvPr id="4" name="Picture 3" descr="Fig 2-24 up left.jpg"/>
          <p:cNvPicPr>
            <a:picLocks noChangeAspect="1"/>
          </p:cNvPicPr>
          <p:nvPr/>
        </p:nvPicPr>
        <p:blipFill>
          <a:blip r:embed="rId4" cstate="print"/>
          <a:stretch>
            <a:fillRect/>
          </a:stretch>
        </p:blipFill>
        <p:spPr>
          <a:xfrm>
            <a:off x="2895600" y="2895600"/>
            <a:ext cx="3505200" cy="2330309"/>
          </a:xfrm>
          <a:prstGeom prst="rect">
            <a:avLst/>
          </a:prstGeom>
        </p:spPr>
      </p:pic>
      <p:sp>
        <p:nvSpPr>
          <p:cNvPr id="2" name="Title 1"/>
          <p:cNvSpPr>
            <a:spLocks noGrp="1"/>
          </p:cNvSpPr>
          <p:nvPr>
            <p:ph type="title"/>
          </p:nvPr>
        </p:nvSpPr>
        <p:spPr/>
        <p:txBody>
          <a:bodyPr/>
          <a:lstStyle/>
          <a:p>
            <a:r>
              <a:rPr lang="en-US" b="1" dirty="0" smtClean="0">
                <a:solidFill>
                  <a:schemeClr val="bg1"/>
                </a:solidFill>
              </a:rPr>
              <a:t>Goals: Protection vs. Restoration</a:t>
            </a:r>
            <a:endParaRPr lang="en-US" b="1" dirty="0">
              <a:solidFill>
                <a:schemeClr val="bg1"/>
              </a:solidFill>
            </a:endParaRPr>
          </a:p>
        </p:txBody>
      </p:sp>
      <p:pic>
        <p:nvPicPr>
          <p:cNvPr id="3" name="Picture 2" descr="Fig 1-05c.jpg"/>
          <p:cNvPicPr>
            <a:picLocks noChangeAspect="1"/>
          </p:cNvPicPr>
          <p:nvPr/>
        </p:nvPicPr>
        <p:blipFill>
          <a:blip r:embed="rId5" cstate="print"/>
          <a:stretch>
            <a:fillRect/>
          </a:stretch>
        </p:blipFill>
        <p:spPr>
          <a:xfrm>
            <a:off x="5105400" y="3886200"/>
            <a:ext cx="3581400" cy="2387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water use in the West.jpg"/>
          <p:cNvPicPr>
            <a:picLocks noChangeAspect="1"/>
          </p:cNvPicPr>
          <p:nvPr/>
        </p:nvPicPr>
        <p:blipFill>
          <a:blip r:embed="rId3" cstate="print"/>
          <a:srcRect/>
          <a:stretch>
            <a:fillRect/>
          </a:stretch>
        </p:blipFill>
        <p:spPr bwMode="auto">
          <a:xfrm>
            <a:off x="1295400" y="0"/>
            <a:ext cx="6477000" cy="883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609600"/>
          <a:ext cx="82296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733800" y="685800"/>
            <a:ext cx="3657600" cy="369332"/>
          </a:xfrm>
          <a:prstGeom prst="rect">
            <a:avLst/>
          </a:prstGeom>
          <a:solidFill>
            <a:schemeClr val="bg1"/>
          </a:solidFill>
        </p:spPr>
        <p:txBody>
          <a:bodyPr wrap="square" rtlCol="0">
            <a:spAutoFit/>
          </a:bodyPr>
          <a:lstStyle/>
          <a:p>
            <a:pPr algn="ctr"/>
            <a:r>
              <a:rPr lang="en-US" b="1" dirty="0" smtClean="0"/>
              <a:t>Program inputs</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304800"/>
          <a:ext cx="8229600" cy="6172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828800" y="457200"/>
            <a:ext cx="4572000" cy="369332"/>
          </a:xfrm>
          <a:prstGeom prst="rect">
            <a:avLst/>
          </a:prstGeom>
          <a:solidFill>
            <a:schemeClr val="bg1"/>
          </a:solidFill>
        </p:spPr>
        <p:txBody>
          <a:bodyPr wrap="square" rtlCol="0">
            <a:spAutoFit/>
          </a:bodyPr>
          <a:lstStyle/>
          <a:p>
            <a:r>
              <a:rPr lang="en-US" b="1" dirty="0" smtClean="0"/>
              <a:t>Expectations for laws and public involvement</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81000"/>
          <a:ext cx="8229600" cy="6096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76400" y="533400"/>
            <a:ext cx="4648200" cy="369332"/>
          </a:xfrm>
          <a:prstGeom prst="rect">
            <a:avLst/>
          </a:prstGeom>
          <a:solidFill>
            <a:schemeClr val="bg1"/>
          </a:solidFill>
        </p:spPr>
        <p:txBody>
          <a:bodyPr wrap="square" rtlCol="0">
            <a:spAutoFit/>
          </a:bodyPr>
          <a:lstStyle/>
          <a:p>
            <a:r>
              <a:rPr lang="en-US" b="1" dirty="0" smtClean="0"/>
              <a:t>Expectations for flows and reservoir condition</a:t>
            </a:r>
            <a:endParaRPr 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TotalTime>
  <Words>1658</Words>
  <Application>Microsoft Office PowerPoint</Application>
  <PresentationFormat>On-screen Show (4:3)</PresentationFormat>
  <Paragraphs>169</Paragraphs>
  <Slides>28</Slides>
  <Notes>19</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Developing Laws and Policies</vt:lpstr>
      <vt:lpstr>Outline</vt:lpstr>
      <vt:lpstr>Water laws are written to provide certainty and control</vt:lpstr>
      <vt:lpstr>Good laws and protection?</vt:lpstr>
      <vt:lpstr>Goals: Protection vs. Restoration</vt:lpstr>
      <vt:lpstr>Slide 6</vt:lpstr>
      <vt:lpstr>Slide 7</vt:lpstr>
      <vt:lpstr>Slide 8</vt:lpstr>
      <vt:lpstr>Slide 9</vt:lpstr>
      <vt:lpstr>Water Right Doctrines</vt:lpstr>
      <vt:lpstr>Regulated Riparianism</vt:lpstr>
      <vt:lpstr>Institutional Structure</vt:lpstr>
      <vt:lpstr>Key terms</vt:lpstr>
      <vt:lpstr>Key components</vt:lpstr>
      <vt:lpstr>More key components</vt:lpstr>
      <vt:lpstr>Level of Stream Flow Protection</vt:lpstr>
      <vt:lpstr>Slide 17</vt:lpstr>
      <vt:lpstr>Water management options</vt:lpstr>
      <vt:lpstr>Lake and reservoir level protection</vt:lpstr>
      <vt:lpstr>Wyoming’s Instream Flow Law</vt:lpstr>
      <vt:lpstr>Wyoming’s Instream Flow Law</vt:lpstr>
      <vt:lpstr>Minimum flow</vt:lpstr>
      <vt:lpstr>Maintain or Improve</vt:lpstr>
      <vt:lpstr>Existing Fishery</vt:lpstr>
      <vt:lpstr>Existing Fishery</vt:lpstr>
      <vt:lpstr>Legislative Intent</vt:lpstr>
      <vt:lpstr>The Process in Wyoming</vt:lpstr>
      <vt:lpstr>There are at least 49 other ways to develop an instream flow (and lake volume) program</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tannea</dc:creator>
  <cp:lastModifiedBy>tannea</cp:lastModifiedBy>
  <cp:revision>75</cp:revision>
  <dcterms:created xsi:type="dcterms:W3CDTF">2013-02-11T17:08:12Z</dcterms:created>
  <dcterms:modified xsi:type="dcterms:W3CDTF">2014-06-03T02:56:03Z</dcterms:modified>
</cp:coreProperties>
</file>