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diagrams/drawing3.xml" ContentType="application/vnd.ms-office.drawingml.diagramDrawing+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Override PartName="/ppt/diagrams/data3.xml" ContentType="application/vnd.openxmlformats-officedocument.drawingml.diagramData+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xls" ContentType="application/vnd.ms-exce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diagrams/layout3.xml" ContentType="application/vnd.openxmlformats-officedocument.drawingml.diagramLayout+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handoutMasterIdLst>
    <p:handoutMasterId r:id="rId84"/>
  </p:handoutMasterIdLst>
  <p:sldIdLst>
    <p:sldId id="359" r:id="rId2"/>
    <p:sldId id="418" r:id="rId3"/>
    <p:sldId id="479" r:id="rId4"/>
    <p:sldId id="360" r:id="rId5"/>
    <p:sldId id="409" r:id="rId6"/>
    <p:sldId id="362" r:id="rId7"/>
    <p:sldId id="414" r:id="rId8"/>
    <p:sldId id="391" r:id="rId9"/>
    <p:sldId id="282" r:id="rId10"/>
    <p:sldId id="416" r:id="rId11"/>
    <p:sldId id="411" r:id="rId12"/>
    <p:sldId id="460" r:id="rId13"/>
    <p:sldId id="389" r:id="rId14"/>
    <p:sldId id="386" r:id="rId15"/>
    <p:sldId id="388" r:id="rId16"/>
    <p:sldId id="369" r:id="rId17"/>
    <p:sldId id="383" r:id="rId18"/>
    <p:sldId id="380" r:id="rId19"/>
    <p:sldId id="381" r:id="rId20"/>
    <p:sldId id="382" r:id="rId21"/>
    <p:sldId id="413" r:id="rId22"/>
    <p:sldId id="410" r:id="rId23"/>
    <p:sldId id="480" r:id="rId24"/>
    <p:sldId id="393" r:id="rId25"/>
    <p:sldId id="396" r:id="rId26"/>
    <p:sldId id="372" r:id="rId27"/>
    <p:sldId id="458" r:id="rId28"/>
    <p:sldId id="421" r:id="rId29"/>
    <p:sldId id="455" r:id="rId30"/>
    <p:sldId id="394" r:id="rId31"/>
    <p:sldId id="456" r:id="rId32"/>
    <p:sldId id="422" r:id="rId33"/>
    <p:sldId id="423" r:id="rId34"/>
    <p:sldId id="424" r:id="rId35"/>
    <p:sldId id="425" r:id="rId36"/>
    <p:sldId id="426" r:id="rId37"/>
    <p:sldId id="427" r:id="rId38"/>
    <p:sldId id="428" r:id="rId39"/>
    <p:sldId id="470" r:id="rId40"/>
    <p:sldId id="466" r:id="rId41"/>
    <p:sldId id="430" r:id="rId42"/>
    <p:sldId id="477" r:id="rId43"/>
    <p:sldId id="478" r:id="rId44"/>
    <p:sldId id="435" r:id="rId45"/>
    <p:sldId id="431" r:id="rId46"/>
    <p:sldId id="432" r:id="rId47"/>
    <p:sldId id="481" r:id="rId48"/>
    <p:sldId id="436" r:id="rId49"/>
    <p:sldId id="437" r:id="rId50"/>
    <p:sldId id="420" r:id="rId51"/>
    <p:sldId id="462" r:id="rId52"/>
    <p:sldId id="457" r:id="rId53"/>
    <p:sldId id="419" r:id="rId54"/>
    <p:sldId id="439" r:id="rId55"/>
    <p:sldId id="440" r:id="rId56"/>
    <p:sldId id="442" r:id="rId57"/>
    <p:sldId id="472" r:id="rId58"/>
    <p:sldId id="443" r:id="rId59"/>
    <p:sldId id="445" r:id="rId60"/>
    <p:sldId id="447" r:id="rId61"/>
    <p:sldId id="468" r:id="rId62"/>
    <p:sldId id="469" r:id="rId63"/>
    <p:sldId id="467" r:id="rId64"/>
    <p:sldId id="448" r:id="rId65"/>
    <p:sldId id="450" r:id="rId66"/>
    <p:sldId id="451" r:id="rId67"/>
    <p:sldId id="452" r:id="rId68"/>
    <p:sldId id="453" r:id="rId69"/>
    <p:sldId id="473" r:id="rId70"/>
    <p:sldId id="463" r:id="rId71"/>
    <p:sldId id="474" r:id="rId72"/>
    <p:sldId id="464" r:id="rId73"/>
    <p:sldId id="475" r:id="rId74"/>
    <p:sldId id="476" r:id="rId75"/>
    <p:sldId id="404" r:id="rId76"/>
    <p:sldId id="417" r:id="rId77"/>
    <p:sldId id="368" r:id="rId78"/>
    <p:sldId id="395" r:id="rId79"/>
    <p:sldId id="352" r:id="rId80"/>
    <p:sldId id="471" r:id="rId81"/>
    <p:sldId id="376" r:id="rId8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3399"/>
    <a:srgbClr val="0000FF"/>
    <a:srgbClr val="B17ED8"/>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5" autoAdjust="0"/>
    <p:restoredTop sz="75777" autoAdjust="0"/>
  </p:normalViewPr>
  <p:slideViewPr>
    <p:cSldViewPr>
      <p:cViewPr>
        <p:scale>
          <a:sx n="53" d="100"/>
          <a:sy n="53" d="100"/>
        </p:scale>
        <p:origin x="-62" y="-202"/>
      </p:cViewPr>
      <p:guideLst>
        <p:guide orient="horz" pos="2160"/>
        <p:guide pos="2880"/>
      </p:guideLst>
    </p:cSldViewPr>
  </p:slideViewPr>
  <p:outlineViewPr>
    <p:cViewPr>
      <p:scale>
        <a:sx n="33" d="100"/>
        <a:sy n="33" d="100"/>
      </p:scale>
      <p:origin x="0" y="3658"/>
    </p:cViewPr>
  </p:outlineViewPr>
  <p:notesTextViewPr>
    <p:cViewPr>
      <p:scale>
        <a:sx n="100" d="100"/>
        <a:sy n="100" d="100"/>
      </p:scale>
      <p:origin x="0" y="0"/>
    </p:cViewPr>
  </p:notesTextViewPr>
  <p:sorterViewPr>
    <p:cViewPr>
      <p:scale>
        <a:sx n="66" d="100"/>
        <a:sy n="66" d="100"/>
      </p:scale>
      <p:origin x="0" y="11333"/>
    </p:cViewPr>
  </p:sorterViewPr>
  <p:notesViewPr>
    <p:cSldViewPr>
      <p:cViewPr varScale="1">
        <p:scale>
          <a:sx n="50" d="100"/>
          <a:sy n="50" d="100"/>
        </p:scale>
        <p:origin x="-1637" y="-77"/>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a:t>Average </a:t>
            </a:r>
            <a:r>
              <a:rPr lang="en-US" dirty="0" smtClean="0"/>
              <a:t>Monthly </a:t>
            </a:r>
            <a:r>
              <a:rPr lang="en-US" dirty="0"/>
              <a:t>Flow</a:t>
            </a:r>
          </a:p>
        </c:rich>
      </c:tx>
      <c:layout/>
    </c:title>
    <c:plotArea>
      <c:layout>
        <c:manualLayout>
          <c:layoutTarget val="inner"/>
          <c:xMode val="edge"/>
          <c:yMode val="edge"/>
          <c:x val="0.15747462817147909"/>
          <c:y val="0.19491907261592392"/>
          <c:w val="0.81196981627296583"/>
          <c:h val="0.65470654709828202"/>
        </c:manualLayout>
      </c:layout>
      <c:lineChart>
        <c:grouping val="standard"/>
        <c:ser>
          <c:idx val="0"/>
          <c:order val="0"/>
          <c:spPr>
            <a:ln>
              <a:solidFill>
                <a:schemeClr val="tx1"/>
              </a:solidFill>
            </a:ln>
          </c:spPr>
          <c:marker>
            <c:symbol val="none"/>
          </c:marker>
          <c:cat>
            <c:strRef>
              <c:f>Sheet1!$A$2:$A$13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Sheet1!$B$2:$B$13</c:f>
              <c:numCache>
                <c:formatCode>General</c:formatCode>
                <c:ptCount val="12"/>
                <c:pt idx="0">
                  <c:v>12</c:v>
                </c:pt>
                <c:pt idx="1">
                  <c:v>13</c:v>
                </c:pt>
                <c:pt idx="2">
                  <c:v>12</c:v>
                </c:pt>
                <c:pt idx="3">
                  <c:v>11</c:v>
                </c:pt>
                <c:pt idx="4">
                  <c:v>10</c:v>
                </c:pt>
                <c:pt idx="5">
                  <c:v>14</c:v>
                </c:pt>
                <c:pt idx="6">
                  <c:v>56</c:v>
                </c:pt>
                <c:pt idx="7">
                  <c:v>162</c:v>
                </c:pt>
                <c:pt idx="8">
                  <c:v>144</c:v>
                </c:pt>
                <c:pt idx="9">
                  <c:v>43</c:v>
                </c:pt>
                <c:pt idx="10">
                  <c:v>24</c:v>
                </c:pt>
                <c:pt idx="11">
                  <c:v>17</c:v>
                </c:pt>
              </c:numCache>
            </c:numRef>
          </c:val>
        </c:ser>
        <c:marker val="1"/>
        <c:axId val="79058048"/>
        <c:axId val="79059968"/>
      </c:lineChart>
      <c:catAx>
        <c:axId val="79058048"/>
        <c:scaling>
          <c:orientation val="minMax"/>
        </c:scaling>
        <c:axPos val="b"/>
        <c:tickLblPos val="nextTo"/>
        <c:spPr>
          <a:ln>
            <a:solidFill>
              <a:prstClr val="black"/>
            </a:solidFill>
          </a:ln>
        </c:spPr>
        <c:crossAx val="79059968"/>
        <c:crosses val="autoZero"/>
        <c:auto val="1"/>
        <c:lblAlgn val="ctr"/>
        <c:lblOffset val="100"/>
      </c:catAx>
      <c:valAx>
        <c:axId val="79059968"/>
        <c:scaling>
          <c:orientation val="minMax"/>
        </c:scaling>
        <c:axPos val="l"/>
        <c:majorGridlines/>
        <c:title>
          <c:tx>
            <c:rich>
              <a:bodyPr rot="-5400000" vert="horz"/>
              <a:lstStyle/>
              <a:p>
                <a:pPr>
                  <a:defRPr sz="1200"/>
                </a:pPr>
                <a:r>
                  <a:rPr lang="en-US" sz="1200"/>
                  <a:t>Flow (cfs)</a:t>
                </a:r>
              </a:p>
            </c:rich>
          </c:tx>
          <c:layout/>
        </c:title>
        <c:numFmt formatCode="General" sourceLinked="1"/>
        <c:tickLblPos val="nextTo"/>
        <c:spPr>
          <a:ln>
            <a:solidFill>
              <a:prstClr val="black"/>
            </a:solidFill>
          </a:ln>
        </c:spPr>
        <c:txPr>
          <a:bodyPr/>
          <a:lstStyle/>
          <a:p>
            <a:pPr>
              <a:defRPr sz="1200"/>
            </a:pPr>
            <a:endParaRPr lang="en-US"/>
          </a:p>
        </c:txPr>
        <c:crossAx val="79058048"/>
        <c:crosses val="autoZero"/>
        <c:crossBetween val="between"/>
      </c:valAx>
    </c:plotArea>
    <c:plotVisOnly val="1"/>
  </c:chart>
  <c:spPr>
    <a:solidFill>
      <a:schemeClr val="tx2">
        <a:lumMod val="40000"/>
        <a:lumOff val="60000"/>
        <a:alpha val="40000"/>
      </a:schemeClr>
    </a:solidFill>
  </c:spPr>
  <c:externalData r:id="rId1"/>
</c:chartSpace>
</file>

<file path=ppt/diagrams/_rels/data1.xml.rels><?xml version="1.0" encoding="UTF-8" standalone="yes"?>
<Relationships xmlns="http://schemas.openxmlformats.org/package/2006/relationships"><Relationship Id="rId1" Type="http://schemas.openxmlformats.org/officeDocument/2006/relationships/image" Target="../media/image63.jpeg"/></Relationships>
</file>

<file path=ppt/diagrams/_rels/data2.xml.rels><?xml version="1.0" encoding="UTF-8" standalone="yes"?>
<Relationships xmlns="http://schemas.openxmlformats.org/package/2006/relationships"><Relationship Id="rId1" Type="http://schemas.openxmlformats.org/officeDocument/2006/relationships/image" Target="../media/image63.jpeg"/></Relationships>
</file>

<file path=ppt/diagrams/_rels/data3.xml.rels><?xml version="1.0" encoding="UTF-8" standalone="yes"?>
<Relationships xmlns="http://schemas.openxmlformats.org/package/2006/relationships"><Relationship Id="rId1" Type="http://schemas.openxmlformats.org/officeDocument/2006/relationships/image" Target="../media/image63.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63.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63.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6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560B27-7088-4929-BEA7-898C25FD2168}"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81CE972D-9038-4A9B-BECB-E9378536777E}">
      <dgm:prSet phldrT="[Text]" custT="1"/>
      <dgm:spPr>
        <a:blipFill rotWithShape="0">
          <a:blip xmlns:r="http://schemas.openxmlformats.org/officeDocument/2006/relationships" r:embed="rId1"/>
          <a:stretch>
            <a:fillRect/>
          </a:stretch>
        </a:blipFill>
      </dgm:spPr>
      <dgm:t>
        <a:bodyPr/>
        <a:lstStyle/>
        <a:p>
          <a:r>
            <a:rPr lang="en-US" sz="3800" baseline="0" dirty="0" smtClean="0"/>
            <a:t>Instream Flow</a:t>
          </a:r>
          <a:endParaRPr lang="en-US" sz="3800" baseline="0" dirty="0"/>
        </a:p>
      </dgm:t>
    </dgm:pt>
    <dgm:pt modelId="{C75BC8B4-6AD8-4EC4-8ACA-F4AD26881839}" type="parTrans" cxnId="{4CD6DDC9-762E-4E25-9ABB-6199F29B3EB7}">
      <dgm:prSet/>
      <dgm:spPr/>
      <dgm:t>
        <a:bodyPr/>
        <a:lstStyle/>
        <a:p>
          <a:endParaRPr lang="en-US"/>
        </a:p>
      </dgm:t>
    </dgm:pt>
    <dgm:pt modelId="{26FA234A-4496-44BD-B98A-99EAC3A7B1A8}" type="sibTrans" cxnId="{4CD6DDC9-762E-4E25-9ABB-6199F29B3EB7}">
      <dgm:prSet/>
      <dgm:spPr/>
      <dgm:t>
        <a:bodyPr/>
        <a:lstStyle/>
        <a:p>
          <a:endParaRPr lang="en-US"/>
        </a:p>
      </dgm:t>
    </dgm:pt>
    <dgm:pt modelId="{B8010459-8FF8-40D0-84D0-087C9769516A}">
      <dgm:prSet phldrT="[Text]" custT="1"/>
      <dgm:spPr>
        <a:solidFill>
          <a:srgbClr val="C00000"/>
        </a:solidFill>
      </dgm:spPr>
      <dgm:t>
        <a:bodyPr/>
        <a:lstStyle/>
        <a:p>
          <a:r>
            <a:rPr lang="en-US" sz="2400" dirty="0" smtClean="0"/>
            <a:t>Science</a:t>
          </a:r>
          <a:endParaRPr lang="en-US" sz="2400" dirty="0"/>
        </a:p>
      </dgm:t>
    </dgm:pt>
    <dgm:pt modelId="{677A2371-7DE3-4696-B38F-5F2C4C8709BF}" type="parTrans" cxnId="{99C69103-2905-4CD4-B252-B6AE5C177B63}">
      <dgm:prSet/>
      <dgm:spPr/>
      <dgm:t>
        <a:bodyPr/>
        <a:lstStyle/>
        <a:p>
          <a:endParaRPr lang="en-US"/>
        </a:p>
      </dgm:t>
    </dgm:pt>
    <dgm:pt modelId="{5192DAA8-F6D2-4B40-AB2B-2F8D5BBDFC6A}" type="sibTrans" cxnId="{99C69103-2905-4CD4-B252-B6AE5C177B63}">
      <dgm:prSet/>
      <dgm:spPr/>
      <dgm:t>
        <a:bodyPr/>
        <a:lstStyle/>
        <a:p>
          <a:endParaRPr lang="en-US"/>
        </a:p>
      </dgm:t>
    </dgm:pt>
    <dgm:pt modelId="{7C5BE105-2382-43D9-A7F0-81431F4EF8FD}">
      <dgm:prSet phldrT="[Text]" custT="1"/>
      <dgm:spPr>
        <a:solidFill>
          <a:srgbClr val="0066FF"/>
        </a:solidFill>
      </dgm:spPr>
      <dgm:t>
        <a:bodyPr/>
        <a:lstStyle/>
        <a:p>
          <a:r>
            <a:rPr lang="en-US" sz="2400" baseline="0" dirty="0" smtClean="0"/>
            <a:t>Institutional Capacity</a:t>
          </a:r>
          <a:endParaRPr lang="en-US" sz="2400" baseline="0" dirty="0"/>
        </a:p>
      </dgm:t>
    </dgm:pt>
    <dgm:pt modelId="{1571FDBD-D735-45AA-BBBC-E40325EE0062}" type="parTrans" cxnId="{D87B8C54-5ED7-4D48-AA2C-796176ECE840}">
      <dgm:prSet/>
      <dgm:spPr/>
      <dgm:t>
        <a:bodyPr/>
        <a:lstStyle/>
        <a:p>
          <a:endParaRPr lang="en-US"/>
        </a:p>
      </dgm:t>
    </dgm:pt>
    <dgm:pt modelId="{E8828DE3-C587-4CCB-9C94-18E880DB2EDF}" type="sibTrans" cxnId="{D87B8C54-5ED7-4D48-AA2C-796176ECE840}">
      <dgm:prSet/>
      <dgm:spPr/>
      <dgm:t>
        <a:bodyPr/>
        <a:lstStyle/>
        <a:p>
          <a:endParaRPr lang="en-US"/>
        </a:p>
      </dgm:t>
    </dgm:pt>
    <dgm:pt modelId="{6FCB3DD0-94C5-450E-8C79-E8A57D3CB050}">
      <dgm:prSet phldrT="[Text]" custT="1"/>
      <dgm:spPr>
        <a:solidFill>
          <a:srgbClr val="0066FF"/>
        </a:solidFill>
      </dgm:spPr>
      <dgm:t>
        <a:bodyPr/>
        <a:lstStyle/>
        <a:p>
          <a:r>
            <a:rPr lang="en-US" sz="2400" baseline="0" dirty="0" smtClean="0"/>
            <a:t>Public Involvement</a:t>
          </a:r>
          <a:endParaRPr lang="en-US" sz="2400" baseline="0" dirty="0"/>
        </a:p>
      </dgm:t>
    </dgm:pt>
    <dgm:pt modelId="{C45F829E-D5FC-4145-B4DB-9756A9BBB789}" type="parTrans" cxnId="{C42437A8-171D-4DA9-B66D-470A32D1D3B8}">
      <dgm:prSet/>
      <dgm:spPr/>
      <dgm:t>
        <a:bodyPr/>
        <a:lstStyle/>
        <a:p>
          <a:endParaRPr lang="en-US"/>
        </a:p>
      </dgm:t>
    </dgm:pt>
    <dgm:pt modelId="{82F5C12C-A894-4501-A1EC-0D68EBBDCEF0}" type="sibTrans" cxnId="{C42437A8-171D-4DA9-B66D-470A32D1D3B8}">
      <dgm:prSet/>
      <dgm:spPr/>
      <dgm:t>
        <a:bodyPr/>
        <a:lstStyle/>
        <a:p>
          <a:endParaRPr lang="en-US"/>
        </a:p>
      </dgm:t>
    </dgm:pt>
    <dgm:pt modelId="{5A801A53-2A71-44C8-8C57-C532B24DBEBD}">
      <dgm:prSet phldrT="[Text]" custT="1"/>
      <dgm:spPr>
        <a:solidFill>
          <a:srgbClr val="0066FF"/>
        </a:solidFill>
      </dgm:spPr>
      <dgm:t>
        <a:bodyPr/>
        <a:lstStyle/>
        <a:p>
          <a:r>
            <a:rPr lang="en-US" sz="2400" baseline="0" dirty="0" smtClean="0"/>
            <a:t>Laws &amp; Policies</a:t>
          </a:r>
          <a:endParaRPr lang="en-US" sz="2400" baseline="0" dirty="0"/>
        </a:p>
      </dgm:t>
    </dgm:pt>
    <dgm:pt modelId="{A0475AC2-60B2-4AF5-A0BC-ECF5BC492F8E}" type="parTrans" cxnId="{63EA0BF6-5D43-420A-B909-634160AEFD75}">
      <dgm:prSet/>
      <dgm:spPr/>
      <dgm:t>
        <a:bodyPr/>
        <a:lstStyle/>
        <a:p>
          <a:endParaRPr lang="en-US"/>
        </a:p>
      </dgm:t>
    </dgm:pt>
    <dgm:pt modelId="{C9426D8E-8714-4228-8E72-7F49237571C2}" type="sibTrans" cxnId="{63EA0BF6-5D43-420A-B909-634160AEFD75}">
      <dgm:prSet/>
      <dgm:spPr/>
      <dgm:t>
        <a:bodyPr/>
        <a:lstStyle/>
        <a:p>
          <a:endParaRPr lang="en-US"/>
        </a:p>
      </dgm:t>
    </dgm:pt>
    <dgm:pt modelId="{9FBD6B18-CC40-4870-8883-15264EBD551C}" type="pres">
      <dgm:prSet presAssocID="{BC560B27-7088-4929-BEA7-898C25FD2168}" presName="Name0" presStyleCnt="0">
        <dgm:presLayoutVars>
          <dgm:chMax val="1"/>
          <dgm:dir/>
          <dgm:animLvl val="ctr"/>
          <dgm:resizeHandles val="exact"/>
        </dgm:presLayoutVars>
      </dgm:prSet>
      <dgm:spPr/>
      <dgm:t>
        <a:bodyPr/>
        <a:lstStyle/>
        <a:p>
          <a:endParaRPr lang="en-US"/>
        </a:p>
      </dgm:t>
    </dgm:pt>
    <dgm:pt modelId="{DF9FEF12-7CBF-4D4C-BCE9-96075D6C24B8}" type="pres">
      <dgm:prSet presAssocID="{81CE972D-9038-4A9B-BECB-E9378536777E}" presName="centerShape" presStyleLbl="node0" presStyleIdx="0" presStyleCnt="1" custScaleX="203635" custScaleY="179649" custLinFactNeighborX="-323" custLinFactNeighborY="-9"/>
      <dgm:spPr/>
      <dgm:t>
        <a:bodyPr/>
        <a:lstStyle/>
        <a:p>
          <a:endParaRPr lang="en-US"/>
        </a:p>
      </dgm:t>
    </dgm:pt>
    <dgm:pt modelId="{203E5F44-9803-430F-B2C3-4839E565461A}" type="pres">
      <dgm:prSet presAssocID="{B8010459-8FF8-40D0-84D0-087C9769516A}" presName="node" presStyleLbl="node1" presStyleIdx="0" presStyleCnt="4" custScaleX="159525">
        <dgm:presLayoutVars>
          <dgm:bulletEnabled val="1"/>
        </dgm:presLayoutVars>
      </dgm:prSet>
      <dgm:spPr/>
      <dgm:t>
        <a:bodyPr/>
        <a:lstStyle/>
        <a:p>
          <a:endParaRPr lang="en-US"/>
        </a:p>
      </dgm:t>
    </dgm:pt>
    <dgm:pt modelId="{DEEE28D8-8F02-4589-B8DE-8BF37D440171}" type="pres">
      <dgm:prSet presAssocID="{B8010459-8FF8-40D0-84D0-087C9769516A}" presName="dummy" presStyleCnt="0"/>
      <dgm:spPr/>
    </dgm:pt>
    <dgm:pt modelId="{A580CF41-4C07-4601-B1AE-EF4211BC6F52}" type="pres">
      <dgm:prSet presAssocID="{5192DAA8-F6D2-4B40-AB2B-2F8D5BBDFC6A}" presName="sibTrans" presStyleLbl="sibTrans2D1" presStyleIdx="0" presStyleCnt="4"/>
      <dgm:spPr/>
      <dgm:t>
        <a:bodyPr/>
        <a:lstStyle/>
        <a:p>
          <a:endParaRPr lang="en-US"/>
        </a:p>
      </dgm:t>
    </dgm:pt>
    <dgm:pt modelId="{D6AF3B9D-27BC-48C6-ADB5-1DD638DADCF9}" type="pres">
      <dgm:prSet presAssocID="{7C5BE105-2382-43D9-A7F0-81431F4EF8FD}" presName="node" presStyleLbl="node1" presStyleIdx="1" presStyleCnt="4" custScaleX="159167" custScaleY="109597" custRadScaleRad="118862" custRadScaleInc="4650">
        <dgm:presLayoutVars>
          <dgm:bulletEnabled val="1"/>
        </dgm:presLayoutVars>
      </dgm:prSet>
      <dgm:spPr/>
      <dgm:t>
        <a:bodyPr/>
        <a:lstStyle/>
        <a:p>
          <a:endParaRPr lang="en-US"/>
        </a:p>
      </dgm:t>
    </dgm:pt>
    <dgm:pt modelId="{C9B518B2-E1BC-4ABF-AD71-51B5EDB48063}" type="pres">
      <dgm:prSet presAssocID="{7C5BE105-2382-43D9-A7F0-81431F4EF8FD}" presName="dummy" presStyleCnt="0"/>
      <dgm:spPr/>
    </dgm:pt>
    <dgm:pt modelId="{C463A6BA-1506-4347-B163-F9571B21082A}" type="pres">
      <dgm:prSet presAssocID="{E8828DE3-C587-4CCB-9C94-18E880DB2EDF}" presName="sibTrans" presStyleLbl="sibTrans2D1" presStyleIdx="1" presStyleCnt="4"/>
      <dgm:spPr/>
      <dgm:t>
        <a:bodyPr/>
        <a:lstStyle/>
        <a:p>
          <a:endParaRPr lang="en-US"/>
        </a:p>
      </dgm:t>
    </dgm:pt>
    <dgm:pt modelId="{DBE17C31-32CE-4962-A0B5-9FF3B6DB96CE}" type="pres">
      <dgm:prSet presAssocID="{6FCB3DD0-94C5-450E-8C79-E8A57D3CB050}" presName="node" presStyleLbl="node1" presStyleIdx="2" presStyleCnt="4" custScaleX="163337">
        <dgm:presLayoutVars>
          <dgm:bulletEnabled val="1"/>
        </dgm:presLayoutVars>
      </dgm:prSet>
      <dgm:spPr/>
      <dgm:t>
        <a:bodyPr/>
        <a:lstStyle/>
        <a:p>
          <a:endParaRPr lang="en-US"/>
        </a:p>
      </dgm:t>
    </dgm:pt>
    <dgm:pt modelId="{1A8287CB-5FEB-4EC3-A957-D30762895B7B}" type="pres">
      <dgm:prSet presAssocID="{6FCB3DD0-94C5-450E-8C79-E8A57D3CB050}" presName="dummy" presStyleCnt="0"/>
      <dgm:spPr/>
    </dgm:pt>
    <dgm:pt modelId="{091F28AC-6FED-4EDD-B0CA-65DF495A8619}" type="pres">
      <dgm:prSet presAssocID="{82F5C12C-A894-4501-A1EC-0D68EBBDCEF0}" presName="sibTrans" presStyleLbl="sibTrans2D1" presStyleIdx="2" presStyleCnt="4"/>
      <dgm:spPr/>
      <dgm:t>
        <a:bodyPr/>
        <a:lstStyle/>
        <a:p>
          <a:endParaRPr lang="en-US"/>
        </a:p>
      </dgm:t>
    </dgm:pt>
    <dgm:pt modelId="{72AB09B9-0CB4-4C97-84F1-759530D47123}" type="pres">
      <dgm:prSet presAssocID="{5A801A53-2A71-44C8-8C57-C532B24DBEBD}" presName="node" presStyleLbl="node1" presStyleIdx="3" presStyleCnt="4" custScaleX="158167" custScaleY="96446" custRadScaleRad="123555" custRadScaleInc="-4473">
        <dgm:presLayoutVars>
          <dgm:bulletEnabled val="1"/>
        </dgm:presLayoutVars>
      </dgm:prSet>
      <dgm:spPr/>
      <dgm:t>
        <a:bodyPr/>
        <a:lstStyle/>
        <a:p>
          <a:endParaRPr lang="en-US"/>
        </a:p>
      </dgm:t>
    </dgm:pt>
    <dgm:pt modelId="{444C1B66-F807-41BD-B32E-17795E939A11}" type="pres">
      <dgm:prSet presAssocID="{5A801A53-2A71-44C8-8C57-C532B24DBEBD}" presName="dummy" presStyleCnt="0"/>
      <dgm:spPr/>
    </dgm:pt>
    <dgm:pt modelId="{5FAE9CE2-BA94-4CB0-AD5B-BA78C82F72A2}" type="pres">
      <dgm:prSet presAssocID="{C9426D8E-8714-4228-8E72-7F49237571C2}" presName="sibTrans" presStyleLbl="sibTrans2D1" presStyleIdx="3" presStyleCnt="4"/>
      <dgm:spPr/>
      <dgm:t>
        <a:bodyPr/>
        <a:lstStyle/>
        <a:p>
          <a:endParaRPr lang="en-US"/>
        </a:p>
      </dgm:t>
    </dgm:pt>
  </dgm:ptLst>
  <dgm:cxnLst>
    <dgm:cxn modelId="{A8081B90-F8AC-4CB5-A7D1-8A72B35617CD}" type="presOf" srcId="{C9426D8E-8714-4228-8E72-7F49237571C2}" destId="{5FAE9CE2-BA94-4CB0-AD5B-BA78C82F72A2}" srcOrd="0" destOrd="0" presId="urn:microsoft.com/office/officeart/2005/8/layout/radial6"/>
    <dgm:cxn modelId="{99C69103-2905-4CD4-B252-B6AE5C177B63}" srcId="{81CE972D-9038-4A9B-BECB-E9378536777E}" destId="{B8010459-8FF8-40D0-84D0-087C9769516A}" srcOrd="0" destOrd="0" parTransId="{677A2371-7DE3-4696-B38F-5F2C4C8709BF}" sibTransId="{5192DAA8-F6D2-4B40-AB2B-2F8D5BBDFC6A}"/>
    <dgm:cxn modelId="{DF565177-4F66-4F05-BC1D-63A66F0053E5}" type="presOf" srcId="{81CE972D-9038-4A9B-BECB-E9378536777E}" destId="{DF9FEF12-7CBF-4D4C-BCE9-96075D6C24B8}" srcOrd="0" destOrd="0" presId="urn:microsoft.com/office/officeart/2005/8/layout/radial6"/>
    <dgm:cxn modelId="{A7427B1E-405D-4130-8E23-25FB9D055AA0}" type="presOf" srcId="{BC560B27-7088-4929-BEA7-898C25FD2168}" destId="{9FBD6B18-CC40-4870-8883-15264EBD551C}" srcOrd="0" destOrd="0" presId="urn:microsoft.com/office/officeart/2005/8/layout/radial6"/>
    <dgm:cxn modelId="{FACBFF1A-C59B-4BFB-A134-AC14C3BC9F29}" type="presOf" srcId="{7C5BE105-2382-43D9-A7F0-81431F4EF8FD}" destId="{D6AF3B9D-27BC-48C6-ADB5-1DD638DADCF9}" srcOrd="0" destOrd="0" presId="urn:microsoft.com/office/officeart/2005/8/layout/radial6"/>
    <dgm:cxn modelId="{CA9B0195-B8A9-40CA-9BAC-EFD84A37D0EA}" type="presOf" srcId="{B8010459-8FF8-40D0-84D0-087C9769516A}" destId="{203E5F44-9803-430F-B2C3-4839E565461A}" srcOrd="0" destOrd="0" presId="urn:microsoft.com/office/officeart/2005/8/layout/radial6"/>
    <dgm:cxn modelId="{4CD6DDC9-762E-4E25-9ABB-6199F29B3EB7}" srcId="{BC560B27-7088-4929-BEA7-898C25FD2168}" destId="{81CE972D-9038-4A9B-BECB-E9378536777E}" srcOrd="0" destOrd="0" parTransId="{C75BC8B4-6AD8-4EC4-8ACA-F4AD26881839}" sibTransId="{26FA234A-4496-44BD-B98A-99EAC3A7B1A8}"/>
    <dgm:cxn modelId="{A1476428-F199-4586-A116-78F5F57704E8}" type="presOf" srcId="{5192DAA8-F6D2-4B40-AB2B-2F8D5BBDFC6A}" destId="{A580CF41-4C07-4601-B1AE-EF4211BC6F52}" srcOrd="0" destOrd="0" presId="urn:microsoft.com/office/officeart/2005/8/layout/radial6"/>
    <dgm:cxn modelId="{D87B8C54-5ED7-4D48-AA2C-796176ECE840}" srcId="{81CE972D-9038-4A9B-BECB-E9378536777E}" destId="{7C5BE105-2382-43D9-A7F0-81431F4EF8FD}" srcOrd="1" destOrd="0" parTransId="{1571FDBD-D735-45AA-BBBC-E40325EE0062}" sibTransId="{E8828DE3-C587-4CCB-9C94-18E880DB2EDF}"/>
    <dgm:cxn modelId="{36152B37-8693-471F-AF7A-1804474FB343}" type="presOf" srcId="{82F5C12C-A894-4501-A1EC-0D68EBBDCEF0}" destId="{091F28AC-6FED-4EDD-B0CA-65DF495A8619}" srcOrd="0" destOrd="0" presId="urn:microsoft.com/office/officeart/2005/8/layout/radial6"/>
    <dgm:cxn modelId="{C42437A8-171D-4DA9-B66D-470A32D1D3B8}" srcId="{81CE972D-9038-4A9B-BECB-E9378536777E}" destId="{6FCB3DD0-94C5-450E-8C79-E8A57D3CB050}" srcOrd="2" destOrd="0" parTransId="{C45F829E-D5FC-4145-B4DB-9756A9BBB789}" sibTransId="{82F5C12C-A894-4501-A1EC-0D68EBBDCEF0}"/>
    <dgm:cxn modelId="{73137F3F-29B8-47B4-AF96-4DD7162CA9E3}" type="presOf" srcId="{5A801A53-2A71-44C8-8C57-C532B24DBEBD}" destId="{72AB09B9-0CB4-4C97-84F1-759530D47123}" srcOrd="0" destOrd="0" presId="urn:microsoft.com/office/officeart/2005/8/layout/radial6"/>
    <dgm:cxn modelId="{40AC3D0A-52AE-4E2B-AC5B-39A31792A3BA}" type="presOf" srcId="{E8828DE3-C587-4CCB-9C94-18E880DB2EDF}" destId="{C463A6BA-1506-4347-B163-F9571B21082A}" srcOrd="0" destOrd="0" presId="urn:microsoft.com/office/officeart/2005/8/layout/radial6"/>
    <dgm:cxn modelId="{63EA0BF6-5D43-420A-B909-634160AEFD75}" srcId="{81CE972D-9038-4A9B-BECB-E9378536777E}" destId="{5A801A53-2A71-44C8-8C57-C532B24DBEBD}" srcOrd="3" destOrd="0" parTransId="{A0475AC2-60B2-4AF5-A0BC-ECF5BC492F8E}" sibTransId="{C9426D8E-8714-4228-8E72-7F49237571C2}"/>
    <dgm:cxn modelId="{68AEA841-15FC-4170-9C52-A780FB8635F9}" type="presOf" srcId="{6FCB3DD0-94C5-450E-8C79-E8A57D3CB050}" destId="{DBE17C31-32CE-4962-A0B5-9FF3B6DB96CE}" srcOrd="0" destOrd="0" presId="urn:microsoft.com/office/officeart/2005/8/layout/radial6"/>
    <dgm:cxn modelId="{22CAF8A0-C9DA-4145-9DCD-F6A37EDF756D}" type="presParOf" srcId="{9FBD6B18-CC40-4870-8883-15264EBD551C}" destId="{DF9FEF12-7CBF-4D4C-BCE9-96075D6C24B8}" srcOrd="0" destOrd="0" presId="urn:microsoft.com/office/officeart/2005/8/layout/radial6"/>
    <dgm:cxn modelId="{973A7F39-6E50-4D85-8381-23101CF85084}" type="presParOf" srcId="{9FBD6B18-CC40-4870-8883-15264EBD551C}" destId="{203E5F44-9803-430F-B2C3-4839E565461A}" srcOrd="1" destOrd="0" presId="urn:microsoft.com/office/officeart/2005/8/layout/radial6"/>
    <dgm:cxn modelId="{CA5BE7DF-B19B-4639-A922-26528D12A37C}" type="presParOf" srcId="{9FBD6B18-CC40-4870-8883-15264EBD551C}" destId="{DEEE28D8-8F02-4589-B8DE-8BF37D440171}" srcOrd="2" destOrd="0" presId="urn:microsoft.com/office/officeart/2005/8/layout/radial6"/>
    <dgm:cxn modelId="{0ED19319-963B-41EF-96D5-198B9A75FC26}" type="presParOf" srcId="{9FBD6B18-CC40-4870-8883-15264EBD551C}" destId="{A580CF41-4C07-4601-B1AE-EF4211BC6F52}" srcOrd="3" destOrd="0" presId="urn:microsoft.com/office/officeart/2005/8/layout/radial6"/>
    <dgm:cxn modelId="{B52E6999-7A3E-4139-8003-0531765BDAE1}" type="presParOf" srcId="{9FBD6B18-CC40-4870-8883-15264EBD551C}" destId="{D6AF3B9D-27BC-48C6-ADB5-1DD638DADCF9}" srcOrd="4" destOrd="0" presId="urn:microsoft.com/office/officeart/2005/8/layout/radial6"/>
    <dgm:cxn modelId="{F8319605-20E9-4A6B-A9FA-A9CB10A84C65}" type="presParOf" srcId="{9FBD6B18-CC40-4870-8883-15264EBD551C}" destId="{C9B518B2-E1BC-4ABF-AD71-51B5EDB48063}" srcOrd="5" destOrd="0" presId="urn:microsoft.com/office/officeart/2005/8/layout/radial6"/>
    <dgm:cxn modelId="{FE23F4D3-871A-4214-BEF6-2276A8A2E5FD}" type="presParOf" srcId="{9FBD6B18-CC40-4870-8883-15264EBD551C}" destId="{C463A6BA-1506-4347-B163-F9571B21082A}" srcOrd="6" destOrd="0" presId="urn:microsoft.com/office/officeart/2005/8/layout/radial6"/>
    <dgm:cxn modelId="{96E768C6-C110-4BE6-83B7-B55DCE99CE45}" type="presParOf" srcId="{9FBD6B18-CC40-4870-8883-15264EBD551C}" destId="{DBE17C31-32CE-4962-A0B5-9FF3B6DB96CE}" srcOrd="7" destOrd="0" presId="urn:microsoft.com/office/officeart/2005/8/layout/radial6"/>
    <dgm:cxn modelId="{1B1382FE-697B-4F81-8CEA-96F0DB85C363}" type="presParOf" srcId="{9FBD6B18-CC40-4870-8883-15264EBD551C}" destId="{1A8287CB-5FEB-4EC3-A957-D30762895B7B}" srcOrd="8" destOrd="0" presId="urn:microsoft.com/office/officeart/2005/8/layout/radial6"/>
    <dgm:cxn modelId="{D82B4D73-CF06-4B51-AE6E-0AAF1F8768F8}" type="presParOf" srcId="{9FBD6B18-CC40-4870-8883-15264EBD551C}" destId="{091F28AC-6FED-4EDD-B0CA-65DF495A8619}" srcOrd="9" destOrd="0" presId="urn:microsoft.com/office/officeart/2005/8/layout/radial6"/>
    <dgm:cxn modelId="{1C7AB047-F7FF-4196-9616-7EDBE721CEFA}" type="presParOf" srcId="{9FBD6B18-CC40-4870-8883-15264EBD551C}" destId="{72AB09B9-0CB4-4C97-84F1-759530D47123}" srcOrd="10" destOrd="0" presId="urn:microsoft.com/office/officeart/2005/8/layout/radial6"/>
    <dgm:cxn modelId="{9FCC72E9-C0A8-42D4-8A53-218048B8465F}" type="presParOf" srcId="{9FBD6B18-CC40-4870-8883-15264EBD551C}" destId="{444C1B66-F807-41BD-B32E-17795E939A11}" srcOrd="11" destOrd="0" presId="urn:microsoft.com/office/officeart/2005/8/layout/radial6"/>
    <dgm:cxn modelId="{2D326B4B-C4BC-4E6B-9492-F8EEE8D45CE1}" type="presParOf" srcId="{9FBD6B18-CC40-4870-8883-15264EBD551C}" destId="{5FAE9CE2-BA94-4CB0-AD5B-BA78C82F72A2}" srcOrd="12"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560B27-7088-4929-BEA7-898C25FD2168}"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81CE972D-9038-4A9B-BECB-E9378536777E}">
      <dgm:prSet phldrT="[Text]" custT="1"/>
      <dgm:spPr>
        <a:blipFill rotWithShape="0">
          <a:blip xmlns:r="http://schemas.openxmlformats.org/officeDocument/2006/relationships" r:embed="rId1"/>
          <a:stretch>
            <a:fillRect/>
          </a:stretch>
        </a:blipFill>
      </dgm:spPr>
      <dgm:t>
        <a:bodyPr/>
        <a:lstStyle/>
        <a:p>
          <a:r>
            <a:rPr lang="en-US" sz="3800" baseline="0" dirty="0" smtClean="0"/>
            <a:t>Instream Flow</a:t>
          </a:r>
          <a:endParaRPr lang="en-US" sz="3800" baseline="0" dirty="0"/>
        </a:p>
      </dgm:t>
    </dgm:pt>
    <dgm:pt modelId="{C75BC8B4-6AD8-4EC4-8ACA-F4AD26881839}" type="parTrans" cxnId="{4CD6DDC9-762E-4E25-9ABB-6199F29B3EB7}">
      <dgm:prSet/>
      <dgm:spPr/>
      <dgm:t>
        <a:bodyPr/>
        <a:lstStyle/>
        <a:p>
          <a:endParaRPr lang="en-US"/>
        </a:p>
      </dgm:t>
    </dgm:pt>
    <dgm:pt modelId="{26FA234A-4496-44BD-B98A-99EAC3A7B1A8}" type="sibTrans" cxnId="{4CD6DDC9-762E-4E25-9ABB-6199F29B3EB7}">
      <dgm:prSet/>
      <dgm:spPr/>
      <dgm:t>
        <a:bodyPr/>
        <a:lstStyle/>
        <a:p>
          <a:endParaRPr lang="en-US"/>
        </a:p>
      </dgm:t>
    </dgm:pt>
    <dgm:pt modelId="{B8010459-8FF8-40D0-84D0-087C9769516A}">
      <dgm:prSet phldrT="[Text]" custT="1"/>
      <dgm:spPr>
        <a:solidFill>
          <a:srgbClr val="0066FF"/>
        </a:solidFill>
      </dgm:spPr>
      <dgm:t>
        <a:bodyPr/>
        <a:lstStyle/>
        <a:p>
          <a:r>
            <a:rPr lang="en-US" sz="2400" dirty="0" smtClean="0"/>
            <a:t>Science</a:t>
          </a:r>
          <a:endParaRPr lang="en-US" sz="2400" dirty="0"/>
        </a:p>
      </dgm:t>
    </dgm:pt>
    <dgm:pt modelId="{677A2371-7DE3-4696-B38F-5F2C4C8709BF}" type="parTrans" cxnId="{99C69103-2905-4CD4-B252-B6AE5C177B63}">
      <dgm:prSet/>
      <dgm:spPr/>
      <dgm:t>
        <a:bodyPr/>
        <a:lstStyle/>
        <a:p>
          <a:endParaRPr lang="en-US"/>
        </a:p>
      </dgm:t>
    </dgm:pt>
    <dgm:pt modelId="{5192DAA8-F6D2-4B40-AB2B-2F8D5BBDFC6A}" type="sibTrans" cxnId="{99C69103-2905-4CD4-B252-B6AE5C177B63}">
      <dgm:prSet/>
      <dgm:spPr/>
      <dgm:t>
        <a:bodyPr/>
        <a:lstStyle/>
        <a:p>
          <a:endParaRPr lang="en-US"/>
        </a:p>
      </dgm:t>
    </dgm:pt>
    <dgm:pt modelId="{7C5BE105-2382-43D9-A7F0-81431F4EF8FD}">
      <dgm:prSet phldrT="[Text]" custT="1"/>
      <dgm:spPr>
        <a:solidFill>
          <a:srgbClr val="0066FF"/>
        </a:solidFill>
      </dgm:spPr>
      <dgm:t>
        <a:bodyPr/>
        <a:lstStyle/>
        <a:p>
          <a:r>
            <a:rPr lang="en-US" sz="2400" baseline="0" dirty="0" smtClean="0"/>
            <a:t>Institutional Capacity</a:t>
          </a:r>
          <a:endParaRPr lang="en-US" sz="2400" baseline="0" dirty="0"/>
        </a:p>
      </dgm:t>
    </dgm:pt>
    <dgm:pt modelId="{1571FDBD-D735-45AA-BBBC-E40325EE0062}" type="parTrans" cxnId="{D87B8C54-5ED7-4D48-AA2C-796176ECE840}">
      <dgm:prSet/>
      <dgm:spPr/>
      <dgm:t>
        <a:bodyPr/>
        <a:lstStyle/>
        <a:p>
          <a:endParaRPr lang="en-US"/>
        </a:p>
      </dgm:t>
    </dgm:pt>
    <dgm:pt modelId="{E8828DE3-C587-4CCB-9C94-18E880DB2EDF}" type="sibTrans" cxnId="{D87B8C54-5ED7-4D48-AA2C-796176ECE840}">
      <dgm:prSet/>
      <dgm:spPr/>
      <dgm:t>
        <a:bodyPr/>
        <a:lstStyle/>
        <a:p>
          <a:endParaRPr lang="en-US"/>
        </a:p>
      </dgm:t>
    </dgm:pt>
    <dgm:pt modelId="{6FCB3DD0-94C5-450E-8C79-E8A57D3CB050}">
      <dgm:prSet phldrT="[Text]" custT="1"/>
      <dgm:spPr>
        <a:solidFill>
          <a:srgbClr val="C00000"/>
        </a:solidFill>
      </dgm:spPr>
      <dgm:t>
        <a:bodyPr/>
        <a:lstStyle/>
        <a:p>
          <a:r>
            <a:rPr lang="en-US" sz="2400" baseline="0" dirty="0" smtClean="0"/>
            <a:t>Public Involvement</a:t>
          </a:r>
          <a:endParaRPr lang="en-US" sz="2400" baseline="0" dirty="0"/>
        </a:p>
      </dgm:t>
    </dgm:pt>
    <dgm:pt modelId="{C45F829E-D5FC-4145-B4DB-9756A9BBB789}" type="parTrans" cxnId="{C42437A8-171D-4DA9-B66D-470A32D1D3B8}">
      <dgm:prSet/>
      <dgm:spPr/>
      <dgm:t>
        <a:bodyPr/>
        <a:lstStyle/>
        <a:p>
          <a:endParaRPr lang="en-US"/>
        </a:p>
      </dgm:t>
    </dgm:pt>
    <dgm:pt modelId="{82F5C12C-A894-4501-A1EC-0D68EBBDCEF0}" type="sibTrans" cxnId="{C42437A8-171D-4DA9-B66D-470A32D1D3B8}">
      <dgm:prSet/>
      <dgm:spPr/>
      <dgm:t>
        <a:bodyPr/>
        <a:lstStyle/>
        <a:p>
          <a:endParaRPr lang="en-US"/>
        </a:p>
      </dgm:t>
    </dgm:pt>
    <dgm:pt modelId="{5A801A53-2A71-44C8-8C57-C532B24DBEBD}">
      <dgm:prSet phldrT="[Text]" custT="1"/>
      <dgm:spPr>
        <a:solidFill>
          <a:srgbClr val="0066FF"/>
        </a:solidFill>
      </dgm:spPr>
      <dgm:t>
        <a:bodyPr/>
        <a:lstStyle/>
        <a:p>
          <a:r>
            <a:rPr lang="en-US" sz="2400" baseline="0" dirty="0" smtClean="0"/>
            <a:t>Laws &amp; Policies</a:t>
          </a:r>
          <a:endParaRPr lang="en-US" sz="2400" baseline="0" dirty="0"/>
        </a:p>
      </dgm:t>
    </dgm:pt>
    <dgm:pt modelId="{A0475AC2-60B2-4AF5-A0BC-ECF5BC492F8E}" type="parTrans" cxnId="{63EA0BF6-5D43-420A-B909-634160AEFD75}">
      <dgm:prSet/>
      <dgm:spPr/>
      <dgm:t>
        <a:bodyPr/>
        <a:lstStyle/>
        <a:p>
          <a:endParaRPr lang="en-US"/>
        </a:p>
      </dgm:t>
    </dgm:pt>
    <dgm:pt modelId="{C9426D8E-8714-4228-8E72-7F49237571C2}" type="sibTrans" cxnId="{63EA0BF6-5D43-420A-B909-634160AEFD75}">
      <dgm:prSet/>
      <dgm:spPr/>
      <dgm:t>
        <a:bodyPr/>
        <a:lstStyle/>
        <a:p>
          <a:endParaRPr lang="en-US"/>
        </a:p>
      </dgm:t>
    </dgm:pt>
    <dgm:pt modelId="{9FBD6B18-CC40-4870-8883-15264EBD551C}" type="pres">
      <dgm:prSet presAssocID="{BC560B27-7088-4929-BEA7-898C25FD2168}" presName="Name0" presStyleCnt="0">
        <dgm:presLayoutVars>
          <dgm:chMax val="1"/>
          <dgm:dir/>
          <dgm:animLvl val="ctr"/>
          <dgm:resizeHandles val="exact"/>
        </dgm:presLayoutVars>
      </dgm:prSet>
      <dgm:spPr/>
      <dgm:t>
        <a:bodyPr/>
        <a:lstStyle/>
        <a:p>
          <a:endParaRPr lang="en-US"/>
        </a:p>
      </dgm:t>
    </dgm:pt>
    <dgm:pt modelId="{DF9FEF12-7CBF-4D4C-BCE9-96075D6C24B8}" type="pres">
      <dgm:prSet presAssocID="{81CE972D-9038-4A9B-BECB-E9378536777E}" presName="centerShape" presStyleLbl="node0" presStyleIdx="0" presStyleCnt="1" custScaleX="203635" custScaleY="179649" custLinFactNeighborX="-323" custLinFactNeighborY="-9"/>
      <dgm:spPr/>
      <dgm:t>
        <a:bodyPr/>
        <a:lstStyle/>
        <a:p>
          <a:endParaRPr lang="en-US"/>
        </a:p>
      </dgm:t>
    </dgm:pt>
    <dgm:pt modelId="{203E5F44-9803-430F-B2C3-4839E565461A}" type="pres">
      <dgm:prSet presAssocID="{B8010459-8FF8-40D0-84D0-087C9769516A}" presName="node" presStyleLbl="node1" presStyleIdx="0" presStyleCnt="4" custScaleX="159525">
        <dgm:presLayoutVars>
          <dgm:bulletEnabled val="1"/>
        </dgm:presLayoutVars>
      </dgm:prSet>
      <dgm:spPr/>
      <dgm:t>
        <a:bodyPr/>
        <a:lstStyle/>
        <a:p>
          <a:endParaRPr lang="en-US"/>
        </a:p>
      </dgm:t>
    </dgm:pt>
    <dgm:pt modelId="{DEEE28D8-8F02-4589-B8DE-8BF37D440171}" type="pres">
      <dgm:prSet presAssocID="{B8010459-8FF8-40D0-84D0-087C9769516A}" presName="dummy" presStyleCnt="0"/>
      <dgm:spPr/>
    </dgm:pt>
    <dgm:pt modelId="{A580CF41-4C07-4601-B1AE-EF4211BC6F52}" type="pres">
      <dgm:prSet presAssocID="{5192DAA8-F6D2-4B40-AB2B-2F8D5BBDFC6A}" presName="sibTrans" presStyleLbl="sibTrans2D1" presStyleIdx="0" presStyleCnt="4"/>
      <dgm:spPr/>
      <dgm:t>
        <a:bodyPr/>
        <a:lstStyle/>
        <a:p>
          <a:endParaRPr lang="en-US"/>
        </a:p>
      </dgm:t>
    </dgm:pt>
    <dgm:pt modelId="{D6AF3B9D-27BC-48C6-ADB5-1DD638DADCF9}" type="pres">
      <dgm:prSet presAssocID="{7C5BE105-2382-43D9-A7F0-81431F4EF8FD}" presName="node" presStyleLbl="node1" presStyleIdx="1" presStyleCnt="4" custScaleX="159167" custScaleY="109597" custRadScaleRad="118862" custRadScaleInc="4650">
        <dgm:presLayoutVars>
          <dgm:bulletEnabled val="1"/>
        </dgm:presLayoutVars>
      </dgm:prSet>
      <dgm:spPr/>
      <dgm:t>
        <a:bodyPr/>
        <a:lstStyle/>
        <a:p>
          <a:endParaRPr lang="en-US"/>
        </a:p>
      </dgm:t>
    </dgm:pt>
    <dgm:pt modelId="{C9B518B2-E1BC-4ABF-AD71-51B5EDB48063}" type="pres">
      <dgm:prSet presAssocID="{7C5BE105-2382-43D9-A7F0-81431F4EF8FD}" presName="dummy" presStyleCnt="0"/>
      <dgm:spPr/>
    </dgm:pt>
    <dgm:pt modelId="{C463A6BA-1506-4347-B163-F9571B21082A}" type="pres">
      <dgm:prSet presAssocID="{E8828DE3-C587-4CCB-9C94-18E880DB2EDF}" presName="sibTrans" presStyleLbl="sibTrans2D1" presStyleIdx="1" presStyleCnt="4"/>
      <dgm:spPr/>
      <dgm:t>
        <a:bodyPr/>
        <a:lstStyle/>
        <a:p>
          <a:endParaRPr lang="en-US"/>
        </a:p>
      </dgm:t>
    </dgm:pt>
    <dgm:pt modelId="{DBE17C31-32CE-4962-A0B5-9FF3B6DB96CE}" type="pres">
      <dgm:prSet presAssocID="{6FCB3DD0-94C5-450E-8C79-E8A57D3CB050}" presName="node" presStyleLbl="node1" presStyleIdx="2" presStyleCnt="4" custScaleX="163337">
        <dgm:presLayoutVars>
          <dgm:bulletEnabled val="1"/>
        </dgm:presLayoutVars>
      </dgm:prSet>
      <dgm:spPr/>
      <dgm:t>
        <a:bodyPr/>
        <a:lstStyle/>
        <a:p>
          <a:endParaRPr lang="en-US"/>
        </a:p>
      </dgm:t>
    </dgm:pt>
    <dgm:pt modelId="{1A8287CB-5FEB-4EC3-A957-D30762895B7B}" type="pres">
      <dgm:prSet presAssocID="{6FCB3DD0-94C5-450E-8C79-E8A57D3CB050}" presName="dummy" presStyleCnt="0"/>
      <dgm:spPr/>
    </dgm:pt>
    <dgm:pt modelId="{091F28AC-6FED-4EDD-B0CA-65DF495A8619}" type="pres">
      <dgm:prSet presAssocID="{82F5C12C-A894-4501-A1EC-0D68EBBDCEF0}" presName="sibTrans" presStyleLbl="sibTrans2D1" presStyleIdx="2" presStyleCnt="4"/>
      <dgm:spPr/>
      <dgm:t>
        <a:bodyPr/>
        <a:lstStyle/>
        <a:p>
          <a:endParaRPr lang="en-US"/>
        </a:p>
      </dgm:t>
    </dgm:pt>
    <dgm:pt modelId="{72AB09B9-0CB4-4C97-84F1-759530D47123}" type="pres">
      <dgm:prSet presAssocID="{5A801A53-2A71-44C8-8C57-C532B24DBEBD}" presName="node" presStyleLbl="node1" presStyleIdx="3" presStyleCnt="4" custScaleX="158167" custScaleY="96446" custRadScaleRad="123555" custRadScaleInc="-4473">
        <dgm:presLayoutVars>
          <dgm:bulletEnabled val="1"/>
        </dgm:presLayoutVars>
      </dgm:prSet>
      <dgm:spPr/>
      <dgm:t>
        <a:bodyPr/>
        <a:lstStyle/>
        <a:p>
          <a:endParaRPr lang="en-US"/>
        </a:p>
      </dgm:t>
    </dgm:pt>
    <dgm:pt modelId="{444C1B66-F807-41BD-B32E-17795E939A11}" type="pres">
      <dgm:prSet presAssocID="{5A801A53-2A71-44C8-8C57-C532B24DBEBD}" presName="dummy" presStyleCnt="0"/>
      <dgm:spPr/>
    </dgm:pt>
    <dgm:pt modelId="{5FAE9CE2-BA94-4CB0-AD5B-BA78C82F72A2}" type="pres">
      <dgm:prSet presAssocID="{C9426D8E-8714-4228-8E72-7F49237571C2}" presName="sibTrans" presStyleLbl="sibTrans2D1" presStyleIdx="3" presStyleCnt="4"/>
      <dgm:spPr/>
      <dgm:t>
        <a:bodyPr/>
        <a:lstStyle/>
        <a:p>
          <a:endParaRPr lang="en-US"/>
        </a:p>
      </dgm:t>
    </dgm:pt>
  </dgm:ptLst>
  <dgm:cxnLst>
    <dgm:cxn modelId="{152B27F3-2F25-4E91-A7E8-D92498B6FD22}" type="presOf" srcId="{5192DAA8-F6D2-4B40-AB2B-2F8D5BBDFC6A}" destId="{A580CF41-4C07-4601-B1AE-EF4211BC6F52}" srcOrd="0" destOrd="0" presId="urn:microsoft.com/office/officeart/2005/8/layout/radial6"/>
    <dgm:cxn modelId="{99C69103-2905-4CD4-B252-B6AE5C177B63}" srcId="{81CE972D-9038-4A9B-BECB-E9378536777E}" destId="{B8010459-8FF8-40D0-84D0-087C9769516A}" srcOrd="0" destOrd="0" parTransId="{677A2371-7DE3-4696-B38F-5F2C4C8709BF}" sibTransId="{5192DAA8-F6D2-4B40-AB2B-2F8D5BBDFC6A}"/>
    <dgm:cxn modelId="{5E04A7C3-6026-4FCD-9CCA-DBAB3368A9EC}" type="presOf" srcId="{7C5BE105-2382-43D9-A7F0-81431F4EF8FD}" destId="{D6AF3B9D-27BC-48C6-ADB5-1DD638DADCF9}" srcOrd="0" destOrd="0" presId="urn:microsoft.com/office/officeart/2005/8/layout/radial6"/>
    <dgm:cxn modelId="{82E9AB8C-44F3-43AD-861A-6AD36C548DAF}" type="presOf" srcId="{BC560B27-7088-4929-BEA7-898C25FD2168}" destId="{9FBD6B18-CC40-4870-8883-15264EBD551C}" srcOrd="0" destOrd="0" presId="urn:microsoft.com/office/officeart/2005/8/layout/radial6"/>
    <dgm:cxn modelId="{4037B350-9C22-4F30-A223-6BD5D6369CE1}" type="presOf" srcId="{81CE972D-9038-4A9B-BECB-E9378536777E}" destId="{DF9FEF12-7CBF-4D4C-BCE9-96075D6C24B8}" srcOrd="0" destOrd="0" presId="urn:microsoft.com/office/officeart/2005/8/layout/radial6"/>
    <dgm:cxn modelId="{4CD6DDC9-762E-4E25-9ABB-6199F29B3EB7}" srcId="{BC560B27-7088-4929-BEA7-898C25FD2168}" destId="{81CE972D-9038-4A9B-BECB-E9378536777E}" srcOrd="0" destOrd="0" parTransId="{C75BC8B4-6AD8-4EC4-8ACA-F4AD26881839}" sibTransId="{26FA234A-4496-44BD-B98A-99EAC3A7B1A8}"/>
    <dgm:cxn modelId="{D87B8C54-5ED7-4D48-AA2C-796176ECE840}" srcId="{81CE972D-9038-4A9B-BECB-E9378536777E}" destId="{7C5BE105-2382-43D9-A7F0-81431F4EF8FD}" srcOrd="1" destOrd="0" parTransId="{1571FDBD-D735-45AA-BBBC-E40325EE0062}" sibTransId="{E8828DE3-C587-4CCB-9C94-18E880DB2EDF}"/>
    <dgm:cxn modelId="{C42437A8-171D-4DA9-B66D-470A32D1D3B8}" srcId="{81CE972D-9038-4A9B-BECB-E9378536777E}" destId="{6FCB3DD0-94C5-450E-8C79-E8A57D3CB050}" srcOrd="2" destOrd="0" parTransId="{C45F829E-D5FC-4145-B4DB-9756A9BBB789}" sibTransId="{82F5C12C-A894-4501-A1EC-0D68EBBDCEF0}"/>
    <dgm:cxn modelId="{B9F9C7D1-6539-4BF3-8033-A15E0D0E3350}" type="presOf" srcId="{E8828DE3-C587-4CCB-9C94-18E880DB2EDF}" destId="{C463A6BA-1506-4347-B163-F9571B21082A}" srcOrd="0" destOrd="0" presId="urn:microsoft.com/office/officeart/2005/8/layout/radial6"/>
    <dgm:cxn modelId="{D7014DE4-396D-478E-806B-A51068B6CFE0}" type="presOf" srcId="{C9426D8E-8714-4228-8E72-7F49237571C2}" destId="{5FAE9CE2-BA94-4CB0-AD5B-BA78C82F72A2}" srcOrd="0" destOrd="0" presId="urn:microsoft.com/office/officeart/2005/8/layout/radial6"/>
    <dgm:cxn modelId="{9B55BA91-7DE5-4622-A830-F647D637AD12}" type="presOf" srcId="{82F5C12C-A894-4501-A1EC-0D68EBBDCEF0}" destId="{091F28AC-6FED-4EDD-B0CA-65DF495A8619}" srcOrd="0" destOrd="0" presId="urn:microsoft.com/office/officeart/2005/8/layout/radial6"/>
    <dgm:cxn modelId="{DA3E3F94-8054-457A-8463-3628D723CF87}" type="presOf" srcId="{B8010459-8FF8-40D0-84D0-087C9769516A}" destId="{203E5F44-9803-430F-B2C3-4839E565461A}" srcOrd="0" destOrd="0" presId="urn:microsoft.com/office/officeart/2005/8/layout/radial6"/>
    <dgm:cxn modelId="{44F5330C-868E-461E-969E-43056D8AF6FA}" type="presOf" srcId="{5A801A53-2A71-44C8-8C57-C532B24DBEBD}" destId="{72AB09B9-0CB4-4C97-84F1-759530D47123}" srcOrd="0" destOrd="0" presId="urn:microsoft.com/office/officeart/2005/8/layout/radial6"/>
    <dgm:cxn modelId="{63EA0BF6-5D43-420A-B909-634160AEFD75}" srcId="{81CE972D-9038-4A9B-BECB-E9378536777E}" destId="{5A801A53-2A71-44C8-8C57-C532B24DBEBD}" srcOrd="3" destOrd="0" parTransId="{A0475AC2-60B2-4AF5-A0BC-ECF5BC492F8E}" sibTransId="{C9426D8E-8714-4228-8E72-7F49237571C2}"/>
    <dgm:cxn modelId="{A0688F56-D073-4AFD-9208-C911A175D935}" type="presOf" srcId="{6FCB3DD0-94C5-450E-8C79-E8A57D3CB050}" destId="{DBE17C31-32CE-4962-A0B5-9FF3B6DB96CE}" srcOrd="0" destOrd="0" presId="urn:microsoft.com/office/officeart/2005/8/layout/radial6"/>
    <dgm:cxn modelId="{5FD89581-0271-4EE3-AEC8-5EF6E1D944A1}" type="presParOf" srcId="{9FBD6B18-CC40-4870-8883-15264EBD551C}" destId="{DF9FEF12-7CBF-4D4C-BCE9-96075D6C24B8}" srcOrd="0" destOrd="0" presId="urn:microsoft.com/office/officeart/2005/8/layout/radial6"/>
    <dgm:cxn modelId="{6B2091C5-79DC-4EE3-BE89-24B59445B385}" type="presParOf" srcId="{9FBD6B18-CC40-4870-8883-15264EBD551C}" destId="{203E5F44-9803-430F-B2C3-4839E565461A}" srcOrd="1" destOrd="0" presId="urn:microsoft.com/office/officeart/2005/8/layout/radial6"/>
    <dgm:cxn modelId="{04A5AB31-8B05-46AB-8645-B241181E661B}" type="presParOf" srcId="{9FBD6B18-CC40-4870-8883-15264EBD551C}" destId="{DEEE28D8-8F02-4589-B8DE-8BF37D440171}" srcOrd="2" destOrd="0" presId="urn:microsoft.com/office/officeart/2005/8/layout/radial6"/>
    <dgm:cxn modelId="{3948D353-0615-4CF4-8A16-CF4DC0321470}" type="presParOf" srcId="{9FBD6B18-CC40-4870-8883-15264EBD551C}" destId="{A580CF41-4C07-4601-B1AE-EF4211BC6F52}" srcOrd="3" destOrd="0" presId="urn:microsoft.com/office/officeart/2005/8/layout/radial6"/>
    <dgm:cxn modelId="{8C611292-94F2-4A2B-A0AA-91AF46A62F6C}" type="presParOf" srcId="{9FBD6B18-CC40-4870-8883-15264EBD551C}" destId="{D6AF3B9D-27BC-48C6-ADB5-1DD638DADCF9}" srcOrd="4" destOrd="0" presId="urn:microsoft.com/office/officeart/2005/8/layout/radial6"/>
    <dgm:cxn modelId="{0939D249-E731-44D4-9852-8FE686E6CAF5}" type="presParOf" srcId="{9FBD6B18-CC40-4870-8883-15264EBD551C}" destId="{C9B518B2-E1BC-4ABF-AD71-51B5EDB48063}" srcOrd="5" destOrd="0" presId="urn:microsoft.com/office/officeart/2005/8/layout/radial6"/>
    <dgm:cxn modelId="{BF8DF6A8-514A-408C-8C30-6D5037B17407}" type="presParOf" srcId="{9FBD6B18-CC40-4870-8883-15264EBD551C}" destId="{C463A6BA-1506-4347-B163-F9571B21082A}" srcOrd="6" destOrd="0" presId="urn:microsoft.com/office/officeart/2005/8/layout/radial6"/>
    <dgm:cxn modelId="{237C4371-F44B-44C3-9EE8-95E2B65560F1}" type="presParOf" srcId="{9FBD6B18-CC40-4870-8883-15264EBD551C}" destId="{DBE17C31-32CE-4962-A0B5-9FF3B6DB96CE}" srcOrd="7" destOrd="0" presId="urn:microsoft.com/office/officeart/2005/8/layout/radial6"/>
    <dgm:cxn modelId="{FD36D5E9-40DC-464B-BA9D-4C5EF431A595}" type="presParOf" srcId="{9FBD6B18-CC40-4870-8883-15264EBD551C}" destId="{1A8287CB-5FEB-4EC3-A957-D30762895B7B}" srcOrd="8" destOrd="0" presId="urn:microsoft.com/office/officeart/2005/8/layout/radial6"/>
    <dgm:cxn modelId="{EF70BC88-D5CD-44A7-AC7B-A6728365FC77}" type="presParOf" srcId="{9FBD6B18-CC40-4870-8883-15264EBD551C}" destId="{091F28AC-6FED-4EDD-B0CA-65DF495A8619}" srcOrd="9" destOrd="0" presId="urn:microsoft.com/office/officeart/2005/8/layout/radial6"/>
    <dgm:cxn modelId="{535E12DA-0457-4E41-874E-0DF09F42E96F}" type="presParOf" srcId="{9FBD6B18-CC40-4870-8883-15264EBD551C}" destId="{72AB09B9-0CB4-4C97-84F1-759530D47123}" srcOrd="10" destOrd="0" presId="urn:microsoft.com/office/officeart/2005/8/layout/radial6"/>
    <dgm:cxn modelId="{A19113A9-E951-4A5C-9F1B-16D4D1718942}" type="presParOf" srcId="{9FBD6B18-CC40-4870-8883-15264EBD551C}" destId="{444C1B66-F807-41BD-B32E-17795E939A11}" srcOrd="11" destOrd="0" presId="urn:microsoft.com/office/officeart/2005/8/layout/radial6"/>
    <dgm:cxn modelId="{037F701F-4401-470B-83B3-DB4147E5138F}" type="presParOf" srcId="{9FBD6B18-CC40-4870-8883-15264EBD551C}" destId="{5FAE9CE2-BA94-4CB0-AD5B-BA78C82F72A2}" srcOrd="12"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560B27-7088-4929-BEA7-898C25FD2168}"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81CE972D-9038-4A9B-BECB-E9378536777E}">
      <dgm:prSet phldrT="[Text]" custT="1"/>
      <dgm:spPr>
        <a:blipFill rotWithShape="0">
          <a:blip xmlns:r="http://schemas.openxmlformats.org/officeDocument/2006/relationships" r:embed="rId1"/>
          <a:stretch>
            <a:fillRect/>
          </a:stretch>
        </a:blipFill>
      </dgm:spPr>
      <dgm:t>
        <a:bodyPr/>
        <a:lstStyle/>
        <a:p>
          <a:r>
            <a:rPr lang="en-US" sz="3800" baseline="0" dirty="0" smtClean="0"/>
            <a:t>Instream Flow</a:t>
          </a:r>
          <a:endParaRPr lang="en-US" sz="3800" baseline="0" dirty="0"/>
        </a:p>
      </dgm:t>
    </dgm:pt>
    <dgm:pt modelId="{C75BC8B4-6AD8-4EC4-8ACA-F4AD26881839}" type="parTrans" cxnId="{4CD6DDC9-762E-4E25-9ABB-6199F29B3EB7}">
      <dgm:prSet/>
      <dgm:spPr/>
      <dgm:t>
        <a:bodyPr/>
        <a:lstStyle/>
        <a:p>
          <a:endParaRPr lang="en-US"/>
        </a:p>
      </dgm:t>
    </dgm:pt>
    <dgm:pt modelId="{26FA234A-4496-44BD-B98A-99EAC3A7B1A8}" type="sibTrans" cxnId="{4CD6DDC9-762E-4E25-9ABB-6199F29B3EB7}">
      <dgm:prSet/>
      <dgm:spPr/>
      <dgm:t>
        <a:bodyPr/>
        <a:lstStyle/>
        <a:p>
          <a:endParaRPr lang="en-US"/>
        </a:p>
      </dgm:t>
    </dgm:pt>
    <dgm:pt modelId="{B8010459-8FF8-40D0-84D0-087C9769516A}">
      <dgm:prSet phldrT="[Text]" custT="1"/>
      <dgm:spPr>
        <a:solidFill>
          <a:srgbClr val="0066FF"/>
        </a:solidFill>
      </dgm:spPr>
      <dgm:t>
        <a:bodyPr/>
        <a:lstStyle/>
        <a:p>
          <a:r>
            <a:rPr lang="en-US" sz="2400" dirty="0" smtClean="0"/>
            <a:t>Science</a:t>
          </a:r>
          <a:endParaRPr lang="en-US" sz="2400" dirty="0"/>
        </a:p>
      </dgm:t>
    </dgm:pt>
    <dgm:pt modelId="{677A2371-7DE3-4696-B38F-5F2C4C8709BF}" type="parTrans" cxnId="{99C69103-2905-4CD4-B252-B6AE5C177B63}">
      <dgm:prSet/>
      <dgm:spPr/>
      <dgm:t>
        <a:bodyPr/>
        <a:lstStyle/>
        <a:p>
          <a:endParaRPr lang="en-US"/>
        </a:p>
      </dgm:t>
    </dgm:pt>
    <dgm:pt modelId="{5192DAA8-F6D2-4B40-AB2B-2F8D5BBDFC6A}" type="sibTrans" cxnId="{99C69103-2905-4CD4-B252-B6AE5C177B63}">
      <dgm:prSet/>
      <dgm:spPr/>
      <dgm:t>
        <a:bodyPr/>
        <a:lstStyle/>
        <a:p>
          <a:endParaRPr lang="en-US"/>
        </a:p>
      </dgm:t>
    </dgm:pt>
    <dgm:pt modelId="{7C5BE105-2382-43D9-A7F0-81431F4EF8FD}">
      <dgm:prSet phldrT="[Text]" custT="1"/>
      <dgm:spPr>
        <a:solidFill>
          <a:srgbClr val="C00000"/>
        </a:solidFill>
      </dgm:spPr>
      <dgm:t>
        <a:bodyPr/>
        <a:lstStyle/>
        <a:p>
          <a:r>
            <a:rPr lang="en-US" sz="2400" baseline="0" dirty="0" smtClean="0"/>
            <a:t>Institutional Capacity</a:t>
          </a:r>
          <a:endParaRPr lang="en-US" sz="2400" baseline="0" dirty="0"/>
        </a:p>
      </dgm:t>
    </dgm:pt>
    <dgm:pt modelId="{1571FDBD-D735-45AA-BBBC-E40325EE0062}" type="parTrans" cxnId="{D87B8C54-5ED7-4D48-AA2C-796176ECE840}">
      <dgm:prSet/>
      <dgm:spPr/>
      <dgm:t>
        <a:bodyPr/>
        <a:lstStyle/>
        <a:p>
          <a:endParaRPr lang="en-US"/>
        </a:p>
      </dgm:t>
    </dgm:pt>
    <dgm:pt modelId="{E8828DE3-C587-4CCB-9C94-18E880DB2EDF}" type="sibTrans" cxnId="{D87B8C54-5ED7-4D48-AA2C-796176ECE840}">
      <dgm:prSet/>
      <dgm:spPr/>
      <dgm:t>
        <a:bodyPr/>
        <a:lstStyle/>
        <a:p>
          <a:endParaRPr lang="en-US"/>
        </a:p>
      </dgm:t>
    </dgm:pt>
    <dgm:pt modelId="{6FCB3DD0-94C5-450E-8C79-E8A57D3CB050}">
      <dgm:prSet phldrT="[Text]" custT="1"/>
      <dgm:spPr>
        <a:solidFill>
          <a:srgbClr val="0066FF"/>
        </a:solidFill>
      </dgm:spPr>
      <dgm:t>
        <a:bodyPr/>
        <a:lstStyle/>
        <a:p>
          <a:r>
            <a:rPr lang="en-US" sz="2400" baseline="0" dirty="0" smtClean="0"/>
            <a:t>Public Involvement</a:t>
          </a:r>
          <a:endParaRPr lang="en-US" sz="2400" baseline="0" dirty="0"/>
        </a:p>
      </dgm:t>
    </dgm:pt>
    <dgm:pt modelId="{C45F829E-D5FC-4145-B4DB-9756A9BBB789}" type="parTrans" cxnId="{C42437A8-171D-4DA9-B66D-470A32D1D3B8}">
      <dgm:prSet/>
      <dgm:spPr/>
      <dgm:t>
        <a:bodyPr/>
        <a:lstStyle/>
        <a:p>
          <a:endParaRPr lang="en-US"/>
        </a:p>
      </dgm:t>
    </dgm:pt>
    <dgm:pt modelId="{82F5C12C-A894-4501-A1EC-0D68EBBDCEF0}" type="sibTrans" cxnId="{C42437A8-171D-4DA9-B66D-470A32D1D3B8}">
      <dgm:prSet/>
      <dgm:spPr/>
      <dgm:t>
        <a:bodyPr/>
        <a:lstStyle/>
        <a:p>
          <a:endParaRPr lang="en-US"/>
        </a:p>
      </dgm:t>
    </dgm:pt>
    <dgm:pt modelId="{5A801A53-2A71-44C8-8C57-C532B24DBEBD}">
      <dgm:prSet phldrT="[Text]" custT="1"/>
      <dgm:spPr>
        <a:solidFill>
          <a:srgbClr val="C00000"/>
        </a:solidFill>
      </dgm:spPr>
      <dgm:t>
        <a:bodyPr/>
        <a:lstStyle/>
        <a:p>
          <a:r>
            <a:rPr lang="en-US" sz="2400" baseline="0" dirty="0" smtClean="0"/>
            <a:t>Laws &amp; Policies</a:t>
          </a:r>
          <a:endParaRPr lang="en-US" sz="2400" baseline="0" dirty="0"/>
        </a:p>
      </dgm:t>
    </dgm:pt>
    <dgm:pt modelId="{A0475AC2-60B2-4AF5-A0BC-ECF5BC492F8E}" type="parTrans" cxnId="{63EA0BF6-5D43-420A-B909-634160AEFD75}">
      <dgm:prSet/>
      <dgm:spPr/>
      <dgm:t>
        <a:bodyPr/>
        <a:lstStyle/>
        <a:p>
          <a:endParaRPr lang="en-US"/>
        </a:p>
      </dgm:t>
    </dgm:pt>
    <dgm:pt modelId="{C9426D8E-8714-4228-8E72-7F49237571C2}" type="sibTrans" cxnId="{63EA0BF6-5D43-420A-B909-634160AEFD75}">
      <dgm:prSet/>
      <dgm:spPr/>
      <dgm:t>
        <a:bodyPr/>
        <a:lstStyle/>
        <a:p>
          <a:endParaRPr lang="en-US"/>
        </a:p>
      </dgm:t>
    </dgm:pt>
    <dgm:pt modelId="{9FBD6B18-CC40-4870-8883-15264EBD551C}" type="pres">
      <dgm:prSet presAssocID="{BC560B27-7088-4929-BEA7-898C25FD2168}" presName="Name0" presStyleCnt="0">
        <dgm:presLayoutVars>
          <dgm:chMax val="1"/>
          <dgm:dir/>
          <dgm:animLvl val="ctr"/>
          <dgm:resizeHandles val="exact"/>
        </dgm:presLayoutVars>
      </dgm:prSet>
      <dgm:spPr/>
      <dgm:t>
        <a:bodyPr/>
        <a:lstStyle/>
        <a:p>
          <a:endParaRPr lang="en-US"/>
        </a:p>
      </dgm:t>
    </dgm:pt>
    <dgm:pt modelId="{DF9FEF12-7CBF-4D4C-BCE9-96075D6C24B8}" type="pres">
      <dgm:prSet presAssocID="{81CE972D-9038-4A9B-BECB-E9378536777E}" presName="centerShape" presStyleLbl="node0" presStyleIdx="0" presStyleCnt="1" custScaleX="203635" custScaleY="179649" custLinFactNeighborX="-323" custLinFactNeighborY="-9"/>
      <dgm:spPr/>
      <dgm:t>
        <a:bodyPr/>
        <a:lstStyle/>
        <a:p>
          <a:endParaRPr lang="en-US"/>
        </a:p>
      </dgm:t>
    </dgm:pt>
    <dgm:pt modelId="{203E5F44-9803-430F-B2C3-4839E565461A}" type="pres">
      <dgm:prSet presAssocID="{B8010459-8FF8-40D0-84D0-087C9769516A}" presName="node" presStyleLbl="node1" presStyleIdx="0" presStyleCnt="4" custScaleX="159525">
        <dgm:presLayoutVars>
          <dgm:bulletEnabled val="1"/>
        </dgm:presLayoutVars>
      </dgm:prSet>
      <dgm:spPr/>
      <dgm:t>
        <a:bodyPr/>
        <a:lstStyle/>
        <a:p>
          <a:endParaRPr lang="en-US"/>
        </a:p>
      </dgm:t>
    </dgm:pt>
    <dgm:pt modelId="{DEEE28D8-8F02-4589-B8DE-8BF37D440171}" type="pres">
      <dgm:prSet presAssocID="{B8010459-8FF8-40D0-84D0-087C9769516A}" presName="dummy" presStyleCnt="0"/>
      <dgm:spPr/>
    </dgm:pt>
    <dgm:pt modelId="{A580CF41-4C07-4601-B1AE-EF4211BC6F52}" type="pres">
      <dgm:prSet presAssocID="{5192DAA8-F6D2-4B40-AB2B-2F8D5BBDFC6A}" presName="sibTrans" presStyleLbl="sibTrans2D1" presStyleIdx="0" presStyleCnt="4"/>
      <dgm:spPr/>
      <dgm:t>
        <a:bodyPr/>
        <a:lstStyle/>
        <a:p>
          <a:endParaRPr lang="en-US"/>
        </a:p>
      </dgm:t>
    </dgm:pt>
    <dgm:pt modelId="{D6AF3B9D-27BC-48C6-ADB5-1DD638DADCF9}" type="pres">
      <dgm:prSet presAssocID="{7C5BE105-2382-43D9-A7F0-81431F4EF8FD}" presName="node" presStyleLbl="node1" presStyleIdx="1" presStyleCnt="4" custScaleX="159167" custScaleY="109597" custRadScaleRad="118862" custRadScaleInc="4650">
        <dgm:presLayoutVars>
          <dgm:bulletEnabled val="1"/>
        </dgm:presLayoutVars>
      </dgm:prSet>
      <dgm:spPr/>
      <dgm:t>
        <a:bodyPr/>
        <a:lstStyle/>
        <a:p>
          <a:endParaRPr lang="en-US"/>
        </a:p>
      </dgm:t>
    </dgm:pt>
    <dgm:pt modelId="{C9B518B2-E1BC-4ABF-AD71-51B5EDB48063}" type="pres">
      <dgm:prSet presAssocID="{7C5BE105-2382-43D9-A7F0-81431F4EF8FD}" presName="dummy" presStyleCnt="0"/>
      <dgm:spPr/>
    </dgm:pt>
    <dgm:pt modelId="{C463A6BA-1506-4347-B163-F9571B21082A}" type="pres">
      <dgm:prSet presAssocID="{E8828DE3-C587-4CCB-9C94-18E880DB2EDF}" presName="sibTrans" presStyleLbl="sibTrans2D1" presStyleIdx="1" presStyleCnt="4"/>
      <dgm:spPr/>
      <dgm:t>
        <a:bodyPr/>
        <a:lstStyle/>
        <a:p>
          <a:endParaRPr lang="en-US"/>
        </a:p>
      </dgm:t>
    </dgm:pt>
    <dgm:pt modelId="{DBE17C31-32CE-4962-A0B5-9FF3B6DB96CE}" type="pres">
      <dgm:prSet presAssocID="{6FCB3DD0-94C5-450E-8C79-E8A57D3CB050}" presName="node" presStyleLbl="node1" presStyleIdx="2" presStyleCnt="4" custScaleX="163337">
        <dgm:presLayoutVars>
          <dgm:bulletEnabled val="1"/>
        </dgm:presLayoutVars>
      </dgm:prSet>
      <dgm:spPr/>
      <dgm:t>
        <a:bodyPr/>
        <a:lstStyle/>
        <a:p>
          <a:endParaRPr lang="en-US"/>
        </a:p>
      </dgm:t>
    </dgm:pt>
    <dgm:pt modelId="{1A8287CB-5FEB-4EC3-A957-D30762895B7B}" type="pres">
      <dgm:prSet presAssocID="{6FCB3DD0-94C5-450E-8C79-E8A57D3CB050}" presName="dummy" presStyleCnt="0"/>
      <dgm:spPr/>
    </dgm:pt>
    <dgm:pt modelId="{091F28AC-6FED-4EDD-B0CA-65DF495A8619}" type="pres">
      <dgm:prSet presAssocID="{82F5C12C-A894-4501-A1EC-0D68EBBDCEF0}" presName="sibTrans" presStyleLbl="sibTrans2D1" presStyleIdx="2" presStyleCnt="4"/>
      <dgm:spPr/>
      <dgm:t>
        <a:bodyPr/>
        <a:lstStyle/>
        <a:p>
          <a:endParaRPr lang="en-US"/>
        </a:p>
      </dgm:t>
    </dgm:pt>
    <dgm:pt modelId="{72AB09B9-0CB4-4C97-84F1-759530D47123}" type="pres">
      <dgm:prSet presAssocID="{5A801A53-2A71-44C8-8C57-C532B24DBEBD}" presName="node" presStyleLbl="node1" presStyleIdx="3" presStyleCnt="4" custScaleX="158167" custScaleY="96446" custRadScaleRad="123555" custRadScaleInc="-4473">
        <dgm:presLayoutVars>
          <dgm:bulletEnabled val="1"/>
        </dgm:presLayoutVars>
      </dgm:prSet>
      <dgm:spPr/>
      <dgm:t>
        <a:bodyPr/>
        <a:lstStyle/>
        <a:p>
          <a:endParaRPr lang="en-US"/>
        </a:p>
      </dgm:t>
    </dgm:pt>
    <dgm:pt modelId="{444C1B66-F807-41BD-B32E-17795E939A11}" type="pres">
      <dgm:prSet presAssocID="{5A801A53-2A71-44C8-8C57-C532B24DBEBD}" presName="dummy" presStyleCnt="0"/>
      <dgm:spPr/>
    </dgm:pt>
    <dgm:pt modelId="{5FAE9CE2-BA94-4CB0-AD5B-BA78C82F72A2}" type="pres">
      <dgm:prSet presAssocID="{C9426D8E-8714-4228-8E72-7F49237571C2}" presName="sibTrans" presStyleLbl="sibTrans2D1" presStyleIdx="3" presStyleCnt="4"/>
      <dgm:spPr/>
      <dgm:t>
        <a:bodyPr/>
        <a:lstStyle/>
        <a:p>
          <a:endParaRPr lang="en-US"/>
        </a:p>
      </dgm:t>
    </dgm:pt>
  </dgm:ptLst>
  <dgm:cxnLst>
    <dgm:cxn modelId="{63EA0BF6-5D43-420A-B909-634160AEFD75}" srcId="{81CE972D-9038-4A9B-BECB-E9378536777E}" destId="{5A801A53-2A71-44C8-8C57-C532B24DBEBD}" srcOrd="3" destOrd="0" parTransId="{A0475AC2-60B2-4AF5-A0BC-ECF5BC492F8E}" sibTransId="{C9426D8E-8714-4228-8E72-7F49237571C2}"/>
    <dgm:cxn modelId="{99C69103-2905-4CD4-B252-B6AE5C177B63}" srcId="{81CE972D-9038-4A9B-BECB-E9378536777E}" destId="{B8010459-8FF8-40D0-84D0-087C9769516A}" srcOrd="0" destOrd="0" parTransId="{677A2371-7DE3-4696-B38F-5F2C4C8709BF}" sibTransId="{5192DAA8-F6D2-4B40-AB2B-2F8D5BBDFC6A}"/>
    <dgm:cxn modelId="{F76E8646-CE3E-4F37-AC4D-48B142C43B16}" type="presOf" srcId="{6FCB3DD0-94C5-450E-8C79-E8A57D3CB050}" destId="{DBE17C31-32CE-4962-A0B5-9FF3B6DB96CE}" srcOrd="0" destOrd="0" presId="urn:microsoft.com/office/officeart/2005/8/layout/radial6"/>
    <dgm:cxn modelId="{4CC1C359-16D5-4CE6-9D03-9723B3D715CC}" type="presOf" srcId="{B8010459-8FF8-40D0-84D0-087C9769516A}" destId="{203E5F44-9803-430F-B2C3-4839E565461A}" srcOrd="0" destOrd="0" presId="urn:microsoft.com/office/officeart/2005/8/layout/radial6"/>
    <dgm:cxn modelId="{6A5283EF-A0B3-4C28-B536-DAFA81160A45}" type="presOf" srcId="{5192DAA8-F6D2-4B40-AB2B-2F8D5BBDFC6A}" destId="{A580CF41-4C07-4601-B1AE-EF4211BC6F52}" srcOrd="0" destOrd="0" presId="urn:microsoft.com/office/officeart/2005/8/layout/radial6"/>
    <dgm:cxn modelId="{3625DBB5-EF8F-4B1E-9C08-C85B67827094}" type="presOf" srcId="{7C5BE105-2382-43D9-A7F0-81431F4EF8FD}" destId="{D6AF3B9D-27BC-48C6-ADB5-1DD638DADCF9}" srcOrd="0" destOrd="0" presId="urn:microsoft.com/office/officeart/2005/8/layout/radial6"/>
    <dgm:cxn modelId="{4CD6DDC9-762E-4E25-9ABB-6199F29B3EB7}" srcId="{BC560B27-7088-4929-BEA7-898C25FD2168}" destId="{81CE972D-9038-4A9B-BECB-E9378536777E}" srcOrd="0" destOrd="0" parTransId="{C75BC8B4-6AD8-4EC4-8ACA-F4AD26881839}" sibTransId="{26FA234A-4496-44BD-B98A-99EAC3A7B1A8}"/>
    <dgm:cxn modelId="{D87B8C54-5ED7-4D48-AA2C-796176ECE840}" srcId="{81CE972D-9038-4A9B-BECB-E9378536777E}" destId="{7C5BE105-2382-43D9-A7F0-81431F4EF8FD}" srcOrd="1" destOrd="0" parTransId="{1571FDBD-D735-45AA-BBBC-E40325EE0062}" sibTransId="{E8828DE3-C587-4CCB-9C94-18E880DB2EDF}"/>
    <dgm:cxn modelId="{4D3BA724-A24E-43A8-ACFD-AB646FE59CA1}" type="presOf" srcId="{5A801A53-2A71-44C8-8C57-C532B24DBEBD}" destId="{72AB09B9-0CB4-4C97-84F1-759530D47123}" srcOrd="0" destOrd="0" presId="urn:microsoft.com/office/officeart/2005/8/layout/radial6"/>
    <dgm:cxn modelId="{0FC539DB-C148-4DDF-9461-6F33B1BD6F5C}" type="presOf" srcId="{E8828DE3-C587-4CCB-9C94-18E880DB2EDF}" destId="{C463A6BA-1506-4347-B163-F9571B21082A}" srcOrd="0" destOrd="0" presId="urn:microsoft.com/office/officeart/2005/8/layout/radial6"/>
    <dgm:cxn modelId="{0E06ED6E-0FC5-4454-93D0-405E346AEF55}" type="presOf" srcId="{BC560B27-7088-4929-BEA7-898C25FD2168}" destId="{9FBD6B18-CC40-4870-8883-15264EBD551C}" srcOrd="0" destOrd="0" presId="urn:microsoft.com/office/officeart/2005/8/layout/radial6"/>
    <dgm:cxn modelId="{97B9B1B0-83DC-47B0-AD63-2F7D2F6F14CB}" type="presOf" srcId="{82F5C12C-A894-4501-A1EC-0D68EBBDCEF0}" destId="{091F28AC-6FED-4EDD-B0CA-65DF495A8619}" srcOrd="0" destOrd="0" presId="urn:microsoft.com/office/officeart/2005/8/layout/radial6"/>
    <dgm:cxn modelId="{1BC6CF9B-873C-468B-892C-7871EE321AB3}" type="presOf" srcId="{81CE972D-9038-4A9B-BECB-E9378536777E}" destId="{DF9FEF12-7CBF-4D4C-BCE9-96075D6C24B8}" srcOrd="0" destOrd="0" presId="urn:microsoft.com/office/officeart/2005/8/layout/radial6"/>
    <dgm:cxn modelId="{F9D73FC6-1294-4AA8-9E82-7D6E30EF0F08}" type="presOf" srcId="{C9426D8E-8714-4228-8E72-7F49237571C2}" destId="{5FAE9CE2-BA94-4CB0-AD5B-BA78C82F72A2}" srcOrd="0" destOrd="0" presId="urn:microsoft.com/office/officeart/2005/8/layout/radial6"/>
    <dgm:cxn modelId="{C42437A8-171D-4DA9-B66D-470A32D1D3B8}" srcId="{81CE972D-9038-4A9B-BECB-E9378536777E}" destId="{6FCB3DD0-94C5-450E-8C79-E8A57D3CB050}" srcOrd="2" destOrd="0" parTransId="{C45F829E-D5FC-4145-B4DB-9756A9BBB789}" sibTransId="{82F5C12C-A894-4501-A1EC-0D68EBBDCEF0}"/>
    <dgm:cxn modelId="{853CB0BB-CC6C-4AAF-ADBD-F73C6E46A77F}" type="presParOf" srcId="{9FBD6B18-CC40-4870-8883-15264EBD551C}" destId="{DF9FEF12-7CBF-4D4C-BCE9-96075D6C24B8}" srcOrd="0" destOrd="0" presId="urn:microsoft.com/office/officeart/2005/8/layout/radial6"/>
    <dgm:cxn modelId="{2EE021C7-53CC-4769-AADE-A8ED5142BD3A}" type="presParOf" srcId="{9FBD6B18-CC40-4870-8883-15264EBD551C}" destId="{203E5F44-9803-430F-B2C3-4839E565461A}" srcOrd="1" destOrd="0" presId="urn:microsoft.com/office/officeart/2005/8/layout/radial6"/>
    <dgm:cxn modelId="{81040B95-9B7D-4791-835C-E676305FCE9E}" type="presParOf" srcId="{9FBD6B18-CC40-4870-8883-15264EBD551C}" destId="{DEEE28D8-8F02-4589-B8DE-8BF37D440171}" srcOrd="2" destOrd="0" presId="urn:microsoft.com/office/officeart/2005/8/layout/radial6"/>
    <dgm:cxn modelId="{CF69C0A0-D0FD-4B5F-81EA-DF21835D0989}" type="presParOf" srcId="{9FBD6B18-CC40-4870-8883-15264EBD551C}" destId="{A580CF41-4C07-4601-B1AE-EF4211BC6F52}" srcOrd="3" destOrd="0" presId="urn:microsoft.com/office/officeart/2005/8/layout/radial6"/>
    <dgm:cxn modelId="{662784B7-2B30-4061-8FFC-564B5BD1E5BB}" type="presParOf" srcId="{9FBD6B18-CC40-4870-8883-15264EBD551C}" destId="{D6AF3B9D-27BC-48C6-ADB5-1DD638DADCF9}" srcOrd="4" destOrd="0" presId="urn:microsoft.com/office/officeart/2005/8/layout/radial6"/>
    <dgm:cxn modelId="{7A9DBAF4-D43B-49C4-96E0-0653014DDCFC}" type="presParOf" srcId="{9FBD6B18-CC40-4870-8883-15264EBD551C}" destId="{C9B518B2-E1BC-4ABF-AD71-51B5EDB48063}" srcOrd="5" destOrd="0" presId="urn:microsoft.com/office/officeart/2005/8/layout/radial6"/>
    <dgm:cxn modelId="{7D6D4022-5DAB-4425-A94E-B9CF7417C556}" type="presParOf" srcId="{9FBD6B18-CC40-4870-8883-15264EBD551C}" destId="{C463A6BA-1506-4347-B163-F9571B21082A}" srcOrd="6" destOrd="0" presId="urn:microsoft.com/office/officeart/2005/8/layout/radial6"/>
    <dgm:cxn modelId="{581F72D3-B639-45DA-8AAC-F02E8B373777}" type="presParOf" srcId="{9FBD6B18-CC40-4870-8883-15264EBD551C}" destId="{DBE17C31-32CE-4962-A0B5-9FF3B6DB96CE}" srcOrd="7" destOrd="0" presId="urn:microsoft.com/office/officeart/2005/8/layout/radial6"/>
    <dgm:cxn modelId="{E55F3127-2CBA-4BF2-8FC8-A895E0DE95E7}" type="presParOf" srcId="{9FBD6B18-CC40-4870-8883-15264EBD551C}" destId="{1A8287CB-5FEB-4EC3-A957-D30762895B7B}" srcOrd="8" destOrd="0" presId="urn:microsoft.com/office/officeart/2005/8/layout/radial6"/>
    <dgm:cxn modelId="{8C67B554-2678-435C-91C4-B49C1BBCA157}" type="presParOf" srcId="{9FBD6B18-CC40-4870-8883-15264EBD551C}" destId="{091F28AC-6FED-4EDD-B0CA-65DF495A8619}" srcOrd="9" destOrd="0" presId="urn:microsoft.com/office/officeart/2005/8/layout/radial6"/>
    <dgm:cxn modelId="{3765AABB-2DA1-4601-9229-8C0273C81046}" type="presParOf" srcId="{9FBD6B18-CC40-4870-8883-15264EBD551C}" destId="{72AB09B9-0CB4-4C97-84F1-759530D47123}" srcOrd="10" destOrd="0" presId="urn:microsoft.com/office/officeart/2005/8/layout/radial6"/>
    <dgm:cxn modelId="{F310C674-527B-41C3-BD4E-AA17113F2E6F}" type="presParOf" srcId="{9FBD6B18-CC40-4870-8883-15264EBD551C}" destId="{444C1B66-F807-41BD-B32E-17795E939A11}" srcOrd="11" destOrd="0" presId="urn:microsoft.com/office/officeart/2005/8/layout/radial6"/>
    <dgm:cxn modelId="{7C2FC005-A1A3-4F27-BCF8-A5747494541C}" type="presParOf" srcId="{9FBD6B18-CC40-4870-8883-15264EBD551C}" destId="{5FAE9CE2-BA94-4CB0-AD5B-BA78C82F72A2}" srcOrd="12"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FAE9CE2-BA94-4CB0-AD5B-BA78C82F72A2}">
      <dsp:nvSpPr>
        <dsp:cNvPr id="0" name=""/>
        <dsp:cNvSpPr/>
      </dsp:nvSpPr>
      <dsp:spPr>
        <a:xfrm>
          <a:off x="1179286" y="613725"/>
          <a:ext cx="4514465" cy="4514465"/>
        </a:xfrm>
        <a:prstGeom prst="blockArc">
          <a:avLst>
            <a:gd name="adj1" fmla="val 10602597"/>
            <a:gd name="adj2" fmla="val 17022075"/>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1F28AC-6FED-4EDD-B0CA-65DF495A8619}">
      <dsp:nvSpPr>
        <dsp:cNvPr id="0" name=""/>
        <dsp:cNvSpPr/>
      </dsp:nvSpPr>
      <dsp:spPr>
        <a:xfrm>
          <a:off x="1182920" y="738326"/>
          <a:ext cx="4514465" cy="4514465"/>
        </a:xfrm>
        <a:prstGeom prst="blockArc">
          <a:avLst>
            <a:gd name="adj1" fmla="val 4583754"/>
            <a:gd name="adj2" fmla="val 10796979"/>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63A6BA-1506-4347-B163-F9571B21082A}">
      <dsp:nvSpPr>
        <dsp:cNvPr id="0" name=""/>
        <dsp:cNvSpPr/>
      </dsp:nvSpPr>
      <dsp:spPr>
        <a:xfrm>
          <a:off x="2116770" y="715920"/>
          <a:ext cx="4514465" cy="4514465"/>
        </a:xfrm>
        <a:prstGeom prst="blockArc">
          <a:avLst>
            <a:gd name="adj1" fmla="val 37964"/>
            <a:gd name="adj2" fmla="val 6051316"/>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80CF41-4C07-4601-B1AE-EF4211BC6F52}">
      <dsp:nvSpPr>
        <dsp:cNvPr id="0" name=""/>
        <dsp:cNvSpPr/>
      </dsp:nvSpPr>
      <dsp:spPr>
        <a:xfrm>
          <a:off x="2119076" y="636569"/>
          <a:ext cx="4514465" cy="4514465"/>
        </a:xfrm>
        <a:prstGeom prst="blockArc">
          <a:avLst>
            <a:gd name="adj1" fmla="val 15545024"/>
            <a:gd name="adj2" fmla="val 161743"/>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9FEF12-7CBF-4D4C-BCE9-96075D6C24B8}">
      <dsp:nvSpPr>
        <dsp:cNvPr id="0" name=""/>
        <dsp:cNvSpPr/>
      </dsp:nvSpPr>
      <dsp:spPr>
        <a:xfrm>
          <a:off x="1828815" y="1066805"/>
          <a:ext cx="4231409" cy="3732995"/>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lang="en-US" sz="3800" kern="1200" baseline="0" dirty="0" smtClean="0"/>
            <a:t>Instream Flow</a:t>
          </a:r>
          <a:endParaRPr lang="en-US" sz="3800" kern="1200" baseline="0" dirty="0"/>
        </a:p>
      </dsp:txBody>
      <dsp:txXfrm>
        <a:off x="1828815" y="1066805"/>
        <a:ext cx="4231409" cy="3732995"/>
      </dsp:txXfrm>
    </dsp:sp>
    <dsp:sp modelId="{203E5F44-9803-430F-B2C3-4839E565461A}">
      <dsp:nvSpPr>
        <dsp:cNvPr id="0" name=""/>
        <dsp:cNvSpPr/>
      </dsp:nvSpPr>
      <dsp:spPr>
        <a:xfrm>
          <a:off x="2798572" y="1552"/>
          <a:ext cx="2320381" cy="1454556"/>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Science</a:t>
          </a:r>
          <a:endParaRPr lang="en-US" sz="2400" kern="1200" dirty="0"/>
        </a:p>
      </dsp:txBody>
      <dsp:txXfrm>
        <a:off x="2798572" y="1552"/>
        <a:ext cx="2320381" cy="1454556"/>
      </dsp:txXfrm>
    </dsp:sp>
    <dsp:sp modelId="{D6AF3B9D-27BC-48C6-ADB5-1DD638DADCF9}">
      <dsp:nvSpPr>
        <dsp:cNvPr id="0" name=""/>
        <dsp:cNvSpPr/>
      </dsp:nvSpPr>
      <dsp:spPr>
        <a:xfrm>
          <a:off x="5421150" y="2200426"/>
          <a:ext cx="2315174" cy="1594150"/>
        </a:xfrm>
        <a:prstGeom prst="ellipse">
          <a:avLst/>
        </a:prstGeom>
        <a:solidFill>
          <a:srgbClr val="00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baseline="0" dirty="0" smtClean="0"/>
            <a:t>Institutional Capacity</a:t>
          </a:r>
          <a:endParaRPr lang="en-US" sz="2400" kern="1200" baseline="0" dirty="0"/>
        </a:p>
      </dsp:txBody>
      <dsp:txXfrm>
        <a:off x="5421150" y="2200426"/>
        <a:ext cx="2315174" cy="1594150"/>
      </dsp:txXfrm>
    </dsp:sp>
    <dsp:sp modelId="{DBE17C31-32CE-4962-A0B5-9FF3B6DB96CE}">
      <dsp:nvSpPr>
        <dsp:cNvPr id="0" name=""/>
        <dsp:cNvSpPr/>
      </dsp:nvSpPr>
      <dsp:spPr>
        <a:xfrm>
          <a:off x="2770848" y="4411290"/>
          <a:ext cx="2375829" cy="1454556"/>
        </a:xfrm>
        <a:prstGeom prst="ellipse">
          <a:avLst/>
        </a:prstGeom>
        <a:solidFill>
          <a:srgbClr val="00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baseline="0" dirty="0" smtClean="0"/>
            <a:t>Public Involvement</a:t>
          </a:r>
          <a:endParaRPr lang="en-US" sz="2400" kern="1200" baseline="0" dirty="0"/>
        </a:p>
      </dsp:txBody>
      <dsp:txXfrm>
        <a:off x="2770848" y="4411290"/>
        <a:ext cx="2375829" cy="1454556"/>
      </dsp:txXfrm>
    </dsp:sp>
    <dsp:sp modelId="{72AB09B9-0CB4-4C97-84F1-759530D47123}">
      <dsp:nvSpPr>
        <dsp:cNvPr id="0" name=""/>
        <dsp:cNvSpPr/>
      </dsp:nvSpPr>
      <dsp:spPr>
        <a:xfrm>
          <a:off x="84970" y="2296066"/>
          <a:ext cx="2300628" cy="1402861"/>
        </a:xfrm>
        <a:prstGeom prst="ellipse">
          <a:avLst/>
        </a:prstGeom>
        <a:solidFill>
          <a:srgbClr val="00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baseline="0" dirty="0" smtClean="0"/>
            <a:t>Laws &amp; Policies</a:t>
          </a:r>
          <a:endParaRPr lang="en-US" sz="2400" kern="1200" baseline="0" dirty="0"/>
        </a:p>
      </dsp:txBody>
      <dsp:txXfrm>
        <a:off x="84970" y="2296066"/>
        <a:ext cx="2300628" cy="140286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FAE9CE2-BA94-4CB0-AD5B-BA78C82F72A2}">
      <dsp:nvSpPr>
        <dsp:cNvPr id="0" name=""/>
        <dsp:cNvSpPr/>
      </dsp:nvSpPr>
      <dsp:spPr>
        <a:xfrm>
          <a:off x="1179286" y="613725"/>
          <a:ext cx="4514465" cy="4514465"/>
        </a:xfrm>
        <a:prstGeom prst="blockArc">
          <a:avLst>
            <a:gd name="adj1" fmla="val 10602597"/>
            <a:gd name="adj2" fmla="val 17022075"/>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1F28AC-6FED-4EDD-B0CA-65DF495A8619}">
      <dsp:nvSpPr>
        <dsp:cNvPr id="0" name=""/>
        <dsp:cNvSpPr/>
      </dsp:nvSpPr>
      <dsp:spPr>
        <a:xfrm>
          <a:off x="1182920" y="738326"/>
          <a:ext cx="4514465" cy="4514465"/>
        </a:xfrm>
        <a:prstGeom prst="blockArc">
          <a:avLst>
            <a:gd name="adj1" fmla="val 4583754"/>
            <a:gd name="adj2" fmla="val 10796979"/>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63A6BA-1506-4347-B163-F9571B21082A}">
      <dsp:nvSpPr>
        <dsp:cNvPr id="0" name=""/>
        <dsp:cNvSpPr/>
      </dsp:nvSpPr>
      <dsp:spPr>
        <a:xfrm>
          <a:off x="2116770" y="715920"/>
          <a:ext cx="4514465" cy="4514465"/>
        </a:xfrm>
        <a:prstGeom prst="blockArc">
          <a:avLst>
            <a:gd name="adj1" fmla="val 37964"/>
            <a:gd name="adj2" fmla="val 6051316"/>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80CF41-4C07-4601-B1AE-EF4211BC6F52}">
      <dsp:nvSpPr>
        <dsp:cNvPr id="0" name=""/>
        <dsp:cNvSpPr/>
      </dsp:nvSpPr>
      <dsp:spPr>
        <a:xfrm>
          <a:off x="2119076" y="636569"/>
          <a:ext cx="4514465" cy="4514465"/>
        </a:xfrm>
        <a:prstGeom prst="blockArc">
          <a:avLst>
            <a:gd name="adj1" fmla="val 15545024"/>
            <a:gd name="adj2" fmla="val 161743"/>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9FEF12-7CBF-4D4C-BCE9-96075D6C24B8}">
      <dsp:nvSpPr>
        <dsp:cNvPr id="0" name=""/>
        <dsp:cNvSpPr/>
      </dsp:nvSpPr>
      <dsp:spPr>
        <a:xfrm>
          <a:off x="1828815" y="1066805"/>
          <a:ext cx="4231409" cy="3732995"/>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lang="en-US" sz="3800" kern="1200" baseline="0" dirty="0" smtClean="0"/>
            <a:t>Instream Flow</a:t>
          </a:r>
          <a:endParaRPr lang="en-US" sz="3800" kern="1200" baseline="0" dirty="0"/>
        </a:p>
      </dsp:txBody>
      <dsp:txXfrm>
        <a:off x="1828815" y="1066805"/>
        <a:ext cx="4231409" cy="3732995"/>
      </dsp:txXfrm>
    </dsp:sp>
    <dsp:sp modelId="{203E5F44-9803-430F-B2C3-4839E565461A}">
      <dsp:nvSpPr>
        <dsp:cNvPr id="0" name=""/>
        <dsp:cNvSpPr/>
      </dsp:nvSpPr>
      <dsp:spPr>
        <a:xfrm>
          <a:off x="2798572" y="1552"/>
          <a:ext cx="2320381" cy="1454556"/>
        </a:xfrm>
        <a:prstGeom prst="ellipse">
          <a:avLst/>
        </a:prstGeom>
        <a:solidFill>
          <a:srgbClr val="00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Science</a:t>
          </a:r>
          <a:endParaRPr lang="en-US" sz="2400" kern="1200" dirty="0"/>
        </a:p>
      </dsp:txBody>
      <dsp:txXfrm>
        <a:off x="2798572" y="1552"/>
        <a:ext cx="2320381" cy="1454556"/>
      </dsp:txXfrm>
    </dsp:sp>
    <dsp:sp modelId="{D6AF3B9D-27BC-48C6-ADB5-1DD638DADCF9}">
      <dsp:nvSpPr>
        <dsp:cNvPr id="0" name=""/>
        <dsp:cNvSpPr/>
      </dsp:nvSpPr>
      <dsp:spPr>
        <a:xfrm>
          <a:off x="5421150" y="2200426"/>
          <a:ext cx="2315174" cy="1594150"/>
        </a:xfrm>
        <a:prstGeom prst="ellipse">
          <a:avLst/>
        </a:prstGeom>
        <a:solidFill>
          <a:srgbClr val="00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baseline="0" dirty="0" smtClean="0"/>
            <a:t>Institutional Capacity</a:t>
          </a:r>
          <a:endParaRPr lang="en-US" sz="2400" kern="1200" baseline="0" dirty="0"/>
        </a:p>
      </dsp:txBody>
      <dsp:txXfrm>
        <a:off x="5421150" y="2200426"/>
        <a:ext cx="2315174" cy="1594150"/>
      </dsp:txXfrm>
    </dsp:sp>
    <dsp:sp modelId="{DBE17C31-32CE-4962-A0B5-9FF3B6DB96CE}">
      <dsp:nvSpPr>
        <dsp:cNvPr id="0" name=""/>
        <dsp:cNvSpPr/>
      </dsp:nvSpPr>
      <dsp:spPr>
        <a:xfrm>
          <a:off x="2770848" y="4411290"/>
          <a:ext cx="2375829" cy="1454556"/>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baseline="0" dirty="0" smtClean="0"/>
            <a:t>Public Involvement</a:t>
          </a:r>
          <a:endParaRPr lang="en-US" sz="2400" kern="1200" baseline="0" dirty="0"/>
        </a:p>
      </dsp:txBody>
      <dsp:txXfrm>
        <a:off x="2770848" y="4411290"/>
        <a:ext cx="2375829" cy="1454556"/>
      </dsp:txXfrm>
    </dsp:sp>
    <dsp:sp modelId="{72AB09B9-0CB4-4C97-84F1-759530D47123}">
      <dsp:nvSpPr>
        <dsp:cNvPr id="0" name=""/>
        <dsp:cNvSpPr/>
      </dsp:nvSpPr>
      <dsp:spPr>
        <a:xfrm>
          <a:off x="84970" y="2296066"/>
          <a:ext cx="2300628" cy="1402861"/>
        </a:xfrm>
        <a:prstGeom prst="ellipse">
          <a:avLst/>
        </a:prstGeom>
        <a:solidFill>
          <a:srgbClr val="00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baseline="0" dirty="0" smtClean="0"/>
            <a:t>Laws &amp; Policies</a:t>
          </a:r>
          <a:endParaRPr lang="en-US" sz="2400" kern="1200" baseline="0" dirty="0"/>
        </a:p>
      </dsp:txBody>
      <dsp:txXfrm>
        <a:off x="84970" y="2296066"/>
        <a:ext cx="2300628" cy="1402861"/>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FAE9CE2-BA94-4CB0-AD5B-BA78C82F72A2}">
      <dsp:nvSpPr>
        <dsp:cNvPr id="0" name=""/>
        <dsp:cNvSpPr/>
      </dsp:nvSpPr>
      <dsp:spPr>
        <a:xfrm>
          <a:off x="1179286" y="613725"/>
          <a:ext cx="4514465" cy="4514465"/>
        </a:xfrm>
        <a:prstGeom prst="blockArc">
          <a:avLst>
            <a:gd name="adj1" fmla="val 10602597"/>
            <a:gd name="adj2" fmla="val 17022075"/>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1F28AC-6FED-4EDD-B0CA-65DF495A8619}">
      <dsp:nvSpPr>
        <dsp:cNvPr id="0" name=""/>
        <dsp:cNvSpPr/>
      </dsp:nvSpPr>
      <dsp:spPr>
        <a:xfrm>
          <a:off x="1182920" y="738326"/>
          <a:ext cx="4514465" cy="4514465"/>
        </a:xfrm>
        <a:prstGeom prst="blockArc">
          <a:avLst>
            <a:gd name="adj1" fmla="val 4583754"/>
            <a:gd name="adj2" fmla="val 10796979"/>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63A6BA-1506-4347-B163-F9571B21082A}">
      <dsp:nvSpPr>
        <dsp:cNvPr id="0" name=""/>
        <dsp:cNvSpPr/>
      </dsp:nvSpPr>
      <dsp:spPr>
        <a:xfrm>
          <a:off x="2116770" y="715920"/>
          <a:ext cx="4514465" cy="4514465"/>
        </a:xfrm>
        <a:prstGeom prst="blockArc">
          <a:avLst>
            <a:gd name="adj1" fmla="val 37964"/>
            <a:gd name="adj2" fmla="val 6051316"/>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80CF41-4C07-4601-B1AE-EF4211BC6F52}">
      <dsp:nvSpPr>
        <dsp:cNvPr id="0" name=""/>
        <dsp:cNvSpPr/>
      </dsp:nvSpPr>
      <dsp:spPr>
        <a:xfrm>
          <a:off x="2119076" y="636569"/>
          <a:ext cx="4514465" cy="4514465"/>
        </a:xfrm>
        <a:prstGeom prst="blockArc">
          <a:avLst>
            <a:gd name="adj1" fmla="val 15545024"/>
            <a:gd name="adj2" fmla="val 161743"/>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9FEF12-7CBF-4D4C-BCE9-96075D6C24B8}">
      <dsp:nvSpPr>
        <dsp:cNvPr id="0" name=""/>
        <dsp:cNvSpPr/>
      </dsp:nvSpPr>
      <dsp:spPr>
        <a:xfrm>
          <a:off x="1828815" y="1066805"/>
          <a:ext cx="4231409" cy="3732995"/>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lang="en-US" sz="3800" kern="1200" baseline="0" dirty="0" smtClean="0"/>
            <a:t>Instream Flow</a:t>
          </a:r>
          <a:endParaRPr lang="en-US" sz="3800" kern="1200" baseline="0" dirty="0"/>
        </a:p>
      </dsp:txBody>
      <dsp:txXfrm>
        <a:off x="1828815" y="1066805"/>
        <a:ext cx="4231409" cy="3732995"/>
      </dsp:txXfrm>
    </dsp:sp>
    <dsp:sp modelId="{203E5F44-9803-430F-B2C3-4839E565461A}">
      <dsp:nvSpPr>
        <dsp:cNvPr id="0" name=""/>
        <dsp:cNvSpPr/>
      </dsp:nvSpPr>
      <dsp:spPr>
        <a:xfrm>
          <a:off x="2798572" y="1552"/>
          <a:ext cx="2320381" cy="1454556"/>
        </a:xfrm>
        <a:prstGeom prst="ellipse">
          <a:avLst/>
        </a:prstGeom>
        <a:solidFill>
          <a:srgbClr val="00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Science</a:t>
          </a:r>
          <a:endParaRPr lang="en-US" sz="2400" kern="1200" dirty="0"/>
        </a:p>
      </dsp:txBody>
      <dsp:txXfrm>
        <a:off x="2798572" y="1552"/>
        <a:ext cx="2320381" cy="1454556"/>
      </dsp:txXfrm>
    </dsp:sp>
    <dsp:sp modelId="{D6AF3B9D-27BC-48C6-ADB5-1DD638DADCF9}">
      <dsp:nvSpPr>
        <dsp:cNvPr id="0" name=""/>
        <dsp:cNvSpPr/>
      </dsp:nvSpPr>
      <dsp:spPr>
        <a:xfrm>
          <a:off x="5421150" y="2200426"/>
          <a:ext cx="2315174" cy="1594150"/>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baseline="0" dirty="0" smtClean="0"/>
            <a:t>Institutional Capacity</a:t>
          </a:r>
          <a:endParaRPr lang="en-US" sz="2400" kern="1200" baseline="0" dirty="0"/>
        </a:p>
      </dsp:txBody>
      <dsp:txXfrm>
        <a:off x="5421150" y="2200426"/>
        <a:ext cx="2315174" cy="1594150"/>
      </dsp:txXfrm>
    </dsp:sp>
    <dsp:sp modelId="{DBE17C31-32CE-4962-A0B5-9FF3B6DB96CE}">
      <dsp:nvSpPr>
        <dsp:cNvPr id="0" name=""/>
        <dsp:cNvSpPr/>
      </dsp:nvSpPr>
      <dsp:spPr>
        <a:xfrm>
          <a:off x="2770848" y="4411290"/>
          <a:ext cx="2375829" cy="1454556"/>
        </a:xfrm>
        <a:prstGeom prst="ellipse">
          <a:avLst/>
        </a:prstGeom>
        <a:solidFill>
          <a:srgbClr val="00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baseline="0" dirty="0" smtClean="0"/>
            <a:t>Public Involvement</a:t>
          </a:r>
          <a:endParaRPr lang="en-US" sz="2400" kern="1200" baseline="0" dirty="0"/>
        </a:p>
      </dsp:txBody>
      <dsp:txXfrm>
        <a:off x="2770848" y="4411290"/>
        <a:ext cx="2375829" cy="1454556"/>
      </dsp:txXfrm>
    </dsp:sp>
    <dsp:sp modelId="{72AB09B9-0CB4-4C97-84F1-759530D47123}">
      <dsp:nvSpPr>
        <dsp:cNvPr id="0" name=""/>
        <dsp:cNvSpPr/>
      </dsp:nvSpPr>
      <dsp:spPr>
        <a:xfrm>
          <a:off x="84970" y="2296066"/>
          <a:ext cx="2300628" cy="1402861"/>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baseline="0" dirty="0" smtClean="0"/>
            <a:t>Laws &amp; Policies</a:t>
          </a:r>
          <a:endParaRPr lang="en-US" sz="2400" kern="1200" baseline="0" dirty="0"/>
        </a:p>
      </dsp:txBody>
      <dsp:txXfrm>
        <a:off x="84970" y="2296066"/>
        <a:ext cx="2300628" cy="140286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ED78C54-033A-4268-AEC6-160AB53A9A0B}" type="datetimeFigureOut">
              <a:rPr lang="en-US" smtClean="0"/>
              <a:pPr/>
              <a:t>5/29/2014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346D312-B603-436A-BE0A-2ACCBC0AFDAE}"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B076DDA1-5811-4D09-8799-B957E6A6F090}" type="datetimeFigureOut">
              <a:rPr lang="en-US"/>
              <a:pPr>
                <a:defRPr/>
              </a:pPr>
              <a:t>5/29/2014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75AEFED3-4ED3-4AA3-B6DB-8A6360A3D3A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801" y="4343400"/>
            <a:ext cx="5486399" cy="4209120"/>
          </a:xfrm>
        </p:spPr>
        <p:txBody>
          <a:bodyPr/>
          <a:lstStyle>
            <a:defPPr lvl="0">
              <a:buClr>
                <a:srgbClr val="000000"/>
              </a:buClr>
              <a:buSzPct val="100000"/>
              <a:buFont typeface="Calibri" pitchFamily="34"/>
              <a:buNone/>
            </a:defPPr>
            <a:lvl1pPr lvl="0">
              <a:buClr>
                <a:srgbClr val="000000"/>
              </a:buClr>
              <a:buSzPct val="100000"/>
              <a:buFont typeface="Calibri" pitchFamily="34"/>
              <a:buChar char="•"/>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pPr>
              <a:buNone/>
            </a:pPr>
            <a:r>
              <a:rPr lang="en-US" baseline="0" dirty="0" smtClean="0"/>
              <a:t>Over the course of my career I’ve come to learn that, among other things, everyone thinks their own </a:t>
            </a:r>
            <a:r>
              <a:rPr lang="en-US" baseline="0" dirty="0" smtClean="0"/>
              <a:t>definition of </a:t>
            </a:r>
            <a:r>
              <a:rPr lang="en-US" baseline="0" dirty="0" smtClean="0"/>
              <a:t>instream flow is the right one.  But the fact is that there’s a wide range of ideas for just what instream flow means. </a:t>
            </a:r>
          </a:p>
          <a:p>
            <a:pPr>
              <a:buNone/>
            </a:pPr>
            <a:r>
              <a:rPr lang="en-US" baseline="0" dirty="0" smtClean="0"/>
              <a:t>This talk is not a talk of protection or preservation.  Rather it is an effort to look at what we mean – or think we mean – when we use the words “instream flow” as well as how we value the many services of water and offer some ideas for managing water resources in the future. </a:t>
            </a:r>
          </a:p>
          <a:p>
            <a:pPr>
              <a:buNone/>
            </a:pPr>
            <a:r>
              <a:rPr lang="en-US" baseline="0" dirty="0" smtClean="0"/>
              <a:t>Much of the material in this presentation is from the Instream Flow Council</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Lest one feel that all is lost and we’re in a hopeless situation, it helps to consider the words of others that seem to capture some of the basic tenets of instream flow.  Dee Hock notes that this is not a game for pessimists – you must have</a:t>
            </a:r>
            <a:r>
              <a:rPr lang="en-US" baseline="0" dirty="0" smtClean="0"/>
              <a:t> a positive outlook to be effective.  Dian </a:t>
            </a:r>
            <a:r>
              <a:rPr lang="en-US" baseline="0" dirty="0" err="1" smtClean="0"/>
              <a:t>Fossey</a:t>
            </a:r>
            <a:r>
              <a:rPr lang="en-US" baseline="0" dirty="0" smtClean="0"/>
              <a:t> wisely notes that it does no good to worry about such matters as how we wish things were.  They are as they are and our energy will be most productive to face forward.  And Carl Sagan correctly notes that there’s no better time than right now – today – to begin to act.  Indeed if you can’t breath the air or drink the water, not much else really does matter.</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Historically water managers have managed</a:t>
            </a:r>
            <a:r>
              <a:rPr lang="en-US" baseline="0" dirty="0" smtClean="0"/>
              <a:t> river systems as if they were discrete entities like buckets and pipes.  They paid little attention to how dams affect organisms and the rivers themselves when water is stored and hydrographs are changed.</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r>
              <a:rPr lang="en-US" baseline="0" dirty="0" smtClean="0"/>
              <a:t> we all know it is much more cost effective to keep what we have now than to allow it’s destruction and then attempt to restore it.  Such practice assumes we know exactly how to restore the structure and function of a river, but history shows that such skill is in short supply.</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Finding balance among all water uses is a necessary goal that is inherently driven by the way we value this limited resource.  Valuation</a:t>
            </a:r>
            <a:r>
              <a:rPr lang="en-US" baseline="0" dirty="0" smtClean="0"/>
              <a:t> is something society has done for a long time but establishing the value of water in rivers and lakes is not easy when there are multiple values and more than one person with an opinion.</a:t>
            </a:r>
            <a:endParaRPr lang="en-US" dirty="0"/>
          </a:p>
        </p:txBody>
      </p:sp>
      <p:sp>
        <p:nvSpPr>
          <p:cNvPr id="4" name="Slide Number Placeholder 3"/>
          <p:cNvSpPr>
            <a:spLocks noGrp="1"/>
          </p:cNvSpPr>
          <p:nvPr>
            <p:ph type="sldNum" sz="quarter" idx="10"/>
          </p:nvPr>
        </p:nvSpPr>
        <p:spPr/>
        <p:txBody>
          <a:bodyPr/>
          <a:lstStyle/>
          <a:p>
            <a:fld id="{F99F4B72-3FF0-40B8-B1F5-34ECA0F0386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truly is a matter of comparing apples to oranges . . . Or more specifically comparing services to products.  Environmental</a:t>
            </a:r>
            <a:r>
              <a:rPr lang="en-US" baseline="0" dirty="0" smtClean="0"/>
              <a:t> services are not always discrete, tangible products</a:t>
            </a:r>
            <a:endParaRPr lang="en-US" dirty="0"/>
          </a:p>
        </p:txBody>
      </p:sp>
      <p:sp>
        <p:nvSpPr>
          <p:cNvPr id="4" name="Slide Number Placeholder 3"/>
          <p:cNvSpPr>
            <a:spLocks noGrp="1"/>
          </p:cNvSpPr>
          <p:nvPr>
            <p:ph type="sldNum" sz="quarter" idx="10"/>
          </p:nvPr>
        </p:nvSpPr>
        <p:spPr/>
        <p:txBody>
          <a:bodyPr/>
          <a:lstStyle/>
          <a:p>
            <a:fld id="{F99F4B72-3FF0-40B8-B1F5-34ECA0F0386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39ECF1-5F57-47D2-95A3-760320587EBE}" type="slidenum">
              <a:rPr lang="en-US"/>
              <a:pPr/>
              <a:t>15</a:t>
            </a:fld>
            <a:endParaRPr lang="en-US"/>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r>
              <a:rPr lang="en-US" dirty="0" smtClean="0"/>
              <a:t>But there are ways to do this.  There</a:t>
            </a:r>
            <a:r>
              <a:rPr lang="en-US" baseline="0" dirty="0" smtClean="0"/>
              <a:t> is an emerging discipline called </a:t>
            </a:r>
            <a:r>
              <a:rPr lang="en-US" baseline="0" dirty="0" err="1" smtClean="0"/>
              <a:t>Emergy</a:t>
            </a:r>
            <a:r>
              <a:rPr lang="en-US" baseline="0" dirty="0" smtClean="0"/>
              <a:t> – embodied energy that offers context on how to integrate values of commodities with the value of services of ecosystems.  </a:t>
            </a:r>
            <a:r>
              <a:rPr lang="en-US" baseline="0" dirty="0" err="1" smtClean="0"/>
              <a:t>Emergy</a:t>
            </a:r>
            <a:r>
              <a:rPr lang="en-US" baseline="0" dirty="0" smtClean="0"/>
              <a:t> was the focus of a half day workshop at the IFC Flow2011 conference in Nashville (by Dr. Dan Campbell of EPA).  Anyone interested in learning more about this subject will find a wealth of information at the Emergy.com web site.</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framework by de </a:t>
            </a:r>
            <a:r>
              <a:rPr lang="en-US" dirty="0" err="1" smtClean="0"/>
              <a:t>Groot</a:t>
            </a:r>
            <a:r>
              <a:rPr lang="en-US" dirty="0" smtClean="0"/>
              <a:t> provides a</a:t>
            </a:r>
            <a:r>
              <a:rPr lang="en-US" baseline="0" dirty="0" smtClean="0"/>
              <a:t> simplified schematic display of how </a:t>
            </a:r>
            <a:r>
              <a:rPr lang="en-US" dirty="0" smtClean="0"/>
              <a:t>assessment and valuation of ecosystem</a:t>
            </a:r>
            <a:r>
              <a:rPr lang="en-US" baseline="0" dirty="0" smtClean="0"/>
              <a:t> functions, goods and services is done.</a:t>
            </a:r>
          </a:p>
          <a:p>
            <a:r>
              <a:rPr lang="en-US" baseline="0" dirty="0" smtClean="0"/>
              <a:t>The value of ecosystem services is driven by the structure and function of the overall ecosystem.</a:t>
            </a:r>
          </a:p>
          <a:p>
            <a:r>
              <a:rPr lang="en-US" baseline="0" dirty="0" smtClean="0"/>
              <a:t>The condition of the ecosystem yields ecosystem services and goods.</a:t>
            </a:r>
          </a:p>
          <a:p>
            <a:r>
              <a:rPr lang="en-US" baseline="0" dirty="0" smtClean="0"/>
              <a:t>These have value that is determined by the combination of 3 key elements.</a:t>
            </a:r>
          </a:p>
          <a:p>
            <a:r>
              <a:rPr lang="en-US" baseline="0" dirty="0" smtClean="0"/>
              <a:t> In principle, each of the 3 key elements of establishing the value of healthy rivers or ecosystems is equally important.  The decisions managers make about water affect ecosystem structure and function and the cycle adjusts accordingly.  Unfortunately the real world isn’t quite this simple.</a:t>
            </a:r>
            <a:endParaRPr lang="en-US" dirty="0"/>
          </a:p>
        </p:txBody>
      </p:sp>
      <p:sp>
        <p:nvSpPr>
          <p:cNvPr id="4" name="Slide Number Placeholder 3"/>
          <p:cNvSpPr>
            <a:spLocks noGrp="1"/>
          </p:cNvSpPr>
          <p:nvPr>
            <p:ph type="sldNum" sz="quarter" idx="10"/>
          </p:nvPr>
        </p:nvSpPr>
        <p:spPr/>
        <p:txBody>
          <a:bodyPr/>
          <a:lstStyle/>
          <a:p>
            <a:fld id="{F99F4B72-3FF0-40B8-B1F5-34ECA0F0386E}"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fact there are significant challenges and problems that we must always deal with. </a:t>
            </a:r>
            <a:endParaRPr lang="en-US" dirty="0"/>
          </a:p>
        </p:txBody>
      </p:sp>
      <p:sp>
        <p:nvSpPr>
          <p:cNvPr id="4" name="Slide Number Placeholder 3"/>
          <p:cNvSpPr>
            <a:spLocks noGrp="1"/>
          </p:cNvSpPr>
          <p:nvPr>
            <p:ph type="sldNum" sz="quarter" idx="10"/>
          </p:nvPr>
        </p:nvSpPr>
        <p:spPr/>
        <p:txBody>
          <a:bodyPr/>
          <a:lstStyle/>
          <a:p>
            <a:fld id="{F99F4B72-3FF0-40B8-B1F5-34ECA0F0386E}"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93738"/>
            <a:ext cx="4570413"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483" y="4343236"/>
            <a:ext cx="5486082" cy="276999"/>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r>
              <a:rPr lang="en-US" dirty="0" smtClean="0"/>
              <a:t>Understanding how riverine</a:t>
            </a:r>
            <a:r>
              <a:rPr lang="en-US" baseline="0" dirty="0" smtClean="0"/>
              <a:t> ecosystems function is difficult enough for professionals who work in this field full time but it is nearly impossible for decision makers to fully appreciate the significance of actions that affect those processes even by small amounts.  As a result, it can be very important to develop relationships with those individuals and agencies so that you can provide assistance when it’s needed.</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93738"/>
            <a:ext cx="4570413"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483" y="4343236"/>
            <a:ext cx="5486082" cy="276999"/>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r>
              <a:rPr lang="en-US" dirty="0" smtClean="0"/>
              <a:t>Preventing</a:t>
            </a:r>
            <a:r>
              <a:rPr lang="en-US" baseline="0" dirty="0" smtClean="0"/>
              <a:t> a species from becoming extinct can have a wide range of positive effects (avoidance of cost) that are not always obvious.</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81E4C6-A7B5-4113-8B5C-FB2A669E15B8}" type="slidenum">
              <a:rPr lang="en-US"/>
              <a:pPr/>
              <a:t>2</a:t>
            </a:fld>
            <a:endParaRPr lang="en-US"/>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p:txBody>
          <a:bodyPr/>
          <a:lstStyle/>
          <a:p>
            <a:r>
              <a:rPr lang="en-US" dirty="0"/>
              <a:t>Instream flow is an </a:t>
            </a:r>
            <a:r>
              <a:rPr lang="en-US" dirty="0" smtClean="0"/>
              <a:t>interesting and difficult </a:t>
            </a:r>
            <a:r>
              <a:rPr lang="en-US" dirty="0"/>
              <a:t>field to work in.  </a:t>
            </a:r>
            <a:r>
              <a:rPr lang="en-US" dirty="0" smtClean="0"/>
              <a:t>Everyone who’s worked with water very long can probably identify with Dr. </a:t>
            </a:r>
            <a:r>
              <a:rPr lang="en-US" dirty="0" err="1" smtClean="0"/>
              <a:t>Tibbs</a:t>
            </a:r>
            <a:r>
              <a:rPr lang="en-US" dirty="0" smtClean="0"/>
              <a:t>.  But he didn’t last very long.  Often times a long career is needed to be more effective.</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93738"/>
            <a:ext cx="4570413"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483" y="4343236"/>
            <a:ext cx="5486082" cy="276999"/>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93738"/>
            <a:ext cx="4570413"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483" y="4343236"/>
            <a:ext cx="5486082" cy="276999"/>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8A42159C-FEDE-4F7A-880B-9C58598A6C77}" type="slidenum">
              <a:rPr lang="en-US" smtClean="0"/>
              <a:pPr/>
              <a:t>22</a:t>
            </a:fld>
            <a:endParaRPr 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r>
              <a:rPr lang="en-US" dirty="0" smtClean="0"/>
              <a:t>Another most basic problem is that society and scientists have an imperfect understanding of nature.  When we are modeling ecosystem processes it is important to realistically identify what we are modeling and what we are omitting</a:t>
            </a:r>
            <a:r>
              <a:rPr lang="en-US" baseline="0" dirty="0" smtClean="0"/>
              <a:t> and realize the limitations of our efforts.  This awareness is the basis of the precautionary principle that says we must always err on the side of caution to avoid the need to reverse a decision when future information reveals the error of our ways.  This challenge also speaks to the great need to develop laws that enable, not limit, the opportunity to manage riverine resources and processes in ways that are consistent with their basic “nature.”  Unfortunately, most laws have proven to greatly hinder those opportunities in many states and provinces.</a:t>
            </a: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solidFill>
                  <a:schemeClr val="bg1"/>
                </a:solidFill>
              </a:rPr>
              <a:t>The message from this series of observations is not that we should return all rivers to their pre-settlement condition.  Humans need water to support our quality of life</a:t>
            </a:r>
            <a:r>
              <a:rPr lang="en-US" sz="1200" baseline="0" dirty="0" smtClean="0">
                <a:solidFill>
                  <a:schemeClr val="bg1"/>
                </a:solidFill>
              </a:rPr>
              <a:t> and our numbers are growing.  The key point is that we need laws and policies that allow managers the ability to balance ecological needs on an equal basis with other needs.</a:t>
            </a:r>
            <a:endParaRPr lang="en-US" dirty="0"/>
          </a:p>
        </p:txBody>
      </p:sp>
      <p:sp>
        <p:nvSpPr>
          <p:cNvPr id="4" name="Slide Number Placeholder 3"/>
          <p:cNvSpPr>
            <a:spLocks noGrp="1"/>
          </p:cNvSpPr>
          <p:nvPr>
            <p:ph type="sldNum" sz="quarter" idx="10"/>
          </p:nvPr>
        </p:nvSpPr>
        <p:spPr/>
        <p:txBody>
          <a:bodyPr/>
          <a:lstStyle/>
          <a:p>
            <a:fld id="{F99F4B72-3FF0-40B8-B1F5-34ECA0F0386E}"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dirty="0" smtClean="0">
                <a:solidFill>
                  <a:schemeClr val="bg1"/>
                </a:solidFill>
              </a:rPr>
              <a:t>Instream flows</a:t>
            </a:r>
            <a:r>
              <a:rPr lang="en-US" sz="1200" b="0" baseline="0" dirty="0" smtClean="0">
                <a:solidFill>
                  <a:schemeClr val="bg1"/>
                </a:solidFill>
              </a:rPr>
              <a:t>, as broadly defined, p</a:t>
            </a:r>
            <a:r>
              <a:rPr lang="en-US" sz="1200" b="0" dirty="0" smtClean="0">
                <a:solidFill>
                  <a:schemeClr val="bg1"/>
                </a:solidFill>
              </a:rPr>
              <a:t>lay a critical role in supporting ecosystem services.  Water in the creek is, after all, the way water moves from one point to another and that produces the diverse environments and community assemblages along the way that river managers are charged with managing.  They are also the element that helps sustain the full range of broader ecosystem services.</a:t>
            </a:r>
          </a:p>
          <a:p>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Though fish receive the majority of our attention when managing flow in rivers and in spite of the affinity that people (including biologists) have for these organisms, the reality is that instream flow is about much more than fish.  </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590025A7-E051-4C0A-919B-9ECB52A5C28D}" type="slidenum">
              <a:rPr lang="en-US" smtClean="0"/>
              <a:pPr/>
              <a:t>27</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spcBef>
                <a:spcPct val="0"/>
              </a:spcBef>
            </a:pPr>
            <a:r>
              <a:rPr lang="en-US" sz="2800" dirty="0" smtClean="0">
                <a:latin typeface="Arial" charset="0"/>
              </a:rPr>
              <a:t>The discipline is in fact much more about our decision that</a:t>
            </a:r>
            <a:r>
              <a:rPr lang="en-US" sz="2800" baseline="0" dirty="0" smtClean="0">
                <a:latin typeface="Arial" charset="0"/>
              </a:rPr>
              <a:t> affect how the world looks and our very quality of life.  Fish are simply one needle on one of many gages on the proverbial control panel of a river to tell us what’s going on.  To be most effective, and to manage fish wisely, we need to know much more than how many fish are in the river.</a:t>
            </a:r>
            <a:endParaRPr lang="en-US" sz="2800" dirty="0" smtClean="0">
              <a:latin typeface="Arial" charset="0"/>
            </a:endParaRPr>
          </a:p>
          <a:p>
            <a:pPr eaLnBrk="1" hangingPunct="1">
              <a:spcBef>
                <a:spcPct val="0"/>
              </a:spcBef>
            </a:pPr>
            <a:endParaRPr lang="en-US" sz="2800" dirty="0"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Instream flow is still not a</a:t>
            </a:r>
            <a:r>
              <a:rPr lang="en-US" baseline="0" dirty="0" smtClean="0"/>
              <a:t> simple subject so it’s important to understand the considerable fine print that’s associated with this discipline.</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 likely, everyone in this room has a different image of instream flow.  The fact is that the Los Angeles</a:t>
            </a:r>
            <a:r>
              <a:rPr lang="en-US" baseline="0" dirty="0" smtClean="0"/>
              <a:t> River in California has an instream flow and Rock Creek Wyoming has an instream flow.  Though we use the same term in each case, the reality is that instream flow is very different in each setting.  You can like instream flow in one of these settings but not think very much of it in the other.</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801" y="4343400"/>
            <a:ext cx="5486399" cy="4209120"/>
          </a:xfrm>
        </p:spPr>
        <p:txBody>
          <a:bodyPr/>
          <a:lstStyle>
            <a:defPPr lvl="0">
              <a:buClr>
                <a:srgbClr val="000000"/>
              </a:buClr>
              <a:buSzPct val="100000"/>
              <a:buFont typeface="Calibri" pitchFamily="34"/>
              <a:buNone/>
            </a:defPPr>
            <a:lvl1pPr lvl="0">
              <a:buClr>
                <a:srgbClr val="000000"/>
              </a:buClr>
              <a:buSzPct val="100000"/>
              <a:buFont typeface="Calibri" pitchFamily="34"/>
              <a:buChar char="•"/>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pPr>
              <a:buNone/>
            </a:pPr>
            <a:r>
              <a:rPr lang="en-US" dirty="0" smtClean="0"/>
              <a:t>In some situations, when we</a:t>
            </a:r>
            <a:r>
              <a:rPr lang="en-US" baseline="0" dirty="0" smtClean="0"/>
              <a:t> refer to instream flow we’re just talking about the amount of water needed to support a single species or life stage of fish.  In other settings instream flow relates to an entire fishery – the community of organisms in and adjacent to the stream, the physical habitat, and human users.  Both uses of the term can be correct – they just need to be defined.</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Instream flow has a lot</a:t>
            </a:r>
            <a:r>
              <a:rPr lang="en-US" baseline="0" dirty="0" smtClean="0"/>
              <a:t> in common with p</a:t>
            </a:r>
            <a:r>
              <a:rPr lang="en-US" dirty="0" smtClean="0"/>
              <a:t>uppy dogs and cute babies.  How can you not like it?  But the reality is that some people just don’t like cute babies . . . Or </a:t>
            </a:r>
            <a:r>
              <a:rPr lang="en-US" smtClean="0"/>
              <a:t>instream flow.</a:t>
            </a:r>
            <a:endParaRPr lang="en-US" dirty="0"/>
          </a:p>
        </p:txBody>
      </p:sp>
      <p:sp>
        <p:nvSpPr>
          <p:cNvPr id="4" name="Slide Number Placeholder 3"/>
          <p:cNvSpPr>
            <a:spLocks noGrp="1"/>
          </p:cNvSpPr>
          <p:nvPr>
            <p:ph type="sldNum" sz="quarter" idx="10"/>
          </p:nvPr>
        </p:nvSpPr>
        <p:spPr/>
        <p:txBody>
          <a:bodyPr/>
          <a:lstStyle/>
          <a:p>
            <a:fld id="{7B9C451B-9F4C-4B24-9C42-1711BDCC4A02}"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other situations when we talk about instream flow we’re talking about the</a:t>
            </a:r>
            <a:r>
              <a:rPr lang="en-US" baseline="0" dirty="0" smtClean="0"/>
              <a:t> needs of water to maintain an extended river system (possibly including tributaries).  However we might also be talking about the instream flow needed in a discrete portion of a longer river – as if the flow there occurs independent of the watershed upstream.  Again, qualifying what you mean can make a big difference in what you’re talking about and the adequacy of the instream flow for the intended purpose.</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F46077-04DB-4DBB-9C74-45B0B5F398EF}" type="slidenum">
              <a:rPr lang="en-US"/>
              <a:pPr fontAlgn="base">
                <a:spcBef>
                  <a:spcPct val="0"/>
                </a:spcBef>
                <a:spcAft>
                  <a:spcPct val="0"/>
                </a:spcAft>
              </a:pPr>
              <a:t>32</a:t>
            </a:fld>
            <a:endParaRPr lang="en-US"/>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z="1400" dirty="0" smtClean="0">
                <a:solidFill>
                  <a:schemeClr val="bg1"/>
                </a:solidFill>
              </a:rPr>
              <a:t>Instream flows come in a variety of forms - you can have an instream flow (water in the creek) without any regulatory mechanism, or you can have an instream flow (agreement) without any wet water (little or no certainty or control), or you can have an instream flow (water in the creek) with regulatory protection (some level of established certainty and control).</a:t>
            </a:r>
          </a:p>
          <a:p>
            <a:pPr>
              <a:spcBef>
                <a:spcPct val="0"/>
              </a:spcBef>
            </a:pPr>
            <a:r>
              <a:rPr lang="en-US" dirty="0" smtClean="0"/>
              <a:t>This is an important thing to keep in mind because, if not clearly articulated, negotiators can be talking about very different things – “we’ll give you an instream flow (agreement) but you go find the water.”  Or perhaps, “that stream’s already got an instream flow” (just no certainty or control about how much or when to expect it).</a:t>
            </a:r>
            <a:r>
              <a:rPr lang="en-US" baseline="0" dirty="0" smtClean="0"/>
              <a:t> </a:t>
            </a: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875D44-ED54-4D7D-8CB6-0F24E6A42307}" type="slidenum">
              <a:rPr lang="en-US"/>
              <a:pPr fontAlgn="base">
                <a:spcBef>
                  <a:spcPct val="0"/>
                </a:spcBef>
                <a:spcAft>
                  <a:spcPct val="0"/>
                </a:spcAft>
              </a:pPr>
              <a:t>33</a:t>
            </a:fld>
            <a:endParaRPr lang="en-US"/>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Instream flow also has reference to amount as well as the pattern of availability.  At it’s simplest definition, “instream flow” just means “water in the creek” in any amount at any time and any pattern. </a:t>
            </a:r>
          </a:p>
          <a:p>
            <a:pPr>
              <a:spcBef>
                <a:spcPct val="0"/>
              </a:spcBef>
            </a:pPr>
            <a:r>
              <a:rPr lang="en-US" sz="1400" dirty="0" smtClean="0">
                <a:solidFill>
                  <a:schemeClr val="bg1"/>
                </a:solidFill>
              </a:rPr>
              <a:t>Often times, consumptive water users tend to think that if they leave any water in the stream that they’ve provided an acceptable flow volume.</a:t>
            </a:r>
          </a:p>
          <a:p>
            <a:pPr>
              <a:spcBef>
                <a:spcPct val="0"/>
              </a:spcBef>
            </a:pPr>
            <a:r>
              <a:rPr lang="en-US" sz="1400" dirty="0" smtClean="0">
                <a:solidFill>
                  <a:schemeClr val="bg1"/>
                </a:solidFill>
              </a:rPr>
              <a:t>They may think they just need to leave a little water in the stream for the fish without thinking more broadly about other organisms or habitat forming processes.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800CAE-C302-490F-B990-7DF34ED8DEBA}" type="slidenum">
              <a:rPr lang="en-US"/>
              <a:pPr fontAlgn="base">
                <a:spcBef>
                  <a:spcPct val="0"/>
                </a:spcBef>
                <a:spcAft>
                  <a:spcPct val="0"/>
                </a:spcAft>
              </a:pPr>
              <a:t>34</a:t>
            </a:fld>
            <a:endParaRPr lang="en-US"/>
          </a:p>
        </p:txBody>
      </p:sp>
      <p:sp>
        <p:nvSpPr>
          <p:cNvPr id="45059" name="Rectangle 2050"/>
          <p:cNvSpPr>
            <a:spLocks noGrp="1" noRot="1" noChangeAspect="1" noChangeArrowheads="1" noTextEdit="1"/>
          </p:cNvSpPr>
          <p:nvPr>
            <p:ph type="sldImg"/>
          </p:nvPr>
        </p:nvSpPr>
        <p:spPr bwMode="auto">
          <a:noFill/>
          <a:ln>
            <a:solidFill>
              <a:srgbClr val="000000"/>
            </a:solidFill>
            <a:miter lim="800000"/>
            <a:headEnd/>
            <a:tailEnd/>
          </a:ln>
        </p:spPr>
      </p:sp>
      <p:sp>
        <p:nvSpPr>
          <p:cNvPr id="45060" name="Rectangle 2051"/>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Instream flow can also mean all the water, all the time.</a:t>
            </a:r>
          </a:p>
          <a:p>
            <a:pPr>
              <a:spcBef>
                <a:spcPct val="0"/>
              </a:spcBef>
            </a:pPr>
            <a:r>
              <a:rPr lang="en-US" dirty="0" smtClean="0"/>
              <a:t>Water developers fear that this is what environmentalists really want and it’s possible that some environmentalists may actually have this ambition.</a:t>
            </a:r>
          </a:p>
          <a:p>
            <a:pPr>
              <a:spcBef>
                <a:spcPct val="0"/>
              </a:spcBef>
            </a:pPr>
            <a:r>
              <a:rPr lang="en-US" dirty="0" smtClean="0"/>
              <a:t>Again, this perspective is largely derived from how people think a river should look, without thinking about how the river functions.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BF7D73-1031-4EBF-8161-E9ECA7E9A5CF}" type="slidenum">
              <a:rPr lang="en-US"/>
              <a:pPr fontAlgn="base">
                <a:spcBef>
                  <a:spcPct val="0"/>
                </a:spcBef>
                <a:spcAft>
                  <a:spcPct val="0"/>
                </a:spcAft>
              </a:pPr>
              <a:t>35</a:t>
            </a:fld>
            <a:endParaRPr lang="en-US"/>
          </a:p>
        </p:txBody>
      </p:sp>
      <p:sp>
        <p:nvSpPr>
          <p:cNvPr id="46083" name="Rectangle 1026"/>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6084" name="Rectangle 1027"/>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dirty="0" smtClean="0"/>
              <a:t>Of course an instream flow can also refer to a seasonally adjusted flow regime that provides the proper amount of flow at the proper time of year for the proper duration to maintain the river’s ecological structure and function.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800CAE-C302-490F-B990-7DF34ED8DEBA}" type="slidenum">
              <a:rPr lang="en-US"/>
              <a:pPr fontAlgn="base">
                <a:spcBef>
                  <a:spcPct val="0"/>
                </a:spcBef>
                <a:spcAft>
                  <a:spcPct val="0"/>
                </a:spcAft>
              </a:pPr>
              <a:t>36</a:t>
            </a:fld>
            <a:endParaRPr lang="en-US"/>
          </a:p>
        </p:txBody>
      </p:sp>
      <p:sp>
        <p:nvSpPr>
          <p:cNvPr id="45059" name="Rectangle 2050"/>
          <p:cNvSpPr>
            <a:spLocks noGrp="1" noRot="1" noChangeAspect="1" noChangeArrowheads="1" noTextEdit="1"/>
          </p:cNvSpPr>
          <p:nvPr>
            <p:ph type="sldImg"/>
          </p:nvPr>
        </p:nvSpPr>
        <p:spPr bwMode="auto">
          <a:noFill/>
          <a:ln>
            <a:solidFill>
              <a:srgbClr val="000000"/>
            </a:solidFill>
            <a:miter lim="800000"/>
            <a:headEnd/>
            <a:tailEnd/>
          </a:ln>
        </p:spPr>
      </p:sp>
      <p:sp>
        <p:nvSpPr>
          <p:cNvPr id="45060" name="Rectangle 2051"/>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Instream flow can also refer to </a:t>
            </a:r>
            <a:r>
              <a:rPr lang="en-US" baseline="0" dirty="0" smtClean="0"/>
              <a:t>the purpose of the flow.  For example it’s important to distinguish between whether we are trying to protect part or all of the flow regime that’s still in the stream or if we’re trying to restore some measure of flow regime to a stream that experiences some level of depletion.  There can be a big difference between these two concepts depending on the desired outcome.</a:t>
            </a:r>
          </a:p>
          <a:p>
            <a:pPr>
              <a:spcBef>
                <a:spcPct val="0"/>
              </a:spcBef>
            </a:pP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7587EA-942A-4C06-887E-E9E0813B106F}" type="slidenum">
              <a:rPr lang="en-US"/>
              <a:pPr fontAlgn="base">
                <a:spcBef>
                  <a:spcPct val="0"/>
                </a:spcBef>
                <a:spcAft>
                  <a:spcPct val="0"/>
                </a:spcAft>
              </a:pPr>
              <a:t>37</a:t>
            </a:fld>
            <a:endParaRPr lang="en-US"/>
          </a:p>
        </p:txBody>
      </p:sp>
      <p:sp>
        <p:nvSpPr>
          <p:cNvPr id="4710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710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dirty="0" smtClean="0"/>
              <a:t>Flow protection usually</a:t>
            </a:r>
            <a:r>
              <a:rPr lang="en-US" baseline="0" dirty="0" smtClean="0"/>
              <a:t> refers to identifying an amount of water that can be removed from the hydrograph that will minimize or avoid negative effects on the stream and the organisms that reside there.  This is also referred to as an upside down flow because it is viewed by some as the opposite of traditional views on e-flow management.  These kinds of opportunities often occur on public lands, upstream from where most water is diverted for human use.  Flow protection may require more water than flow restoration but the precise amount depends on how degraded the stream is already (for restoration) as well as the level of protection or restoration that is desired by the public and water managers.</a:t>
            </a:r>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7587EA-942A-4C06-887E-E9E0813B106F}" type="slidenum">
              <a:rPr lang="en-US"/>
              <a:pPr fontAlgn="base">
                <a:spcBef>
                  <a:spcPct val="0"/>
                </a:spcBef>
                <a:spcAft>
                  <a:spcPct val="0"/>
                </a:spcAft>
              </a:pPr>
              <a:t>38</a:t>
            </a:fld>
            <a:endParaRPr lang="en-US"/>
          </a:p>
        </p:txBody>
      </p:sp>
      <p:sp>
        <p:nvSpPr>
          <p:cNvPr id="4710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710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dirty="0" smtClean="0"/>
              <a:t>Flow restoration may be the more traditional view of instream flow management.  When restoring flow and riverine function to a stream, </a:t>
            </a:r>
            <a:r>
              <a:rPr lang="en-US" baseline="0" dirty="0" smtClean="0"/>
              <a:t>almost any level of increased flow will be beneficial for environmental purposes.  These situations typically exist on private lands where water has been allocated for consumptive human uses and involve finding ways to put water back in the stream – either by creative management plans or re-direction of existing water rights or permits.  </a:t>
            </a:r>
            <a:r>
              <a:rPr lang="en-US" dirty="0" smtClean="0"/>
              <a:t>Because most of the streams</a:t>
            </a:r>
            <a:r>
              <a:rPr lang="en-US" baseline="0" dirty="0" smtClean="0"/>
              <a:t> and rivers in need of habitat restoration are on private lands, it can be important that private landowners have a role in this flow management strategy.  </a:t>
            </a:r>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auto">
              <a:spcAft>
                <a:spcPts val="0"/>
              </a:spcAft>
              <a:buFont typeface="Arial" pitchFamily="34" charset="0"/>
              <a:buNone/>
              <a:defRPr/>
            </a:pPr>
            <a:r>
              <a:rPr lang="en-US" b="0" dirty="0" smtClean="0"/>
              <a:t>Implementing an instream flow is a product of the combined </a:t>
            </a:r>
            <a:r>
              <a:rPr lang="en-US" b="0" u="sng" dirty="0" smtClean="0"/>
              <a:t>interaction</a:t>
            </a:r>
            <a:r>
              <a:rPr lang="en-US" b="0" dirty="0" smtClean="0"/>
              <a:t> of 4 primary components.  </a:t>
            </a:r>
          </a:p>
          <a:p>
            <a:pPr fontAlgn="auto">
              <a:spcAft>
                <a:spcPts val="0"/>
              </a:spcAft>
              <a:buFont typeface="Arial" pitchFamily="34" charset="0"/>
              <a:buNone/>
              <a:defRPr/>
            </a:pPr>
            <a:r>
              <a:rPr lang="en-US" b="0" dirty="0" smtClean="0"/>
              <a:t>Each is critically important</a:t>
            </a:r>
            <a:r>
              <a:rPr lang="en-US" b="0" baseline="0" dirty="0" smtClean="0"/>
              <a:t> and should be specifically addressed to increase the odds of effectively securing an adequate instream flow.  This next section focuses only on some of the scientific considerations of instream flow needs assessment.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0DE0A3-B757-46DE-9FD0-B2A954902DDF}" type="slidenum">
              <a:rPr lang="en-US"/>
              <a:pPr/>
              <a:t>40</a:t>
            </a:fld>
            <a:endParaRPr lang="en-US"/>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en-US"/>
              <a:t>There is a well developed and evolving science associated with the business of determining how much water you need.  </a:t>
            </a:r>
          </a:p>
          <a:p>
            <a:r>
              <a:rPr lang="en-US"/>
              <a:t>It is definitely more complex than the commonly held belief that instream flow is just a matter of keeping a little water in the creek for fish.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801" y="4343400"/>
            <a:ext cx="5486399" cy="4209120"/>
          </a:xfrm>
        </p:spPr>
        <p:txBody>
          <a:bodyPr/>
          <a:lstStyle>
            <a:defPPr lvl="0">
              <a:buClr>
                <a:srgbClr val="000000"/>
              </a:buClr>
              <a:buSzPct val="100000"/>
              <a:buFont typeface="Calibri" pitchFamily="34"/>
              <a:buNone/>
            </a:defPPr>
            <a:lvl1pPr lvl="0">
              <a:buClr>
                <a:srgbClr val="000000"/>
              </a:buClr>
              <a:buSzPct val="100000"/>
              <a:buFont typeface="Calibri" pitchFamily="34"/>
              <a:buChar char="•"/>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pPr>
              <a:buNone/>
            </a:pPr>
            <a:r>
              <a:rPr lang="en-US" baseline="0" dirty="0" smtClean="0"/>
              <a:t>We start with the big picture, and things we already know.  In spite of the seeming abundance of water on the planet, we must deal with a strictly limited resource of which there will never be any more.  Water management isn’t an issue of “more”.   It’s a matter of managing and sharing the limited resource we have to do all the things we demand of it.</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BE3C4F-C4C0-4E46-B65C-46477D04AB49}" type="slidenum">
              <a:rPr lang="en-US"/>
              <a:pPr/>
              <a:t>41</a:t>
            </a:fld>
            <a:endParaRPr lang="en-US"/>
          </a:p>
        </p:txBody>
      </p:sp>
      <p:sp>
        <p:nvSpPr>
          <p:cNvPr id="1843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43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All </a:t>
            </a:r>
            <a:r>
              <a:rPr lang="en-US" dirty="0" smtClean="0"/>
              <a:t>riverine components (and thus their habitats, organisms present, and flow needs) </a:t>
            </a:r>
            <a:r>
              <a:rPr lang="en-US" dirty="0"/>
              <a:t>change in predictable ways over </a:t>
            </a:r>
            <a:r>
              <a:rPr lang="en-US" dirty="0" smtClean="0"/>
              <a:t>the length </a:t>
            </a:r>
            <a:r>
              <a:rPr lang="en-US" dirty="0"/>
              <a:t>of the </a:t>
            </a:r>
            <a:r>
              <a:rPr lang="en-US" dirty="0" smtClean="0"/>
              <a:t>river </a:t>
            </a:r>
            <a:r>
              <a:rPr lang="en-US" dirty="0"/>
              <a:t>and </a:t>
            </a:r>
            <a:r>
              <a:rPr lang="en-US" dirty="0" smtClean="0"/>
              <a:t>over time</a:t>
            </a:r>
            <a:r>
              <a:rPr lang="en-US" dirty="0"/>
              <a:t>. </a:t>
            </a:r>
            <a:r>
              <a:rPr lang="en-US" dirty="0" smtClean="0"/>
              <a:t> This dynamic nature of rivers is one important reason why </a:t>
            </a:r>
            <a:r>
              <a:rPr lang="en-US" dirty="0"/>
              <a:t>we can’t always do the same kinds of studies in every situation.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spite of our desire to think that our actions and extractions related to flow are benign or even beneficial, it</a:t>
            </a:r>
            <a:r>
              <a:rPr lang="en-US" baseline="0" dirty="0" smtClean="0"/>
              <a:t> is an established fact that in the majority of cases those actions are usually detrimental to existing conditions and communities - b</a:t>
            </a:r>
            <a:r>
              <a:rPr lang="en-US" dirty="0" smtClean="0"/>
              <a:t>ased</a:t>
            </a:r>
            <a:r>
              <a:rPr lang="en-US" baseline="0" dirty="0" smtClean="0"/>
              <a:t> on review of 124 cases.</a:t>
            </a:r>
          </a:p>
          <a:p>
            <a:endParaRPr lang="en-US" baseline="0" dirty="0" smtClean="0"/>
          </a:p>
          <a:p>
            <a:r>
              <a:rPr lang="en-US" sz="1200" i="1" kern="1200" baseline="0" dirty="0" smtClean="0">
                <a:solidFill>
                  <a:schemeClr val="tx1"/>
                </a:solidFill>
                <a:latin typeface="+mn-lt"/>
                <a:ea typeface="+mn-ea"/>
                <a:cs typeface="+mn-cs"/>
              </a:rPr>
              <a:t>Ashton, M.J. 2012. Ecological responses to flow alteration: A literature review within</a:t>
            </a:r>
          </a:p>
          <a:p>
            <a:r>
              <a:rPr lang="en-US" sz="1200" i="1" kern="1200" baseline="0" dirty="0" smtClean="0">
                <a:solidFill>
                  <a:schemeClr val="tx1"/>
                </a:solidFill>
                <a:latin typeface="+mn-lt"/>
                <a:ea typeface="+mn-ea"/>
                <a:cs typeface="+mn-cs"/>
              </a:rPr>
              <a:t>the context of the Maryland </a:t>
            </a:r>
            <a:r>
              <a:rPr lang="en-US" sz="1200" i="1" kern="1200" baseline="0" dirty="0" err="1" smtClean="0">
                <a:solidFill>
                  <a:schemeClr val="tx1"/>
                </a:solidFill>
                <a:latin typeface="+mn-lt"/>
                <a:ea typeface="+mn-ea"/>
                <a:cs typeface="+mn-cs"/>
              </a:rPr>
              <a:t>Hydroecological</a:t>
            </a:r>
            <a:r>
              <a:rPr lang="en-US" sz="1200" i="1" kern="1200" baseline="0" dirty="0" smtClean="0">
                <a:solidFill>
                  <a:schemeClr val="tx1"/>
                </a:solidFill>
                <a:latin typeface="+mn-lt"/>
                <a:ea typeface="+mn-ea"/>
                <a:cs typeface="+mn-cs"/>
              </a:rPr>
              <a:t> Integrity Assessment. Maryland</a:t>
            </a:r>
          </a:p>
          <a:p>
            <a:r>
              <a:rPr lang="en-US" sz="1200" i="1" kern="1200" baseline="0" dirty="0" smtClean="0">
                <a:solidFill>
                  <a:schemeClr val="tx1"/>
                </a:solidFill>
                <a:latin typeface="+mn-lt"/>
                <a:ea typeface="+mn-ea"/>
                <a:cs typeface="+mn-cs"/>
              </a:rPr>
              <a:t>Department of Natural Resources, Monitoring and Non-Tidal Assessment Division.</a:t>
            </a:r>
          </a:p>
          <a:p>
            <a:r>
              <a:rPr lang="en-US" sz="1200" i="1" kern="1200" baseline="0" dirty="0" smtClean="0">
                <a:solidFill>
                  <a:schemeClr val="tx1"/>
                </a:solidFill>
                <a:latin typeface="+mn-lt"/>
                <a:ea typeface="+mn-ea"/>
                <a:cs typeface="+mn-cs"/>
              </a:rPr>
              <a:t>RAS-MANTA-AIM-13-01, 45 p.</a:t>
            </a:r>
            <a:endParaRPr lang="en-US" sz="1200" i="1"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EAC28-B790-4F89-BE63-B46878A980D7}" type="slidenum">
              <a:rPr lang="en-US"/>
              <a:pPr/>
              <a:t>43</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r>
              <a:rPr lang="en-US" dirty="0" smtClean="0"/>
              <a:t>But the fact is that dams do have broad</a:t>
            </a:r>
            <a:r>
              <a:rPr lang="en-US" baseline="0" dirty="0" smtClean="0"/>
              <a:t> effects and </a:t>
            </a:r>
            <a:r>
              <a:rPr lang="en-US" dirty="0" smtClean="0"/>
              <a:t>don’t </a:t>
            </a:r>
            <a:r>
              <a:rPr lang="en-US" dirty="0"/>
              <a:t>modify just one thing – they modify everything. </a:t>
            </a:r>
            <a:r>
              <a:rPr lang="en-US" dirty="0" smtClean="0"/>
              <a:t>When </a:t>
            </a:r>
            <a:r>
              <a:rPr lang="en-US" dirty="0"/>
              <a:t>you change </a:t>
            </a:r>
            <a:r>
              <a:rPr lang="en-US" dirty="0" smtClean="0"/>
              <a:t>any or all </a:t>
            </a:r>
            <a:r>
              <a:rPr lang="en-US" dirty="0"/>
              <a:t>of these riverine characteristics, you invariably change not just the number of organisms that live below </a:t>
            </a:r>
            <a:r>
              <a:rPr lang="en-US" dirty="0" smtClean="0"/>
              <a:t>dams, </a:t>
            </a:r>
            <a:r>
              <a:rPr lang="en-US" dirty="0"/>
              <a:t>you risk changing the species </a:t>
            </a:r>
            <a:r>
              <a:rPr lang="en-US" dirty="0" smtClean="0"/>
              <a:t>that are found there as </a:t>
            </a:r>
            <a:r>
              <a:rPr lang="en-US" dirty="0"/>
              <a:t>well.  In some situations projects have been built that had such a great impact as to turn once abundant, non-game </a:t>
            </a:r>
            <a:r>
              <a:rPr lang="en-US" dirty="0" smtClean="0"/>
              <a:t>species that </a:t>
            </a:r>
            <a:r>
              <a:rPr lang="en-US" dirty="0"/>
              <a:t>didn’t get much attention into relatively rare species that became the focus of great attention and monetary expense.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CBBEFC-588A-42B3-B372-5553C1FE4A46}" type="slidenum">
              <a:rPr lang="en-US"/>
              <a:pPr/>
              <a:t>44</a:t>
            </a:fld>
            <a:endParaRPr lang="en-US"/>
          </a:p>
        </p:txBody>
      </p:sp>
      <p:sp>
        <p:nvSpPr>
          <p:cNvPr id="1331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31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smtClean="0"/>
              <a:t>Hydrologic pattern (flow) is the master variable that shapes and sustains stream habitats and organisms.  Quantification of instream flow regime needs is the integration of these 5 riverine resource characteristics.  While hydrology is the main driver, all five of these characteristics are inter-related in complex ways that we do not always fully understand.  The take home message is that the science of </a:t>
            </a:r>
            <a:r>
              <a:rPr lang="en-US" u="none" dirty="0" smtClean="0"/>
              <a:t>quantifying</a:t>
            </a:r>
            <a:r>
              <a:rPr lang="en-US" dirty="0" smtClean="0"/>
              <a:t> instream flow needs</a:t>
            </a:r>
            <a:r>
              <a:rPr lang="en-US" baseline="0" dirty="0" smtClean="0"/>
              <a:t> depends on knowing a lot about a lot of things – there isn’t just one thing we need to know or take care of (there’s no silver bullet).</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r>
              <a:rPr lang="en-US" sz="1200" baseline="0" dirty="0" smtClean="0">
                <a:solidFill>
                  <a:schemeClr val="bg1"/>
                </a:solidFill>
                <a:latin typeface="Arial" charset="0"/>
              </a:rPr>
              <a:t>Models have been developed to provide information about rivers and river processes that is associated with each of these </a:t>
            </a:r>
            <a:r>
              <a:rPr lang="en-US" sz="1200" dirty="0" smtClean="0">
                <a:solidFill>
                  <a:schemeClr val="bg1"/>
                </a:solidFill>
                <a:latin typeface="Arial" charset="0"/>
              </a:rPr>
              <a:t>elements</a:t>
            </a:r>
            <a:r>
              <a:rPr lang="en-US" sz="1200" baseline="0" dirty="0" smtClean="0">
                <a:solidFill>
                  <a:schemeClr val="bg1"/>
                </a:solidFill>
                <a:latin typeface="Arial" charset="0"/>
              </a:rPr>
              <a:t> and generally relate to:</a:t>
            </a:r>
          </a:p>
          <a:p>
            <a:pPr>
              <a:lnSpc>
                <a:spcPct val="90000"/>
              </a:lnSpc>
            </a:pPr>
            <a:endParaRPr lang="en-US" sz="1200" dirty="0" smtClean="0">
              <a:solidFill>
                <a:schemeClr val="bg1"/>
              </a:solidFill>
              <a:latin typeface="Arial" charset="0"/>
            </a:endParaRPr>
          </a:p>
          <a:p>
            <a:pPr lvl="1">
              <a:lnSpc>
                <a:spcPct val="90000"/>
              </a:lnSpc>
              <a:buFont typeface="Arial" pitchFamily="34" charset="0"/>
              <a:buChar char="•"/>
            </a:pPr>
            <a:r>
              <a:rPr lang="en-US" sz="1200" dirty="0" smtClean="0">
                <a:solidFill>
                  <a:schemeClr val="bg1"/>
                </a:solidFill>
                <a:latin typeface="Arial" charset="0"/>
              </a:rPr>
              <a:t>Short term survival of organisms</a:t>
            </a:r>
          </a:p>
          <a:p>
            <a:pPr lvl="1">
              <a:lnSpc>
                <a:spcPct val="90000"/>
              </a:lnSpc>
              <a:buFont typeface="Arial" pitchFamily="34" charset="0"/>
              <a:buChar char="•"/>
            </a:pPr>
            <a:r>
              <a:rPr lang="en-US" sz="1200" dirty="0" smtClean="0">
                <a:solidFill>
                  <a:schemeClr val="bg1"/>
                </a:solidFill>
                <a:latin typeface="Arial" charset="0"/>
              </a:rPr>
              <a:t>Long-term persistence of habitat and habitat processes</a:t>
            </a:r>
          </a:p>
          <a:p>
            <a:pPr lvl="1">
              <a:lnSpc>
                <a:spcPct val="90000"/>
              </a:lnSpc>
              <a:buFont typeface="Arial" pitchFamily="34" charset="0"/>
              <a:buChar char="•"/>
            </a:pPr>
            <a:r>
              <a:rPr lang="en-US" sz="1200" dirty="0" smtClean="0">
                <a:solidFill>
                  <a:schemeClr val="bg1"/>
                </a:solidFill>
                <a:latin typeface="Arial" charset="0"/>
              </a:rPr>
              <a:t>Long-term persistence of organisms and population dynamics</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A542FE-BF1A-40B7-BFC7-AB3F5D5DA401}" type="slidenum">
              <a:rPr lang="en-US"/>
              <a:pPr/>
              <a:t>46</a:t>
            </a:fld>
            <a:endParaRPr lang="en-US"/>
          </a:p>
        </p:txBody>
      </p:sp>
      <p:sp>
        <p:nvSpPr>
          <p:cNvPr id="133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smtClean="0"/>
              <a:t>Instream</a:t>
            </a:r>
            <a:r>
              <a:rPr lang="en-US" baseline="0" dirty="0" smtClean="0"/>
              <a:t> flow models </a:t>
            </a:r>
            <a:r>
              <a:rPr lang="en-US" dirty="0" smtClean="0"/>
              <a:t>have </a:t>
            </a:r>
            <a:r>
              <a:rPr lang="en-US" dirty="0"/>
              <a:t>a few assumptions . . . </a:t>
            </a:r>
          </a:p>
          <a:p>
            <a:endParaRPr lang="en-US" dirty="0"/>
          </a:p>
          <a:p>
            <a:pPr>
              <a:spcBef>
                <a:spcPct val="0"/>
              </a:spcBef>
              <a:buClr>
                <a:srgbClr val="FF0000"/>
              </a:buClr>
              <a:buFontTx/>
              <a:buChar char="•"/>
            </a:pPr>
            <a:r>
              <a:rPr lang="en-US" sz="2400" b="0" dirty="0">
                <a:solidFill>
                  <a:srgbClr val="FFCC00"/>
                </a:solidFill>
                <a:latin typeface="Arial" charset="0"/>
              </a:rPr>
              <a:t> </a:t>
            </a:r>
            <a:r>
              <a:rPr lang="en-US" sz="2400" b="0" dirty="0" smtClean="0">
                <a:solidFill>
                  <a:srgbClr val="FFCC00"/>
                </a:solidFill>
                <a:latin typeface="Arial" charset="0"/>
              </a:rPr>
              <a:t>Models don’t provide the right,</a:t>
            </a:r>
            <a:r>
              <a:rPr lang="en-US" sz="2400" b="0" baseline="0" dirty="0" smtClean="0">
                <a:solidFill>
                  <a:srgbClr val="FFCC00"/>
                </a:solidFill>
                <a:latin typeface="Arial" charset="0"/>
              </a:rPr>
              <a:t> or best, answer.  They simply help managers understand the consequences of their actions and thus help manage risk.  They don’t eliminate the possibility of making a bad decision.</a:t>
            </a:r>
            <a:endParaRPr lang="en-US" sz="2400" b="0" dirty="0" smtClean="0">
              <a:solidFill>
                <a:srgbClr val="FFCC00"/>
              </a:solidFill>
              <a:latin typeface="Arial" charset="0"/>
            </a:endParaRPr>
          </a:p>
          <a:p>
            <a:pPr>
              <a:spcBef>
                <a:spcPct val="0"/>
              </a:spcBef>
              <a:buClr>
                <a:srgbClr val="FF0000"/>
              </a:buClr>
              <a:buFontTx/>
              <a:buChar char="•"/>
            </a:pPr>
            <a:r>
              <a:rPr lang="en-US" sz="2400" b="0" dirty="0" smtClean="0">
                <a:solidFill>
                  <a:srgbClr val="FFCC00"/>
                </a:solidFill>
                <a:latin typeface="Arial" charset="0"/>
              </a:rPr>
              <a:t> More </a:t>
            </a:r>
            <a:r>
              <a:rPr lang="en-US" sz="2400" b="0" dirty="0">
                <a:solidFill>
                  <a:srgbClr val="FFCC00"/>
                </a:solidFill>
                <a:latin typeface="Arial" charset="0"/>
              </a:rPr>
              <a:t>water does not necessarily mean more habitat</a:t>
            </a:r>
          </a:p>
          <a:p>
            <a:pPr>
              <a:spcBef>
                <a:spcPct val="0"/>
              </a:spcBef>
              <a:buClr>
                <a:srgbClr val="FF0000"/>
              </a:buClr>
              <a:buFontTx/>
              <a:buChar char="•"/>
            </a:pPr>
            <a:r>
              <a:rPr lang="en-US" sz="2400" b="0" dirty="0" smtClean="0">
                <a:solidFill>
                  <a:srgbClr val="FFCC00"/>
                </a:solidFill>
                <a:latin typeface="Arial" charset="0"/>
              </a:rPr>
              <a:t> A </a:t>
            </a:r>
            <a:r>
              <a:rPr lang="en-US" sz="2400" b="0" dirty="0">
                <a:solidFill>
                  <a:srgbClr val="FFCC00"/>
                </a:solidFill>
                <a:latin typeface="Arial" charset="0"/>
              </a:rPr>
              <a:t>flow that is beneficial to one life stage or species may be detrimental to others</a:t>
            </a:r>
          </a:p>
          <a:p>
            <a:pPr>
              <a:spcBef>
                <a:spcPct val="0"/>
              </a:spcBef>
              <a:buClr>
                <a:srgbClr val="FF0000"/>
              </a:buClr>
              <a:buFontTx/>
              <a:buChar char="•"/>
            </a:pPr>
            <a:r>
              <a:rPr lang="en-US" sz="2400" b="0" dirty="0">
                <a:solidFill>
                  <a:srgbClr val="FFCC00"/>
                </a:solidFill>
                <a:latin typeface="Arial" charset="0"/>
              </a:rPr>
              <a:t> Various life stages and species may require different amounts of water at different times of the year</a:t>
            </a:r>
          </a:p>
          <a:p>
            <a:pPr>
              <a:spcBef>
                <a:spcPct val="0"/>
              </a:spcBef>
              <a:buClr>
                <a:srgbClr val="FF0000"/>
              </a:buClr>
              <a:buFontTx/>
              <a:buChar char="•"/>
            </a:pPr>
            <a:r>
              <a:rPr lang="en-US" sz="2400" b="0" dirty="0">
                <a:solidFill>
                  <a:srgbClr val="FFCC00"/>
                </a:solidFill>
                <a:latin typeface="Arial" charset="0"/>
              </a:rPr>
              <a:t> A flow that maximizes useable habitat in one part of the stream may not provide very much useable habitat in another part</a:t>
            </a:r>
          </a:p>
          <a:p>
            <a:pPr>
              <a:spcBef>
                <a:spcPct val="0"/>
              </a:spcBef>
              <a:buClr>
                <a:srgbClr val="FF0000"/>
              </a:buClr>
              <a:buFontTx/>
              <a:buChar char="•"/>
            </a:pPr>
            <a:r>
              <a:rPr lang="en-US" sz="2400" b="0" dirty="0" smtClean="0">
                <a:solidFill>
                  <a:srgbClr val="FFCC00"/>
                </a:solidFill>
                <a:latin typeface="Arial" charset="0"/>
              </a:rPr>
              <a:t> No </a:t>
            </a:r>
            <a:r>
              <a:rPr lang="en-US" sz="2400" b="0" dirty="0">
                <a:solidFill>
                  <a:srgbClr val="FFCC00"/>
                </a:solidFill>
                <a:latin typeface="Arial" charset="0"/>
              </a:rPr>
              <a:t>one </a:t>
            </a:r>
            <a:r>
              <a:rPr lang="en-US" sz="2400" b="0" dirty="0" smtClean="0">
                <a:solidFill>
                  <a:srgbClr val="FFCC00"/>
                </a:solidFill>
                <a:latin typeface="Arial" charset="0"/>
              </a:rPr>
              <a:t>flow </a:t>
            </a:r>
            <a:r>
              <a:rPr lang="en-US" sz="2400" b="0" dirty="0">
                <a:solidFill>
                  <a:srgbClr val="FFCC00"/>
                </a:solidFill>
                <a:latin typeface="Arial" charset="0"/>
              </a:rPr>
              <a:t>is “best” for an ecosystem or a </a:t>
            </a:r>
            <a:r>
              <a:rPr lang="en-US" sz="2400" b="0" dirty="0" smtClean="0">
                <a:solidFill>
                  <a:srgbClr val="FFCC00"/>
                </a:solidFill>
                <a:latin typeface="Arial" charset="0"/>
              </a:rPr>
              <a:t>suite </a:t>
            </a:r>
            <a:r>
              <a:rPr lang="en-US" sz="2400" b="0" dirty="0">
                <a:solidFill>
                  <a:srgbClr val="FFCC00"/>
                </a:solidFill>
                <a:latin typeface="Arial" charset="0"/>
              </a:rPr>
              <a:t>of organisms.  </a:t>
            </a:r>
            <a:r>
              <a:rPr lang="en-US" sz="2400" b="0" dirty="0" smtClean="0">
                <a:solidFill>
                  <a:srgbClr val="FFCC00"/>
                </a:solidFill>
                <a:latin typeface="Arial" charset="0"/>
              </a:rPr>
              <a:t>In</a:t>
            </a:r>
            <a:r>
              <a:rPr lang="en-US" sz="2400" b="0" baseline="0" dirty="0" smtClean="0">
                <a:solidFill>
                  <a:srgbClr val="FFCC00"/>
                </a:solidFill>
                <a:latin typeface="Arial" charset="0"/>
              </a:rPr>
              <a:t> almost all situations, we need to manage</a:t>
            </a:r>
            <a:r>
              <a:rPr lang="en-US" sz="2400" b="0" dirty="0" smtClean="0">
                <a:solidFill>
                  <a:srgbClr val="FFCC00"/>
                </a:solidFill>
                <a:latin typeface="Arial" charset="0"/>
              </a:rPr>
              <a:t> for </a:t>
            </a:r>
            <a:r>
              <a:rPr lang="en-US" sz="2400" b="0" dirty="0">
                <a:solidFill>
                  <a:srgbClr val="FFCC00"/>
                </a:solidFill>
                <a:latin typeface="Arial" charset="0"/>
              </a:rPr>
              <a:t>flow </a:t>
            </a:r>
            <a:r>
              <a:rPr lang="en-US" sz="2400" b="0" dirty="0" smtClean="0">
                <a:solidFill>
                  <a:srgbClr val="FFCC00"/>
                </a:solidFill>
                <a:latin typeface="Arial" charset="0"/>
              </a:rPr>
              <a:t>regimes.</a:t>
            </a:r>
          </a:p>
          <a:p>
            <a:pPr>
              <a:spcBef>
                <a:spcPct val="0"/>
              </a:spcBef>
              <a:buClr>
                <a:srgbClr val="FF0000"/>
              </a:buClr>
              <a:buFontTx/>
              <a:buChar char="•"/>
            </a:pPr>
            <a:r>
              <a:rPr lang="en-US" sz="2400" b="0" dirty="0" smtClean="0">
                <a:solidFill>
                  <a:srgbClr val="FFCC00"/>
                </a:solidFill>
                <a:latin typeface="Arial" charset="0"/>
              </a:rPr>
              <a:t> Modeling </a:t>
            </a:r>
            <a:r>
              <a:rPr lang="en-US" sz="2400" b="0" dirty="0">
                <a:solidFill>
                  <a:srgbClr val="FFCC00"/>
                </a:solidFill>
                <a:latin typeface="Arial" charset="0"/>
              </a:rPr>
              <a:t>output must be </a:t>
            </a:r>
            <a:r>
              <a:rPr lang="en-US" sz="2400" b="0" dirty="0" smtClean="0">
                <a:solidFill>
                  <a:srgbClr val="FFCC00"/>
                </a:solidFill>
                <a:latin typeface="Arial" charset="0"/>
              </a:rPr>
              <a:t>evaluated, often times with professional judgment drawn from extensive field experience, </a:t>
            </a:r>
            <a:r>
              <a:rPr lang="en-US" sz="2400" b="0" dirty="0">
                <a:solidFill>
                  <a:srgbClr val="FFCC00"/>
                </a:solidFill>
                <a:latin typeface="Arial" charset="0"/>
              </a:rPr>
              <a:t>to determine if there are any inconsistent or alarming results</a:t>
            </a:r>
            <a:r>
              <a:rPr lang="en-US" sz="2000" b="0" dirty="0">
                <a:solidFill>
                  <a:srgbClr val="FFCC00"/>
                </a:solidFill>
                <a:latin typeface="Arial" charset="0"/>
              </a:rPr>
              <a:t>.  </a:t>
            </a:r>
          </a:p>
          <a:p>
            <a:endParaRPr lang="en-US" b="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72B86-869A-4CE5-A4BB-C9F1B6A8DDB6}" type="slidenum">
              <a:rPr lang="en-US"/>
              <a:pPr/>
              <a:t>48</a:t>
            </a:fld>
            <a:endParaRPr lang="en-US"/>
          </a:p>
        </p:txBody>
      </p:sp>
      <p:sp>
        <p:nvSpPr>
          <p:cNvPr id="481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River systems are defined </a:t>
            </a:r>
            <a:r>
              <a:rPr lang="en-US" dirty="0" smtClean="0"/>
              <a:t>by flow</a:t>
            </a:r>
            <a:r>
              <a:rPr lang="en-US" baseline="0" dirty="0" smtClean="0"/>
              <a:t> regimes that occur within and between years (intra and inter-annual variability).  T</a:t>
            </a:r>
            <a:r>
              <a:rPr lang="en-US" dirty="0" smtClean="0"/>
              <a:t>he </a:t>
            </a:r>
            <a:r>
              <a:rPr lang="en-US" dirty="0"/>
              <a:t>timing, duration and magnitude of flows that pass through its channels over long periods of </a:t>
            </a:r>
            <a:r>
              <a:rPr lang="en-US" dirty="0" smtClean="0"/>
              <a:t>time are key – begging</a:t>
            </a:r>
            <a:r>
              <a:rPr lang="en-US" baseline="0" dirty="0" smtClean="0"/>
              <a:t> us to understand that there is no wasted water in natural flow streams</a:t>
            </a:r>
            <a:r>
              <a:rPr lang="en-US" dirty="0" smtClean="0"/>
              <a:t>.  </a:t>
            </a:r>
            <a:r>
              <a:rPr lang="en-US" dirty="0"/>
              <a:t>Effective instream </a:t>
            </a:r>
            <a:r>
              <a:rPr lang="en-US" dirty="0" smtClean="0"/>
              <a:t>flow management involves more </a:t>
            </a:r>
            <a:r>
              <a:rPr lang="en-US" dirty="0"/>
              <a:t>than keeping a minimum amount of water in the stream to maintain fish survival.  A range of river flows provide specific, important ecological functions, which </a:t>
            </a:r>
            <a:r>
              <a:rPr lang="en-US" dirty="0" smtClean="0"/>
              <a:t>relate to </a:t>
            </a:r>
            <a:r>
              <a:rPr lang="en-US" dirty="0"/>
              <a:t>the five riverine components.  Preservation of river flow variability, properly timed, is essential to sustaining river structure and function and ecosystem health.   </a:t>
            </a:r>
          </a:p>
          <a:p>
            <a:r>
              <a:rPr lang="en-US" dirty="0" smtClean="0"/>
              <a:t>When you change the way that water passes through a river, the habitat form and function in the river will change which consequently changes the kinds and abundance of organisms that can live in the stream and along its banks.</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54AFE28-26D5-4CB9-B12D-933B52BFB0B0}" type="slidenum">
              <a:rPr lang="en-US"/>
              <a:pPr fontAlgn="base">
                <a:spcBef>
                  <a:spcPct val="0"/>
                </a:spcBef>
                <a:spcAft>
                  <a:spcPct val="0"/>
                </a:spcAft>
              </a:pPr>
              <a:t>49</a:t>
            </a:fld>
            <a:endParaRPr lang="en-US"/>
          </a:p>
        </p:txBody>
      </p:sp>
      <p:sp>
        <p:nvSpPr>
          <p:cNvPr id="4813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813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dirty="0" smtClean="0"/>
              <a:t>In the early years of instream flow development, managers often referred</a:t>
            </a:r>
            <a:r>
              <a:rPr lang="en-US" baseline="0" dirty="0" smtClean="0"/>
              <a:t> to the minimum flow needed for rivers.  Setting flow in this manner allows all the water above that point to be used for out of channel purposes, resulting in a flat-line hydrograph and eliminating intra and inter-annual variability.  So the problem with the concept of minimum flow is that there really is no such thing for the simple reason that once </a:t>
            </a:r>
            <a:r>
              <a:rPr lang="en-US" dirty="0" smtClean="0"/>
              <a:t>minimum flows are set, they become </a:t>
            </a:r>
            <a:r>
              <a:rPr lang="en-US" u="sng" dirty="0" smtClean="0"/>
              <a:t>maximum</a:t>
            </a:r>
            <a:r>
              <a:rPr lang="en-US" dirty="0" smtClean="0"/>
              <a:t> flows by default.  To provide meaningful, long-term ecological protection, it’s essential to talk in terms of instream flow </a:t>
            </a:r>
            <a:r>
              <a:rPr lang="en-US" u="sng" dirty="0" smtClean="0"/>
              <a:t>regimes</a:t>
            </a:r>
            <a:r>
              <a:rPr lang="en-US" dirty="0" smtClean="0"/>
              <a:t>, whether they are achievable in the short term or not and whether they approximate virgin flow patterns.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diverse</a:t>
            </a:r>
            <a:r>
              <a:rPr lang="en-US" baseline="0" dirty="0" smtClean="0"/>
              <a:t> habitats created by variable flows are important to maintain the kinds of habitats that are used by different life stages of each species and different species.</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50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r>
              <a:rPr lang="en-US" smtClean="0"/>
              <a:t>Timing within the year is important to stimulate things like fish movement or riparian growth.  Different flows in different years can be important too – so a single flow or single flow regime is seldom a goal for effective river management.</a:t>
            </a:r>
          </a:p>
        </p:txBody>
      </p:sp>
      <p:sp>
        <p:nvSpPr>
          <p:cNvPr id="57348" name="Slide Number Placeholder 3"/>
          <p:cNvSpPr>
            <a:spLocks noGrp="1"/>
          </p:cNvSpPr>
          <p:nvPr>
            <p:ph type="sldNum" sz="quarter" idx="5"/>
          </p:nvPr>
        </p:nvSpPr>
        <p:spPr>
          <a:noFill/>
        </p:spPr>
        <p:txBody>
          <a:bodyPr/>
          <a:lstStyle/>
          <a:p>
            <a:fld id="{A5356C1A-8C33-432E-94EC-CB56D6CDDE63}" type="slidenum">
              <a:rPr lang="en-US" smtClean="0"/>
              <a:pPr/>
              <a:t>51</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16F4EB-8BA9-4157-805A-7EB90EF27CA3}" type="slidenum">
              <a:rPr lang="en-US"/>
              <a:pPr/>
              <a:t>5</a:t>
            </a:fld>
            <a:endParaRPr lang="en-US"/>
          </a:p>
        </p:txBody>
      </p:sp>
      <p:sp>
        <p:nvSpPr>
          <p:cNvPr id="901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0115" name="Rectangle 3"/>
          <p:cNvSpPr>
            <a:spLocks noGrp="1" noChangeArrowheads="1"/>
          </p:cNvSpPr>
          <p:nvPr>
            <p:ph type="body" idx="1"/>
          </p:nvPr>
        </p:nvSpPr>
        <p:spPr bwMode="auto">
          <a:xfrm>
            <a:off x="914401" y="4343400"/>
            <a:ext cx="5029200" cy="4114800"/>
          </a:xfrm>
          <a:prstGeom prst="rect">
            <a:avLst/>
          </a:prstGeom>
          <a:solidFill>
            <a:srgbClr val="FFFFFF"/>
          </a:solidFill>
          <a:ln>
            <a:solidFill>
              <a:srgbClr val="000000"/>
            </a:solidFill>
            <a:miter lim="800000"/>
            <a:headEnd/>
            <a:tailEnd/>
          </a:ln>
        </p:spPr>
        <p:txBody>
          <a:bodyPr/>
          <a:lstStyle/>
          <a:p>
            <a:pPr eaLnBrk="1" hangingPunct="1">
              <a:spcBef>
                <a:spcPct val="0"/>
              </a:spcBef>
            </a:pPr>
            <a:r>
              <a:rPr lang="en-US" dirty="0" smtClean="0"/>
              <a:t>Indeed we have a strong relationship with water.  We are drawn to water and have an almost spiritual attachment to the rhythmic pulsing of flowing water.  We settle in</a:t>
            </a:r>
            <a:r>
              <a:rPr lang="en-US" baseline="0" dirty="0" smtClean="0"/>
              <a:t> places where it is clean and abundant.</a:t>
            </a:r>
            <a:r>
              <a:rPr lang="en-US" dirty="0" smtClean="0"/>
              <a:t>  We drink from it and water our fields from it.  We also turn our waste into it.  It has great value for all of these ecosystem services  And then when it’s gone or contaminated we long to have it back.  It’s at this point that we start thinking we should maybe leave a little water in the stream for fish.  </a:t>
            </a:r>
          </a:p>
          <a:p>
            <a:pPr eaLnBrk="1" hangingPunct="1">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These “products” from the ecosystems</a:t>
            </a:r>
            <a:r>
              <a:rPr lang="en-US" baseline="0" dirty="0" smtClean="0"/>
              <a:t> we live within are termed “ecosystem services”.  When we talk about ecosystem services, it isn’t a protectionist perspective that excludes any consumptive human use.  Rather it’s an awareness that we are part of – not separate from – the ecosystem in which we live.</a:t>
            </a:r>
            <a:endParaRPr lang="en-US" dirty="0" smtClean="0"/>
          </a:p>
          <a:p>
            <a:pPr eaLnBrk="1" hangingPunct="1">
              <a:spcBef>
                <a:spcPct val="0"/>
              </a:spcBef>
            </a:pPr>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times, flow negotiations set out to secure an average flow regime, which is indeed an</a:t>
            </a:r>
            <a:r>
              <a:rPr lang="en-US" baseline="0" dirty="0" smtClean="0"/>
              <a:t> improvement over flat line flow recommendations.  However average flow regimes, if experienced repeatedly over a number of years have their own set of considerations and issues.</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52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flow or even one flow regime can’t benefit all species equally all the time.  In low flow years, species that thrive under low, slow water thrive while others may not do so well.  In high flow years,</a:t>
            </a:r>
            <a:r>
              <a:rPr lang="en-US" baseline="0" dirty="0" smtClean="0"/>
              <a:t> species that thrive under deep, fast waters thrive.  So even having the same average annual hydrograph will compromise the community composition and abundance of fish and other aquatic organisms in rivers by altering normal population dynamics of natural flow regimes.  Maintaining the diversity of flow regimes maintains diversity of habitat which maintains diversity of species.</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53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D9C94B-E05C-4F11-BAA4-6E624A3B7E94}" type="slidenum">
              <a:rPr lang="en-US"/>
              <a:pPr/>
              <a:t>54</a:t>
            </a:fld>
            <a:endParaRPr lang="en-US"/>
          </a:p>
        </p:txBody>
      </p:sp>
      <p:sp>
        <p:nvSpPr>
          <p:cNvPr id="1372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72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smtClean="0"/>
              <a:t>Over the years, the majority of instream flow models have been developed to address primarily fish</a:t>
            </a:r>
            <a:r>
              <a:rPr lang="en-US" baseline="0" dirty="0"/>
              <a:t> </a:t>
            </a:r>
            <a:r>
              <a:rPr lang="en-US" baseline="0" dirty="0" smtClean="0"/>
              <a:t>species.  </a:t>
            </a:r>
            <a:r>
              <a:rPr lang="en-US" dirty="0" smtClean="0"/>
              <a:t>But </a:t>
            </a:r>
            <a:r>
              <a:rPr lang="en-US" dirty="0"/>
              <a:t>biology relates to all of the organisms that are associated with and help define a river </a:t>
            </a:r>
            <a:r>
              <a:rPr lang="en-US" dirty="0" smtClean="0"/>
              <a:t>– fish</a:t>
            </a:r>
            <a:r>
              <a:rPr lang="en-US" dirty="0"/>
              <a:t>, aquatic insects, and vegetation along the </a:t>
            </a:r>
            <a:r>
              <a:rPr lang="en-US" dirty="0" smtClean="0"/>
              <a:t>banks.</a:t>
            </a:r>
            <a:endParaRPr lang="en-US" dirty="0"/>
          </a:p>
          <a:p>
            <a:endParaRPr lang="en-US" sz="1000" dirty="0"/>
          </a:p>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710E8F-C54C-4FB2-AA3B-23EEC931DC53}" type="slidenum">
              <a:rPr lang="en-US"/>
              <a:pPr/>
              <a:t>55</a:t>
            </a:fld>
            <a:endParaRPr lang="en-US"/>
          </a:p>
        </p:txBody>
      </p:sp>
      <p:sp>
        <p:nvSpPr>
          <p:cNvPr id="542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42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When we talk about how much water is needed for the biology component of an instream flow we also need to talk about the other organisms that live in the </a:t>
            </a:r>
            <a:r>
              <a:rPr lang="en-US" dirty="0" smtClean="0"/>
              <a:t>stream.  Flow regime supported vegetation in the </a:t>
            </a:r>
            <a:r>
              <a:rPr lang="en-US" dirty="0"/>
              <a:t>riparian </a:t>
            </a:r>
            <a:r>
              <a:rPr lang="en-US" dirty="0" smtClean="0"/>
              <a:t>community</a:t>
            </a:r>
            <a:r>
              <a:rPr lang="en-US" baseline="0" dirty="0" smtClean="0"/>
              <a:t> also affects in-channel characteristics in terms of energy contributions, bank stability, and temperature (shading) as examples of its importance to instream flow management.</a:t>
            </a:r>
            <a:endParaRPr lang="en-US" dirty="0" smtClean="0"/>
          </a:p>
          <a:p>
            <a:endParaRPr lang="en-US" dirty="0" smtClean="0"/>
          </a:p>
          <a:p>
            <a:r>
              <a:rPr lang="en-US" dirty="0" smtClean="0"/>
              <a:t>The </a:t>
            </a:r>
            <a:r>
              <a:rPr lang="en-US" dirty="0"/>
              <a:t>fish we are often focused on are just one part of the energy web that is intimately tied to and affected by the health of the entire riverine community.  The quantity and quality of instream flow </a:t>
            </a:r>
            <a:r>
              <a:rPr lang="en-US" dirty="0" smtClean="0"/>
              <a:t>affects </a:t>
            </a:r>
            <a:r>
              <a:rPr lang="en-US" dirty="0"/>
              <a:t>all of these </a:t>
            </a:r>
            <a:r>
              <a:rPr lang="en-US" dirty="0" smtClean="0"/>
              <a:t>riverine elements.</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6BA1DD-A0A4-4431-8216-6125382CFBD0}" type="slidenum">
              <a:rPr lang="en-US"/>
              <a:pPr/>
              <a:t>56</a:t>
            </a:fld>
            <a:endParaRPr lang="en-US"/>
          </a:p>
        </p:txBody>
      </p:sp>
      <p:sp>
        <p:nvSpPr>
          <p:cNvPr id="1413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1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There’s more moving in rivers than just </a:t>
            </a:r>
            <a:r>
              <a:rPr lang="en-US" dirty="0" smtClean="0"/>
              <a:t>water</a:t>
            </a:r>
            <a:r>
              <a:rPr lang="en-US" baseline="0" dirty="0" smtClean="0"/>
              <a:t> and fish.</a:t>
            </a:r>
            <a:r>
              <a:rPr lang="en-US" dirty="0" smtClean="0"/>
              <a:t>  </a:t>
            </a:r>
            <a:endParaRPr lang="en-US" dirty="0"/>
          </a:p>
          <a:p>
            <a:r>
              <a:rPr lang="en-US" dirty="0"/>
              <a:t>Geomorphology tells us why a stream is as deep and wide as it is – as well as what’s on the bottom of the </a:t>
            </a:r>
            <a:r>
              <a:rPr lang="en-US" dirty="0" smtClean="0"/>
              <a:t>river.  The amount and way that water moves through a channel affects the import and export of bed material (channel forming material).  </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EFC09F-E43A-4C73-86BE-3659BC2ABC8F}" type="slidenum">
              <a:rPr lang="en-US"/>
              <a:pPr/>
              <a:t>57</a:t>
            </a:fld>
            <a:endParaRPr lang="en-US"/>
          </a:p>
        </p:txBody>
      </p:sp>
      <p:sp>
        <p:nvSpPr>
          <p:cNvPr id="460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Lane’s Balance Equation has been used to show the concept of “stable channel balance</a:t>
            </a:r>
            <a:r>
              <a:rPr lang="en-US" dirty="0" smtClean="0"/>
              <a:t>”, depicting </a:t>
            </a:r>
            <a:r>
              <a:rPr lang="en-US" dirty="0"/>
              <a:t>the relationship sediment load and sediment size to slope and discharge graphically.  A change in any one of the parameters will set up a series of adjustments in companion variables and ultimately </a:t>
            </a:r>
            <a:r>
              <a:rPr lang="en-US" dirty="0" smtClean="0"/>
              <a:t>change the form and function of the </a:t>
            </a:r>
            <a:r>
              <a:rPr lang="en-US" dirty="0"/>
              <a:t>river channel.  For example, an increase in discharge in a river (e.g., through upstream watershed drainage or urbanization) will adjust channel dimensions and profile, increase the capacity of the river for work, and degrade the banks and bed.   </a:t>
            </a:r>
          </a:p>
          <a:p>
            <a:endParaRPr lang="en-US" dirty="0"/>
          </a:p>
          <a:p>
            <a:r>
              <a:rPr lang="en-US" dirty="0" smtClean="0"/>
              <a:t>Changes </a:t>
            </a:r>
            <a:r>
              <a:rPr lang="en-US" dirty="0"/>
              <a:t>in sediment transport processes have led to narrowing and straightening of every major river in Wyoming (Green, Bighorn, North Platte).  Studies by T. </a:t>
            </a:r>
            <a:r>
              <a:rPr lang="en-US" dirty="0" err="1"/>
              <a:t>Wesche</a:t>
            </a:r>
            <a:r>
              <a:rPr lang="en-US" dirty="0"/>
              <a:t> documented the loss of 25% of the wetted habitat in the Platte due to sediment </a:t>
            </a:r>
            <a:r>
              <a:rPr lang="en-US" dirty="0" smtClean="0"/>
              <a:t>entrapment and storage </a:t>
            </a:r>
            <a:r>
              <a:rPr lang="en-US" dirty="0"/>
              <a:t>by Alcova, Pathfinder, and </a:t>
            </a:r>
            <a:r>
              <a:rPr lang="en-US" dirty="0" err="1"/>
              <a:t>Seminoe</a:t>
            </a:r>
            <a:r>
              <a:rPr lang="en-US" dirty="0"/>
              <a:t> dams</a:t>
            </a:r>
            <a:r>
              <a:rPr lang="en-US" dirty="0" smtClean="0"/>
              <a:t>.</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09BFFE-D480-48A0-ABC2-01DD5FC16B83}" type="slidenum">
              <a:rPr lang="en-US"/>
              <a:pPr/>
              <a:t>58</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r>
              <a:rPr lang="en-US" dirty="0" smtClean="0"/>
              <a:t>You </a:t>
            </a:r>
            <a:r>
              <a:rPr lang="en-US" dirty="0"/>
              <a:t>can see how </a:t>
            </a:r>
            <a:r>
              <a:rPr lang="en-US" dirty="0" smtClean="0"/>
              <a:t>alteration in channel characteristics associated with dredging and straightening changed this stream channel when the </a:t>
            </a:r>
            <a:r>
              <a:rPr lang="en-US" dirty="0"/>
              <a:t>channel was straightened.  </a:t>
            </a:r>
            <a:r>
              <a:rPr lang="en-US" dirty="0" smtClean="0"/>
              <a:t> It’s obvious that the habitat in the straightened channel is radically different than in the natural channel. Even a</a:t>
            </a:r>
            <a:r>
              <a:rPr lang="en-US" baseline="0" dirty="0" smtClean="0"/>
              <a:t> non-fishery biologist can surmise the obvious that </a:t>
            </a:r>
            <a:r>
              <a:rPr lang="en-US" dirty="0" smtClean="0"/>
              <a:t>the </a:t>
            </a:r>
            <a:r>
              <a:rPr lang="en-US" dirty="0"/>
              <a:t>organisms and the number of organisms found in the channel on the right are probably a lot different than those that were found in the natural </a:t>
            </a:r>
            <a:r>
              <a:rPr lang="en-US" dirty="0" smtClean="0"/>
              <a:t>channel</a:t>
            </a:r>
            <a:r>
              <a:rPr lang="en-US" baseline="0" dirty="0" smtClean="0"/>
              <a:t> on the left before it was altered.</a:t>
            </a:r>
            <a:r>
              <a:rPr lang="en-US" dirty="0" smtClean="0"/>
              <a:t> </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FA3FCC-759D-4B81-94FA-F3207DE9758D}" type="slidenum">
              <a:rPr lang="en-US"/>
              <a:pPr/>
              <a:t>59</a:t>
            </a:fld>
            <a:endParaRPr lang="en-US"/>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r>
              <a:rPr lang="en-US" dirty="0" smtClean="0"/>
              <a:t>When we think of water quality we typically think of chemical pollutants, but silt and nutrients are among the most common pollutants nationwide.  But water quality also pertains to other factors</a:t>
            </a:r>
            <a:r>
              <a:rPr lang="en-US" baseline="0" dirty="0" smtClean="0"/>
              <a:t> such as dissolved oxygen and w</a:t>
            </a:r>
            <a:r>
              <a:rPr lang="en-US" dirty="0" smtClean="0"/>
              <a:t>ater temperature.  One </a:t>
            </a:r>
            <a:r>
              <a:rPr lang="en-US" dirty="0"/>
              <a:t>standard often doesn’t work for all times of day and year – diurnal changes and patterns can be important and seasonal variation can be essential too in factors ranging from triggering seasonal movements of fish or aquatic insects or facilitating some aspect of spawning, growth or survival</a:t>
            </a:r>
            <a:r>
              <a:rPr lang="en-US" dirty="0" smtClean="0"/>
              <a:t>.</a:t>
            </a:r>
          </a:p>
          <a:p>
            <a:endParaRPr lang="en-US" dirty="0" smtClean="0"/>
          </a:p>
          <a:p>
            <a:r>
              <a:rPr lang="en-US" dirty="0" smtClean="0"/>
              <a:t>Different species have different preferences as well.</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90AA6E-E59C-446A-B3EC-A9AFC2713472}" type="slidenum">
              <a:rPr lang="en-US"/>
              <a:pPr/>
              <a:t>60</a:t>
            </a:fld>
            <a:endParaRPr lang="en-US"/>
          </a:p>
        </p:txBody>
      </p:sp>
      <p:sp>
        <p:nvSpPr>
          <p:cNvPr id="655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5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228600" indent="-228600"/>
            <a:r>
              <a:rPr lang="en-US" dirty="0" smtClean="0"/>
              <a:t>Connectivity is perhaps the most complex of the several riverine elements discussed here.  To begin,</a:t>
            </a:r>
            <a:r>
              <a:rPr lang="en-US" baseline="0" dirty="0" smtClean="0"/>
              <a:t> connectivity</a:t>
            </a:r>
            <a:r>
              <a:rPr lang="en-US" dirty="0" smtClean="0"/>
              <a:t> </a:t>
            </a:r>
            <a:r>
              <a:rPr lang="en-US" dirty="0"/>
              <a:t>consists of 4 dimensions, each with their own range of considerations of hydrology, biology, geomorphology, water quality and energy. </a:t>
            </a:r>
            <a:r>
              <a:rPr lang="en-US" dirty="0" smtClean="0"/>
              <a:t> The</a:t>
            </a:r>
            <a:r>
              <a:rPr lang="en-US" baseline="0" dirty="0" smtClean="0"/>
              <a:t> ecological importance of the</a:t>
            </a:r>
            <a:r>
              <a:rPr lang="en-US" dirty="0" smtClean="0"/>
              <a:t>se factors</a:t>
            </a:r>
            <a:r>
              <a:rPr lang="en-US" baseline="0" dirty="0" smtClean="0"/>
              <a:t> </a:t>
            </a:r>
            <a:r>
              <a:rPr lang="en-US" dirty="0" smtClean="0"/>
              <a:t>can </a:t>
            </a:r>
            <a:r>
              <a:rPr lang="en-US" dirty="0"/>
              <a:t>vary seasonally and/or between </a:t>
            </a:r>
            <a:r>
              <a:rPr lang="en-US" dirty="0" smtClean="0"/>
              <a:t>years.</a:t>
            </a:r>
            <a:endParaRPr lang="en-US" dirty="0"/>
          </a:p>
          <a:p>
            <a:pPr marL="228600" indent="-228600"/>
            <a:endParaRPr lang="en-US" dirty="0"/>
          </a:p>
          <a:p>
            <a:pPr marL="228600" indent="-228600">
              <a:buFontTx/>
              <a:buAutoNum type="arabicParenR"/>
            </a:pPr>
            <a:r>
              <a:rPr lang="en-US" dirty="0"/>
              <a:t>Longitudinal connectivity </a:t>
            </a:r>
            <a:r>
              <a:rPr lang="en-US" dirty="0" smtClean="0"/>
              <a:t>relates to the passage of water,</a:t>
            </a:r>
            <a:r>
              <a:rPr lang="en-US" baseline="0" dirty="0" smtClean="0"/>
              <a:t> organisms, nutrients and sediments in </a:t>
            </a:r>
            <a:r>
              <a:rPr lang="en-US" dirty="0" smtClean="0"/>
              <a:t>the main channel of a river and its tributaries.  </a:t>
            </a:r>
            <a:r>
              <a:rPr lang="en-US" dirty="0"/>
              <a:t>This can be </a:t>
            </a:r>
            <a:r>
              <a:rPr lang="en-US" dirty="0" smtClean="0"/>
              <a:t>viewed as simple hydrologic connectivity (flow or no flow), physical </a:t>
            </a:r>
            <a:r>
              <a:rPr lang="en-US" dirty="0"/>
              <a:t>connectivity (dams, diversions, natural barriers</a:t>
            </a:r>
            <a:r>
              <a:rPr lang="en-US" dirty="0" smtClean="0"/>
              <a:t>),</a:t>
            </a:r>
            <a:r>
              <a:rPr lang="en-US" baseline="0" dirty="0" smtClean="0"/>
              <a:t> or qualitative connectivity (segments that exclude some species due to water chemistry temperature, or sediments)</a:t>
            </a:r>
            <a:endParaRPr lang="en-US" dirty="0"/>
          </a:p>
          <a:p>
            <a:pPr marL="228600" indent="-228600">
              <a:buFontTx/>
              <a:buAutoNum type="arabicParenR"/>
            </a:pPr>
            <a:r>
              <a:rPr lang="en-US" dirty="0"/>
              <a:t>Lateral connectivity of the </a:t>
            </a:r>
            <a:r>
              <a:rPr lang="en-US" dirty="0" smtClean="0"/>
              <a:t>river</a:t>
            </a:r>
            <a:r>
              <a:rPr lang="en-US" baseline="0" dirty="0" smtClean="0"/>
              <a:t> such as overbank flow </a:t>
            </a:r>
            <a:r>
              <a:rPr lang="en-US" dirty="0" smtClean="0"/>
              <a:t>to </a:t>
            </a:r>
            <a:r>
              <a:rPr lang="en-US" dirty="0"/>
              <a:t>the flood plain and </a:t>
            </a:r>
            <a:r>
              <a:rPr lang="en-US" dirty="0" smtClean="0"/>
              <a:t>connectivity of the upstream watershed to the river.</a:t>
            </a:r>
            <a:endParaRPr lang="en-US" dirty="0"/>
          </a:p>
          <a:p>
            <a:pPr marL="228600" indent="-228600">
              <a:buFontTx/>
              <a:buAutoNum type="arabicParenR"/>
            </a:pPr>
            <a:r>
              <a:rPr lang="en-US" dirty="0"/>
              <a:t>Vertical connectivity to shallow groundwater</a:t>
            </a:r>
          </a:p>
          <a:p>
            <a:pPr marL="228600" indent="-228600">
              <a:buFontTx/>
              <a:buAutoNum type="arabicParenR"/>
            </a:pPr>
            <a:r>
              <a:rPr lang="en-US" dirty="0"/>
              <a:t>Temporal connectivity.  Some systems are dependent on continuous </a:t>
            </a:r>
            <a:r>
              <a:rPr lang="en-US" dirty="0" smtClean="0"/>
              <a:t>and adequate flow but </a:t>
            </a:r>
            <a:r>
              <a:rPr lang="en-US" dirty="0"/>
              <a:t>others are dependent on some manner of disconnectivity (dry stretches between pools help maintain native species or disfavor non-natives)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typically think of longitudinal connectivity issues in terms of physical barriers, but this kind of connectivity can also be affected by water quality or the simple lack of flow.</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61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Intellectually, we know our water</a:t>
            </a:r>
            <a:r>
              <a:rPr lang="en-US" baseline="0" dirty="0" smtClean="0"/>
              <a:t> and land are intimately inter-connected, as we are as individuals and a species to both.  Virtually every action we take that affects water or the land ultimately comes around to affecting us as a species.  Sometimes, the outcome is not so clear at first and may take a while to play out, but the connection is inescapable.  So we must pay close attention to everything we do that affects the hydrologic cycle.</a:t>
            </a:r>
            <a:endParaRPr lang="en-US" dirty="0"/>
          </a:p>
        </p:txBody>
      </p:sp>
      <p:sp>
        <p:nvSpPr>
          <p:cNvPr id="4" name="Slide Number Placeholder 3"/>
          <p:cNvSpPr>
            <a:spLocks noGrp="1"/>
          </p:cNvSpPr>
          <p:nvPr>
            <p:ph type="sldNum" sz="quarter" idx="10"/>
          </p:nvPr>
        </p:nvSpPr>
        <p:spPr/>
        <p:txBody>
          <a:bodyPr/>
          <a:lstStyle/>
          <a:p>
            <a:fld id="{F99F4B72-3FF0-40B8-B1F5-34ECA0F0386E}"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Groundwater connectivity can be very complex</a:t>
            </a:r>
            <a:r>
              <a:rPr lang="en-US" baseline="0" dirty="0" smtClean="0"/>
              <a:t> and consist of any of these 4 main forms.  These kinds of connectivity can change rapidly over the course of a stream or over the course of time.  Anyone who claims to know what the relationship is between surface water and groundwater should be able to show proof of the relationship they’re describing because the fact that groundwater issues occur out of sight means we don’t really know what’s going on unless we have conducted detailed studies over a number of years (and seasons).</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62</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some situations, organisms are highly dependent on the presence</a:t>
            </a:r>
            <a:r>
              <a:rPr lang="en-US" baseline="0" dirty="0" smtClean="0"/>
              <a:t> of continuous, adequate flow levels.  But there are other situations where natural </a:t>
            </a:r>
            <a:r>
              <a:rPr lang="en-US" baseline="0" dirty="0" err="1" smtClean="0"/>
              <a:t>dis</a:t>
            </a:r>
            <a:r>
              <a:rPr lang="en-US" baseline="0" dirty="0" smtClean="0"/>
              <a:t>-connectivity can be important if the stream doesn’t go totally dry.  Here on the Little Snake River in northwestern Colorado, residual pools harbor native fishes and disfavor introduced non-native exotic fish species.  There’s a big difference between when a stream ceases flowing and when it goes dry.  One would not prescribe this kind of flow level so that the frequency occurs more often than normal, but actions that enhance natural periods of low flow in rivers that depend on occasional periods of </a:t>
            </a:r>
            <a:r>
              <a:rPr lang="en-US" baseline="0" dirty="0" err="1" smtClean="0"/>
              <a:t>dis</a:t>
            </a:r>
            <a:r>
              <a:rPr lang="en-US" baseline="0" dirty="0" smtClean="0"/>
              <a:t>-connectivity might cause unintended negative impacts to native species.  This is why it’s important to fully address and understand the complex hydrologic aspects of temporal connectivity along with the other aspects of connectivity.</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63</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4963C4-2BC4-421D-8606-E16FEFD0FB87}" type="slidenum">
              <a:rPr lang="en-US"/>
              <a:pPr/>
              <a:t>64</a:t>
            </a:fld>
            <a:endParaRPr lang="en-US"/>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r>
              <a:rPr lang="en-US" dirty="0"/>
              <a:t>Connectivity doesn’t just pertain to fish and other biological organisms’ ability to access the entire river system and its tributaries.  It also relates to the </a:t>
            </a:r>
            <a:r>
              <a:rPr lang="en-US" dirty="0" smtClean="0"/>
              <a:t>effects </a:t>
            </a:r>
            <a:r>
              <a:rPr lang="en-US" dirty="0"/>
              <a:t>that result from connectivity patterns </a:t>
            </a:r>
            <a:r>
              <a:rPr lang="en-US" dirty="0" smtClean="0"/>
              <a:t>associated with the movement of nutrients, woody materials (energy), sediments, </a:t>
            </a:r>
            <a:r>
              <a:rPr lang="en-US" dirty="0"/>
              <a:t>and </a:t>
            </a:r>
            <a:r>
              <a:rPr lang="en-US" dirty="0" smtClean="0"/>
              <a:t>chemicals </a:t>
            </a:r>
            <a:r>
              <a:rPr lang="en-US" dirty="0"/>
              <a:t>throughout the stream system.</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9A9A85-9006-4FCF-B73D-75A18A15BC49}" type="slidenum">
              <a:rPr lang="en-US"/>
              <a:pPr/>
              <a:t>65</a:t>
            </a:fld>
            <a:endParaRPr lang="en-US"/>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r>
              <a:rPr lang="en-US" i="0" dirty="0" smtClean="0"/>
              <a:t>Holistic</a:t>
            </a:r>
            <a:r>
              <a:rPr lang="en-US" i="0" baseline="0" dirty="0" smtClean="0"/>
              <a:t> methods seek to integrate information from all 5 riverine elements.  Some do this better than others but these models are still in their early stages of development.  Some show considerable promise for helping guide water management decisions.</a:t>
            </a:r>
            <a:endParaRPr lang="en-US" i="0"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9A9A85-9006-4FCF-B73D-75A18A15BC49}" type="slidenum">
              <a:rPr lang="en-US"/>
              <a:pPr/>
              <a:t>66</a:t>
            </a:fld>
            <a:endParaRPr lang="en-US"/>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r>
              <a:rPr lang="en-US" i="0" dirty="0">
                <a:latin typeface="Arial" charset="0"/>
                <a:cs typeface="Arial" charset="0"/>
              </a:rPr>
              <a:t>The </a:t>
            </a:r>
            <a:r>
              <a:rPr lang="en-US" i="0" u="sng" dirty="0">
                <a:latin typeface="Arial" charset="0"/>
                <a:cs typeface="Arial" charset="0"/>
              </a:rPr>
              <a:t>Downstream Response to Imposed Flow Transformation </a:t>
            </a:r>
            <a:r>
              <a:rPr lang="en-US" i="0" dirty="0">
                <a:latin typeface="Arial" charset="0"/>
                <a:cs typeface="Arial" charset="0"/>
              </a:rPr>
              <a:t>(DRIFT) Framework uses four modules: Biophysical, socio-economic (how common users are affected), scenario building, economics (strict monetary cost).</a:t>
            </a:r>
          </a:p>
          <a:p>
            <a:r>
              <a:rPr lang="en-US" u="sng" dirty="0" smtClean="0">
                <a:latin typeface="Arial" charset="0"/>
                <a:cs typeface="Arial" charset="0"/>
              </a:rPr>
              <a:t>Demonstration </a:t>
            </a:r>
            <a:r>
              <a:rPr lang="en-US" u="sng" dirty="0">
                <a:latin typeface="Arial" charset="0"/>
                <a:cs typeface="Arial" charset="0"/>
              </a:rPr>
              <a:t>Flow Assessments </a:t>
            </a:r>
            <a:r>
              <a:rPr lang="en-US" dirty="0">
                <a:latin typeface="Arial" charset="0"/>
                <a:cs typeface="Arial" charset="0"/>
              </a:rPr>
              <a:t>involve groups of experts agreeing on important riverine attributes or characteristics that change with flow and then making collective judgments on how those attributes actually change with </a:t>
            </a:r>
            <a:r>
              <a:rPr lang="en-US" dirty="0" smtClean="0">
                <a:latin typeface="Arial" charset="0"/>
                <a:cs typeface="Arial" charset="0"/>
              </a:rPr>
              <a:t>flow.  Attributes should be quantified as much as possible to allow repeatability of the assessments should</a:t>
            </a:r>
            <a:r>
              <a:rPr lang="en-US" baseline="0" dirty="0" smtClean="0">
                <a:latin typeface="Arial" charset="0"/>
                <a:cs typeface="Arial" charset="0"/>
              </a:rPr>
              <a:t> others need to re-do the studies.</a:t>
            </a:r>
            <a:endParaRPr lang="en-US" dirty="0">
              <a:latin typeface="Arial" charset="0"/>
              <a:cs typeface="Arial" charset="0"/>
            </a:endParaRPr>
          </a:p>
          <a:p>
            <a:r>
              <a:rPr lang="en-US" u="sng" dirty="0">
                <a:latin typeface="Arial" charset="0"/>
                <a:cs typeface="Arial" charset="0"/>
              </a:rPr>
              <a:t>Ecological Limits of Hydrologic Alteration </a:t>
            </a:r>
            <a:r>
              <a:rPr lang="en-US" dirty="0">
                <a:latin typeface="Arial" charset="0"/>
                <a:cs typeface="Arial" charset="0"/>
              </a:rPr>
              <a:t>is designed to build on models like the IHA and add a </a:t>
            </a:r>
            <a:r>
              <a:rPr lang="en-US" dirty="0" smtClean="0">
                <a:latin typeface="Arial" charset="0"/>
                <a:cs typeface="Arial" charset="0"/>
              </a:rPr>
              <a:t>measure of biological </a:t>
            </a:r>
            <a:r>
              <a:rPr lang="en-US" dirty="0">
                <a:latin typeface="Arial" charset="0"/>
                <a:cs typeface="Arial" charset="0"/>
              </a:rPr>
              <a:t>realism that is lacking with just hydrologic statistics alone.  </a:t>
            </a:r>
            <a:r>
              <a:rPr lang="en-US" dirty="0" smtClean="0">
                <a:latin typeface="Arial" charset="0"/>
                <a:cs typeface="Arial" charset="0"/>
              </a:rPr>
              <a:t>This tool is often referred</a:t>
            </a:r>
            <a:r>
              <a:rPr lang="en-US" baseline="0" dirty="0" smtClean="0">
                <a:latin typeface="Arial" charset="0"/>
                <a:cs typeface="Arial" charset="0"/>
              </a:rPr>
              <a:t> to as a method when in fact it is primarily a template for making water management decisions.  </a:t>
            </a:r>
            <a:r>
              <a:rPr lang="en-US" dirty="0" smtClean="0">
                <a:latin typeface="Arial" charset="0"/>
                <a:cs typeface="Arial" charset="0"/>
              </a:rPr>
              <a:t>One </a:t>
            </a:r>
            <a:r>
              <a:rPr lang="en-US" dirty="0">
                <a:latin typeface="Arial" charset="0"/>
                <a:cs typeface="Arial" charset="0"/>
              </a:rPr>
              <a:t>of the limiting factors to this tool is </a:t>
            </a:r>
            <a:r>
              <a:rPr lang="en-US" dirty="0" smtClean="0">
                <a:latin typeface="Arial" charset="0"/>
                <a:cs typeface="Arial" charset="0"/>
              </a:rPr>
              <a:t>that detailed ecological data related to flow variation is still required</a:t>
            </a:r>
            <a:r>
              <a:rPr lang="en-US" baseline="0" dirty="0" smtClean="0">
                <a:latin typeface="Arial" charset="0"/>
                <a:cs typeface="Arial" charset="0"/>
              </a:rPr>
              <a:t> – just like every other method. </a:t>
            </a:r>
            <a:endParaRPr lang="en-US" dirty="0">
              <a:latin typeface="Arial" charset="0"/>
              <a:cs typeface="Arial" charset="0"/>
            </a:endParaRPr>
          </a:p>
          <a:p>
            <a:r>
              <a:rPr lang="en-US" u="sng" dirty="0">
                <a:latin typeface="Arial" charset="0"/>
                <a:cs typeface="Arial" charset="0"/>
              </a:rPr>
              <a:t>Bayesian Decision Models </a:t>
            </a:r>
            <a:r>
              <a:rPr lang="en-US" dirty="0">
                <a:latin typeface="Arial" charset="0"/>
                <a:cs typeface="Arial" charset="0"/>
              </a:rPr>
              <a:t>are the latest in this evolving trend.  </a:t>
            </a:r>
            <a:r>
              <a:rPr lang="en-US" dirty="0" smtClean="0">
                <a:latin typeface="Arial" charset="0"/>
                <a:cs typeface="Arial" charset="0"/>
              </a:rPr>
              <a:t>They may be based solely</a:t>
            </a:r>
            <a:r>
              <a:rPr lang="en-US" baseline="0" dirty="0" smtClean="0">
                <a:latin typeface="Arial" charset="0"/>
                <a:cs typeface="Arial" charset="0"/>
              </a:rPr>
              <a:t> on data or incorporate professional judgment or </a:t>
            </a:r>
            <a:r>
              <a:rPr lang="en-US" dirty="0" smtClean="0">
                <a:latin typeface="Arial" charset="0"/>
                <a:cs typeface="Arial" charset="0"/>
              </a:rPr>
              <a:t>a </a:t>
            </a:r>
            <a:r>
              <a:rPr lang="en-US" dirty="0">
                <a:latin typeface="Arial" charset="0"/>
                <a:cs typeface="Arial" charset="0"/>
              </a:rPr>
              <a:t>combination </a:t>
            </a:r>
            <a:r>
              <a:rPr lang="en-US" dirty="0" smtClean="0">
                <a:latin typeface="Arial" charset="0"/>
                <a:cs typeface="Arial" charset="0"/>
              </a:rPr>
              <a:t>of both.  Regardless, these models </a:t>
            </a:r>
            <a:r>
              <a:rPr lang="en-US" dirty="0">
                <a:latin typeface="Arial" charset="0"/>
                <a:cs typeface="Arial" charset="0"/>
              </a:rPr>
              <a:t>develop decision pathways based </a:t>
            </a:r>
            <a:r>
              <a:rPr lang="en-US" dirty="0" smtClean="0">
                <a:latin typeface="Arial" charset="0"/>
                <a:cs typeface="Arial" charset="0"/>
              </a:rPr>
              <a:t>on relatively accurate </a:t>
            </a:r>
            <a:r>
              <a:rPr lang="en-US" dirty="0">
                <a:latin typeface="Arial" charset="0"/>
                <a:cs typeface="Arial" charset="0"/>
              </a:rPr>
              <a:t>probability outcomes rather than </a:t>
            </a:r>
            <a:r>
              <a:rPr lang="en-US" dirty="0" smtClean="0">
                <a:latin typeface="Arial" charset="0"/>
                <a:cs typeface="Arial" charset="0"/>
              </a:rPr>
              <a:t>precisely determined outcomes</a:t>
            </a:r>
            <a:r>
              <a:rPr lang="en-US" dirty="0">
                <a:latin typeface="Arial" charset="0"/>
                <a:cs typeface="Arial" charset="0"/>
              </a:rPr>
              <a:t>.</a:t>
            </a:r>
          </a:p>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E6A56A-9CF9-4DED-99EA-3FE64CBF0BB8}" type="slidenum">
              <a:rPr lang="en-US"/>
              <a:pPr/>
              <a:t>67</a:t>
            </a:fld>
            <a:endParaRPr lang="en-US"/>
          </a:p>
        </p:txBody>
      </p:sp>
      <p:sp>
        <p:nvSpPr>
          <p:cNvPr id="111618" name="Rectangle 1026"/>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161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Bayesian decision models are essentially probability assessment tools.  They can be as complex as one wishes to make them and can be designed to address any number of inputs and outcomes.  </a:t>
            </a:r>
            <a:r>
              <a:rPr lang="en-US" dirty="0" smtClean="0"/>
              <a:t>At a conceptual level they work by identifying the probability of various outcomes as a consequence of a specified action.  There can be</a:t>
            </a:r>
            <a:r>
              <a:rPr lang="en-US" baseline="0" dirty="0" smtClean="0"/>
              <a:t> multiple outcomes from any one action and each outcome typically leads to subsequent outcomes.</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E6A56A-9CF9-4DED-99EA-3FE64CBF0BB8}" type="slidenum">
              <a:rPr lang="en-US"/>
              <a:pPr/>
              <a:t>68</a:t>
            </a:fld>
            <a:endParaRPr lang="en-US"/>
          </a:p>
        </p:txBody>
      </p:sp>
      <p:sp>
        <p:nvSpPr>
          <p:cNvPr id="111618" name="Rectangle 1026"/>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161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smtClean="0"/>
              <a:t>These models </a:t>
            </a:r>
            <a:r>
              <a:rPr lang="en-US" dirty="0"/>
              <a:t>are intriguing because they can be worked both forwards and backwards to </a:t>
            </a:r>
            <a:r>
              <a:rPr lang="en-US" dirty="0" smtClean="0"/>
              <a:t>evaluate the relative importance of drivers and outcomes.  </a:t>
            </a:r>
            <a:r>
              <a:rPr lang="en-US" dirty="0"/>
              <a:t>This particular draft model </a:t>
            </a:r>
            <a:r>
              <a:rPr lang="en-US" dirty="0" smtClean="0"/>
              <a:t>was developed for </a:t>
            </a:r>
            <a:r>
              <a:rPr lang="en-US" dirty="0"/>
              <a:t>the Flint River, </a:t>
            </a:r>
            <a:r>
              <a:rPr lang="en-US" dirty="0" smtClean="0"/>
              <a:t>Georgia and </a:t>
            </a:r>
            <a:r>
              <a:rPr lang="en-US" dirty="0"/>
              <a:t>included consideration of the 5 riverine components identified by the </a:t>
            </a:r>
            <a:r>
              <a:rPr lang="en-US" dirty="0" smtClean="0"/>
              <a:t>IFC.  In spite of the complexity shown here, this is </a:t>
            </a:r>
            <a:r>
              <a:rPr lang="en-US" dirty="0"/>
              <a:t>still a relatively simple representation of </a:t>
            </a:r>
            <a:r>
              <a:rPr lang="en-US" baseline="0" dirty="0" smtClean="0"/>
              <a:t>ecological processes</a:t>
            </a:r>
            <a:r>
              <a:rPr lang="en-US" dirty="0" smtClean="0"/>
              <a:t>.  </a:t>
            </a:r>
            <a:r>
              <a:rPr lang="en-US" dirty="0"/>
              <a:t>As with all models, these too can be and are limited by the quantity and quality of information that is available</a:t>
            </a:r>
            <a:r>
              <a:rPr lang="en-US" dirty="0" smtClean="0"/>
              <a:t>.  To be most accurate (effective) these models require huge volumes of data.  Analysis</a:t>
            </a:r>
            <a:r>
              <a:rPr lang="en-US" baseline="0" dirty="0" smtClean="0"/>
              <a:t> of even this simple </a:t>
            </a:r>
            <a:r>
              <a:rPr lang="en-US" dirty="0" smtClean="0"/>
              <a:t>diagram shows why it’s such a challenge to link predictions of one particular outcome</a:t>
            </a:r>
            <a:r>
              <a:rPr lang="en-US" baseline="0" dirty="0" smtClean="0"/>
              <a:t> (like number of </a:t>
            </a:r>
            <a:r>
              <a:rPr lang="en-US" dirty="0" smtClean="0"/>
              <a:t>fish) with a change in just one ecosystem element like</a:t>
            </a:r>
            <a:r>
              <a:rPr lang="en-US" baseline="0" dirty="0" smtClean="0"/>
              <a:t> flow.</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auto">
              <a:spcAft>
                <a:spcPts val="0"/>
              </a:spcAft>
              <a:buFont typeface="Arial" pitchFamily="34" charset="0"/>
              <a:buNone/>
              <a:defRPr/>
            </a:pPr>
            <a:r>
              <a:rPr lang="en-US" b="0" dirty="0" smtClean="0"/>
              <a:t>To</a:t>
            </a:r>
            <a:r>
              <a:rPr lang="en-US" b="0" baseline="0" dirty="0" smtClean="0"/>
              <a:t> this point, we’ve focused largely on the technical, or scientific, aspects of instream flow.  But effective instream flow management is actually </a:t>
            </a:r>
            <a:r>
              <a:rPr lang="en-US" b="0" dirty="0" smtClean="0"/>
              <a:t>a product of the combined </a:t>
            </a:r>
            <a:r>
              <a:rPr lang="en-US" b="0" u="sng" dirty="0" smtClean="0"/>
              <a:t>interaction</a:t>
            </a:r>
            <a:r>
              <a:rPr lang="en-US" b="0" dirty="0" smtClean="0"/>
              <a:t> of 4 primary components.  Each is critically important</a:t>
            </a:r>
            <a:r>
              <a:rPr lang="en-US" b="0" baseline="0" dirty="0" smtClean="0"/>
              <a:t> and should be specifically addressed to increase the odds of securing an effective instream flow regime.</a:t>
            </a:r>
          </a:p>
          <a:p>
            <a:pPr fontAlgn="auto">
              <a:spcAft>
                <a:spcPts val="0"/>
              </a:spcAft>
              <a:buFont typeface="Arial" pitchFamily="34" charset="0"/>
              <a:buNone/>
              <a:defRPr/>
            </a:pPr>
            <a:r>
              <a:rPr lang="en-US" b="0" baseline="0" dirty="0" smtClean="0"/>
              <a:t>The next section will look at the role of the public in securing conditions of favorable flow.</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69</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4DEF1E-C4E1-481B-AAC0-61017D15CACB}" type="slidenum">
              <a:rPr lang="en-US"/>
              <a:pPr/>
              <a:t>70</a:t>
            </a:fld>
            <a:endParaRPr lang="en-US"/>
          </a:p>
        </p:txBody>
      </p:sp>
      <p:sp>
        <p:nvSpPr>
          <p:cNvPr id="727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27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Public involvement is just as, if not more, important in managing instream flows as the science.  The petition </a:t>
            </a:r>
            <a:r>
              <a:rPr lang="en-US" dirty="0" smtClean="0"/>
              <a:t>drive in</a:t>
            </a:r>
            <a:r>
              <a:rPr lang="en-US" baseline="0" dirty="0" smtClean="0"/>
              <a:t> Wyoming</a:t>
            </a:r>
            <a:r>
              <a:rPr lang="en-US" dirty="0" smtClean="0"/>
              <a:t> </a:t>
            </a:r>
            <a:r>
              <a:rPr lang="en-US" dirty="0"/>
              <a:t>that put the instream flow initiative on the ballot in 1986 </a:t>
            </a:r>
            <a:r>
              <a:rPr lang="en-US" dirty="0" smtClean="0"/>
              <a:t>is a good example</a:t>
            </a:r>
            <a:r>
              <a:rPr lang="en-US" baseline="0" dirty="0" smtClean="0"/>
              <a:t> of active public involvement and </a:t>
            </a:r>
            <a:r>
              <a:rPr lang="en-US" dirty="0" smtClean="0"/>
              <a:t>was </a:t>
            </a:r>
            <a:r>
              <a:rPr lang="en-US" dirty="0"/>
              <a:t>the key reason we have an instream flow law </a:t>
            </a:r>
            <a:r>
              <a:rPr lang="en-US" dirty="0" smtClean="0"/>
              <a:t>in the state today</a:t>
            </a:r>
            <a:r>
              <a:rPr lang="en-US" dirty="0"/>
              <a:t>.</a:t>
            </a:r>
          </a:p>
          <a:p>
            <a:endParaRPr lang="en-US" dirty="0"/>
          </a:p>
          <a:p>
            <a:r>
              <a:rPr lang="en-US" dirty="0"/>
              <a:t>Public support and involvement is multi-faceted and dynamic.  It changes in response to changing cultural, social and economic forces.  Ultimately laws are changed to reflect changes in public values.</a:t>
            </a:r>
          </a:p>
          <a:p>
            <a:endParaRPr lang="en-US" dirty="0"/>
          </a:p>
          <a:p>
            <a:r>
              <a:rPr lang="en-US" dirty="0"/>
              <a:t>Public involvement takes at least 3 </a:t>
            </a:r>
            <a:r>
              <a:rPr lang="en-US" dirty="0" smtClean="0"/>
              <a:t>forms: </a:t>
            </a:r>
            <a:r>
              <a:rPr lang="en-US" dirty="0"/>
              <a:t>education (what </a:t>
            </a:r>
            <a:r>
              <a:rPr lang="en-US" dirty="0" smtClean="0"/>
              <a:t>agencies and managers want people to </a:t>
            </a:r>
            <a:r>
              <a:rPr lang="en-US" dirty="0"/>
              <a:t>know), input (what people want </a:t>
            </a:r>
            <a:r>
              <a:rPr lang="en-US" dirty="0" smtClean="0"/>
              <a:t>agencies and managers to </a:t>
            </a:r>
            <a:r>
              <a:rPr lang="en-US" dirty="0"/>
              <a:t>know) and activism – what people are willing to do if the system seems to fail them</a:t>
            </a:r>
            <a:r>
              <a:rPr lang="en-US" dirty="0" smtClean="0"/>
              <a:t>.</a:t>
            </a:r>
          </a:p>
          <a:p>
            <a:endParaRPr lang="en-US" dirty="0" smtClean="0"/>
          </a:p>
          <a:p>
            <a:r>
              <a:rPr lang="en-US" dirty="0" smtClean="0"/>
              <a:t>Managing public involvement requires active involvement by someone.  The trouble is that most agency I&amp;E specialists don’t know enough about instream flow to articulate an effective message (or program) and biologists who are skilled in the instream flow discipline don’t know enough</a:t>
            </a:r>
            <a:r>
              <a:rPr lang="en-US" baseline="0" dirty="0" smtClean="0"/>
              <a:t> about dealing with the public to effectively motivate them.  Even more importantly, neither of these groups typically has enough time to really work with the public. This is ostensibly one of the more important reasons why it’s so difficult to motivate and manage public input on instream flow issues.</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challenge of securing adequate instream flow protections for rivers and lakes becomes even more difficult when we realize that we must also deal with the institutional capacities</a:t>
            </a:r>
            <a:r>
              <a:rPr lang="en-US" baseline="0" dirty="0" smtClean="0"/>
              <a:t> of agencies within a limiting construct of laws and policies.   Effective instream flow management mandates that we successfully negotiate favorable conditions in both of these areas in addition to dealing with the “easier” components like the science and public.</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71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Certainty and control are at</a:t>
            </a:r>
            <a:r>
              <a:rPr lang="en-US" baseline="0" dirty="0" smtClean="0"/>
              <a:t> the root of all discussions about the use of water.  “Certainty” of how much water we have the use of and the ability to “control” when we get our share are key drivers in water allocation.</a:t>
            </a:r>
          </a:p>
          <a:p>
            <a:endParaRPr lang="en-US" baseline="0" dirty="0" smtClean="0"/>
          </a:p>
          <a:p>
            <a:r>
              <a:rPr lang="en-US" baseline="0" dirty="0" smtClean="0"/>
              <a:t>Uncertainty is a huge driver in water negotiations and change is never a welcome player.</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C81D51-97C4-4AF0-823C-6BB497529AFA}" type="slidenum">
              <a:rPr lang="en-US"/>
              <a:pPr/>
              <a:t>72</a:t>
            </a:fld>
            <a:endParaRPr lang="en-US"/>
          </a:p>
        </p:txBody>
      </p:sp>
      <p:sp>
        <p:nvSpPr>
          <p:cNvPr id="2099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99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smtClean="0"/>
              <a:t>Laws truly establish the sideboards of what can be accomplished with instream flow and directly affect the degree of certainty and control managers have over water.</a:t>
            </a:r>
            <a:r>
              <a:rPr lang="en-US" baseline="0" dirty="0" smtClean="0"/>
              <a:t>  The reality is that the laws in every state make it more difficult to protect public fishery values than to take water out of the channel or lake for private profit.  Each level of law has its own level of complexity that is further complicated in areas of overlapping jurisdictions.  Doctrines set the general sideboards and include templates like a) public trust doctrine, b) riparian doctrine, c) appropriation doctrine, and the emerging discipline of d) regulated riparian doctrine that embraces elements of both b and c.</a:t>
            </a:r>
          </a:p>
          <a:p>
            <a:endParaRPr lang="en-US" baseline="0" dirty="0" smtClean="0"/>
          </a:p>
          <a:p>
            <a:r>
              <a:rPr lang="en-US" baseline="0" dirty="0" smtClean="0"/>
              <a:t>State laws often have greater influence over the allocation of water in individual states except in those instances where the public good of more than one state are involved like FERC projects where hydro power may be exported beyond a state’s boundaries.  Likewise interstate agreements (compacts and Supreme Court decrees) can supersede state laws due to the multiple interests in the waters of interstate rivers.</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Institutional</a:t>
            </a:r>
            <a:r>
              <a:rPr lang="en-US" baseline="0" dirty="0" smtClean="0"/>
              <a:t> capacity is one area of instream flow implementation that agencies generally have much control over.  However it is also an area where considerable potential exists to bring instream flow work to a grinding halt when political pressures become great.  Policies, staffing, training, funding, and interagency cooperation are all key elements of institutional capacity but if only one or two of those elements goes away it can bring an agency’s instream flow work to a grinding halt.  Similarly, agencies intent on effectively pursuing instream flow activities need to know that this is not something they can simply add to the duties of existing staff.  A real, long-term commitment is needed to be truly effective.</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73</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Instream flow water rights actually have some very real benefits</a:t>
            </a:r>
            <a:r>
              <a:rPr lang="en-US" sz="1200" baseline="0" dirty="0" smtClean="0"/>
              <a:t>, or value, to the state.  Take away the water from the stream and all the rocks and logs in the world won’t maintain a fishery.</a:t>
            </a:r>
          </a:p>
          <a:p>
            <a:endParaRPr lang="en-US" sz="1200" baseline="0" dirty="0" smtClean="0"/>
          </a:p>
          <a:p>
            <a:r>
              <a:rPr lang="en-US" sz="1200" baseline="0" dirty="0" smtClean="0"/>
              <a:t>Consider for example that t</a:t>
            </a:r>
            <a:r>
              <a:rPr lang="en-US" sz="1200" dirty="0" smtClean="0"/>
              <a:t>or the price of a $20,000 study we can protect the most important fish habitat element there is over miles of stream and never have to come back to do o &amp; m or management</a:t>
            </a:r>
            <a:r>
              <a:rPr lang="en-US" sz="1200" baseline="0" dirty="0" smtClean="0"/>
              <a:t> – ever.</a:t>
            </a:r>
            <a:endParaRPr lang="en-US" sz="1200" dirty="0" smtClean="0"/>
          </a:p>
          <a:p>
            <a:endParaRPr lang="en-US" sz="1200" b="1" dirty="0" smtClean="0"/>
          </a:p>
          <a:p>
            <a:r>
              <a:rPr lang="en-US" sz="1200" b="1" dirty="0" smtClean="0"/>
              <a:t>Instream flow,</a:t>
            </a:r>
            <a:r>
              <a:rPr lang="en-US" sz="1200" b="1" baseline="0" dirty="0" smtClean="0"/>
              <a:t> or a protected level of water in the creek, is </a:t>
            </a:r>
            <a:r>
              <a:rPr lang="en-US" sz="1200" b="1" dirty="0" smtClean="0"/>
              <a:t>“forever” habitat and a tremendous bargain</a:t>
            </a:r>
            <a:r>
              <a:rPr lang="en-US" sz="1200" dirty="0" smtClean="0"/>
              <a:t>.   </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74</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feds don’t trust the states and the states don’t trust the feds.  But water is the property of states and state legal mechanisms are essential to prove to the federal</a:t>
            </a:r>
            <a:r>
              <a:rPr lang="en-US" baseline="0" dirty="0" smtClean="0"/>
              <a:t> </a:t>
            </a:r>
            <a:r>
              <a:rPr lang="en-US" baseline="0" dirty="0" err="1" smtClean="0"/>
              <a:t>gov’t</a:t>
            </a:r>
            <a:r>
              <a:rPr lang="en-US" baseline="0" dirty="0" smtClean="0"/>
              <a:t> that the state can and will address federal mandates using state law.  In the absence of state laws for managing instream flow, the federal government will assert their standards and requirements for river and reservoir water management.  These regulatory efforts may or may not be consistent with state objectives.</a:t>
            </a:r>
          </a:p>
          <a:p>
            <a:endParaRPr lang="en-US" baseline="0" dirty="0" smtClean="0"/>
          </a:p>
          <a:p>
            <a:r>
              <a:rPr lang="en-US" baseline="0" dirty="0" smtClean="0"/>
              <a:t>For example, instream flows are a requirement for every dam built where federal permits are required.  They’re a critically important element in the permitting process that helps get water projects built – they are not an obstacle.</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75</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801" y="4343400"/>
            <a:ext cx="5486399" cy="4209120"/>
          </a:xfrm>
        </p:spPr>
        <p:txBody>
          <a:bodyPr/>
          <a:lstStyle>
            <a:defPPr lvl="0">
              <a:buClr>
                <a:srgbClr val="000000"/>
              </a:buClr>
              <a:buSzPct val="100000"/>
              <a:buFont typeface="Calibri" pitchFamily="34"/>
              <a:buNone/>
            </a:defPPr>
            <a:lvl1pPr lvl="0">
              <a:buClr>
                <a:srgbClr val="000000"/>
              </a:buClr>
              <a:buSzPct val="100000"/>
              <a:buFont typeface="Calibri" pitchFamily="34"/>
              <a:buChar char="•"/>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pPr>
              <a:buNone/>
            </a:pPr>
            <a:r>
              <a:rPr lang="en-US" baseline="0" dirty="0" smtClean="0"/>
              <a:t>So we’re back to the big picture.  There’s only so much water but the good news is that we have opportunities to decide just how we’re going to go about sharing this limited resource.  The process of making those decisions is not an easy one but does become more feasible when all interests are involved and when we know as much as we can about the consequences of our decisions.</a:t>
            </a:r>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B3B020-E9D3-4BFF-9195-1830327599D1}" type="slidenum">
              <a:rPr lang="en-US"/>
              <a:pPr fontAlgn="base">
                <a:spcBef>
                  <a:spcPct val="0"/>
                </a:spcBef>
                <a:spcAft>
                  <a:spcPct val="0"/>
                </a:spcAft>
              </a:pPr>
              <a:t>77</a:t>
            </a:fld>
            <a:endParaRPr lang="en-US"/>
          </a:p>
        </p:txBody>
      </p:sp>
      <p:sp>
        <p:nvSpPr>
          <p:cNvPr id="3584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buFontTx/>
              <a:buNone/>
            </a:pPr>
            <a:r>
              <a:rPr lang="en-US" sz="1200" dirty="0" smtClean="0"/>
              <a:t>But the clock is ticking and we need to figure out how to slice the pie and pretty quickly.</a:t>
            </a:r>
            <a:r>
              <a:rPr lang="en-US" dirty="0" smtClean="0"/>
              <a:t>  Each jurisdiction, whether a watershed, state, or country, is</a:t>
            </a:r>
            <a:r>
              <a:rPr lang="en-US" baseline="0" dirty="0" smtClean="0"/>
              <a:t> on a different timeline with different issues.  But the fact is that we all have more opportunities today than we’ll have in even the next decade.  If we fail to proactively address water allocation issues for all interests, change will occur in how our streams and lakes look, the organisms that persist, and our overall quality of life.</a:t>
            </a:r>
            <a:endParaRPr lang="en-US" sz="1200" baseline="0"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16F4EB-8BA9-4157-805A-7EB90EF27CA3}" type="slidenum">
              <a:rPr lang="en-US"/>
              <a:pPr/>
              <a:t>78</a:t>
            </a:fld>
            <a:endParaRPr lang="en-US"/>
          </a:p>
        </p:txBody>
      </p:sp>
      <p:sp>
        <p:nvSpPr>
          <p:cNvPr id="901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0115" name="Rectangle 3"/>
          <p:cNvSpPr>
            <a:spLocks noGrp="1" noChangeArrowheads="1"/>
          </p:cNvSpPr>
          <p:nvPr>
            <p:ph type="body" idx="1"/>
          </p:nvPr>
        </p:nvSpPr>
        <p:spPr bwMode="auto">
          <a:xfrm>
            <a:off x="914401" y="4343400"/>
            <a:ext cx="5029200" cy="4114800"/>
          </a:xfrm>
          <a:prstGeom prst="rect">
            <a:avLst/>
          </a:prstGeom>
          <a:solidFill>
            <a:srgbClr val="FFFFFF"/>
          </a:solidFill>
          <a:ln>
            <a:solidFill>
              <a:srgbClr val="000000"/>
            </a:solidFill>
            <a:miter lim="800000"/>
            <a:headEnd/>
            <a:tailEnd/>
          </a:ln>
        </p:spPr>
        <p:txBody>
          <a:bodyPr/>
          <a:lstStyle/>
          <a:p>
            <a:pPr>
              <a:buFontTx/>
              <a:buNone/>
            </a:pPr>
            <a:r>
              <a:rPr lang="en-US" sz="1200" b="0" dirty="0" smtClean="0">
                <a:solidFill>
                  <a:schemeClr val="bg1"/>
                </a:solidFill>
              </a:rPr>
              <a:t>We</a:t>
            </a:r>
            <a:r>
              <a:rPr lang="en-US" sz="1200" b="0" baseline="0" dirty="0" smtClean="0">
                <a:solidFill>
                  <a:schemeClr val="bg1"/>
                </a:solidFill>
              </a:rPr>
              <a:t> really are all in this together and need to strive hard to address all of our human needs in a sustained manner in order to preserve our way of life as well as the world we live in.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smtClean="0">
                <a:solidFill>
                  <a:schemeClr val="bg1"/>
                </a:solidFill>
              </a:rPr>
              <a:t>Having the full range of environmental services is crucial to long-term sustainability of our economy and quality of life. </a:t>
            </a:r>
            <a:r>
              <a:rPr lang="en-US" sz="1200" b="0" dirty="0" smtClean="0">
                <a:latin typeface="+mn-lt"/>
              </a:rPr>
              <a:t> We need to work together in spite of – and because of – our individual values.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dirty="0" smtClean="0">
              <a:solidFill>
                <a:schemeClr val="bg1"/>
              </a:solidFill>
            </a:endParaRPr>
          </a:p>
          <a:p>
            <a:pPr>
              <a:buFontTx/>
              <a:buNone/>
            </a:pPr>
            <a:endParaRPr lang="en-US" b="0"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what is</a:t>
            </a:r>
            <a:r>
              <a:rPr lang="en-US" baseline="0" dirty="0" smtClean="0"/>
              <a:t> the take home message of this presentation? </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79</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5B277A-BA48-4C05-BAA0-A300A3F92E7F}" type="slidenum">
              <a:rPr lang="en-US"/>
              <a:pPr/>
              <a:t>80</a:t>
            </a:fld>
            <a:endParaRPr lang="en-US"/>
          </a:p>
        </p:txBody>
      </p:sp>
      <p:sp>
        <p:nvSpPr>
          <p:cNvPr id="860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60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smtClean="0"/>
              <a:t>There are lots of places to stumble</a:t>
            </a:r>
            <a:r>
              <a:rPr lang="en-US" baseline="0" dirty="0" smtClean="0"/>
              <a:t> when discussing instream flow and much too much disagreement without making things worse by not first clarifying the specific issue we’re talking about.  </a:t>
            </a:r>
            <a:r>
              <a:rPr lang="en-US" dirty="0" smtClean="0"/>
              <a:t>In order to have productive discussions about instream flow it’s critically important </a:t>
            </a:r>
            <a:r>
              <a:rPr lang="en-US" dirty="0"/>
              <a:t>to </a:t>
            </a:r>
            <a:r>
              <a:rPr lang="en-US" dirty="0" smtClean="0"/>
              <a:t>clear articulate what </a:t>
            </a:r>
            <a:r>
              <a:rPr lang="en-US" dirty="0"/>
              <a:t>aspect of instream flow we’re talking about.  </a:t>
            </a:r>
            <a:endParaRPr lang="en-US" dirty="0" smtClean="0"/>
          </a:p>
          <a:p>
            <a:r>
              <a:rPr lang="en-US" dirty="0" smtClean="0"/>
              <a:t>For example are we discussing what </a:t>
            </a:r>
            <a:r>
              <a:rPr lang="en-US" dirty="0"/>
              <a:t>the science says we should do</a:t>
            </a:r>
            <a:r>
              <a:rPr lang="en-US" dirty="0" smtClean="0"/>
              <a:t>?; </a:t>
            </a:r>
            <a:r>
              <a:rPr lang="en-US" dirty="0"/>
              <a:t>what the public </a:t>
            </a:r>
            <a:r>
              <a:rPr lang="en-US" dirty="0" smtClean="0"/>
              <a:t>wants </a:t>
            </a:r>
            <a:r>
              <a:rPr lang="en-US" dirty="0"/>
              <a:t>to do</a:t>
            </a:r>
            <a:r>
              <a:rPr lang="en-US" dirty="0" smtClean="0"/>
              <a:t>?; </a:t>
            </a:r>
            <a:r>
              <a:rPr lang="en-US" dirty="0"/>
              <a:t>or what the law allows managers </a:t>
            </a:r>
            <a:r>
              <a:rPr lang="en-US" dirty="0" smtClean="0"/>
              <a:t>to </a:t>
            </a:r>
            <a:r>
              <a:rPr lang="en-US" dirty="0"/>
              <a:t>do with water?</a:t>
            </a:r>
          </a:p>
          <a:p>
            <a:r>
              <a:rPr lang="en-US" dirty="0"/>
              <a:t>Are we talking about just how much water is flowing in the </a:t>
            </a:r>
            <a:r>
              <a:rPr lang="en-US" dirty="0" smtClean="0"/>
              <a:t>stream?;</a:t>
            </a:r>
            <a:r>
              <a:rPr lang="en-US" baseline="0" dirty="0" smtClean="0"/>
              <a:t> whether we have an agreement that a certain amount of water is needed (but no firm commitment to provide water)?;</a:t>
            </a:r>
            <a:r>
              <a:rPr lang="en-US" dirty="0" smtClean="0"/>
              <a:t> </a:t>
            </a:r>
            <a:r>
              <a:rPr lang="en-US" dirty="0"/>
              <a:t>or are we talking about a water </a:t>
            </a:r>
            <a:r>
              <a:rPr lang="en-US" dirty="0" smtClean="0"/>
              <a:t>right or agreement that also has secured the necessary amount of water to provide the intended benefit?</a:t>
            </a:r>
            <a:endParaRPr lang="en-US" dirty="0"/>
          </a:p>
          <a:p>
            <a:r>
              <a:rPr lang="en-US" dirty="0"/>
              <a:t>And is the discussion about </a:t>
            </a:r>
            <a:r>
              <a:rPr lang="en-US" u="sng" dirty="0"/>
              <a:t>maintaining</a:t>
            </a:r>
            <a:r>
              <a:rPr lang="en-US" dirty="0"/>
              <a:t> habitat and fisheries on public lands where adequate flow and flow patterns already exist or is the focus on </a:t>
            </a:r>
            <a:r>
              <a:rPr lang="en-US" u="sng" dirty="0"/>
              <a:t>restoring</a:t>
            </a:r>
            <a:r>
              <a:rPr lang="en-US" dirty="0"/>
              <a:t> flow to dewatered segments of land on private land?</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9F4B72-3FF0-40B8-B1F5-34ECA0F0386E}" type="slidenum">
              <a:rPr lang="en-US" smtClean="0"/>
              <a:pPr/>
              <a:t>81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590025A7-E051-4C0A-919B-9ECB52A5C28D}" type="slidenum">
              <a:rPr lang="en-US" smtClean="0"/>
              <a:pPr/>
              <a:t>8</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spcBef>
                <a:spcPct val="0"/>
              </a:spcBef>
            </a:pPr>
            <a:r>
              <a:rPr lang="en-US" sz="2800" dirty="0" smtClean="0">
                <a:latin typeface="Arial" charset="0"/>
              </a:rPr>
              <a:t>The decisions that</a:t>
            </a:r>
            <a:r>
              <a:rPr lang="en-US" sz="2800" baseline="0" dirty="0" smtClean="0">
                <a:latin typeface="Arial" charset="0"/>
              </a:rPr>
              <a:t> all resource managers make are driven by the complex interaction of public input, laws and policies, and science.  </a:t>
            </a:r>
            <a:r>
              <a:rPr lang="en-US" sz="2800" dirty="0" smtClean="0">
                <a:latin typeface="Arial" charset="0"/>
              </a:rPr>
              <a:t>The</a:t>
            </a:r>
            <a:r>
              <a:rPr lang="en-US" sz="2800" baseline="0" dirty="0" smtClean="0">
                <a:latin typeface="Arial" charset="0"/>
              </a:rPr>
              <a:t> manner in which managers </a:t>
            </a:r>
            <a:r>
              <a:rPr lang="en-US" sz="2800" dirty="0" smtClean="0">
                <a:latin typeface="Arial" charset="0"/>
              </a:rPr>
              <a:t>integrate information from each of these elements will determine </a:t>
            </a:r>
            <a:r>
              <a:rPr lang="en-US" sz="2800" baseline="0" dirty="0" smtClean="0">
                <a:latin typeface="Arial" charset="0"/>
              </a:rPr>
              <a:t>what our planet and our quality of life looks like.</a:t>
            </a: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B3B020-E9D3-4BFF-9195-1830327599D1}" type="slidenum">
              <a:rPr lang="en-US"/>
              <a:pPr fontAlgn="base">
                <a:spcBef>
                  <a:spcPct val="0"/>
                </a:spcBef>
                <a:spcAft>
                  <a:spcPct val="0"/>
                </a:spcAft>
              </a:pPr>
              <a:t>9</a:t>
            </a:fld>
            <a:endParaRPr lang="en-US"/>
          </a:p>
        </p:txBody>
      </p:sp>
      <p:sp>
        <p:nvSpPr>
          <p:cNvPr id="3584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buFontTx/>
              <a:buNone/>
            </a:pPr>
            <a:r>
              <a:rPr lang="en-US" sz="1200" dirty="0" smtClean="0"/>
              <a:t>Many of us think the rivers and lakes around us have always looked the way they look today – and that they’ll always look this way.   In some places that may be true.  But we can all point</a:t>
            </a:r>
            <a:r>
              <a:rPr lang="en-US" sz="1200" baseline="0" dirty="0" smtClean="0"/>
              <a:t> to other places where severe changes have occurred and more changes are not only likely – they’re certain to come.</a:t>
            </a:r>
            <a:endParaRPr lang="en-US" sz="1200" dirty="0" smtClean="0"/>
          </a:p>
          <a:p>
            <a:pPr>
              <a:spcBef>
                <a:spcPct val="0"/>
              </a:spcBef>
              <a:buFontTx/>
              <a:buNone/>
            </a:pPr>
            <a:r>
              <a:rPr lang="en-US" sz="1200" dirty="0" smtClean="0"/>
              <a:t> A paper by McCabe and </a:t>
            </a:r>
            <a:r>
              <a:rPr lang="en-US" sz="1200" dirty="0" err="1" smtClean="0"/>
              <a:t>Wolock</a:t>
            </a:r>
            <a:r>
              <a:rPr lang="en-US" sz="1200" dirty="0" smtClean="0"/>
              <a:t> in 2007 illustrates</a:t>
            </a:r>
            <a:r>
              <a:rPr lang="en-US" sz="1200" baseline="0" dirty="0" smtClean="0"/>
              <a:t> well the dilemma facing the western states and indeed the nation.  The situation in the Lower Colorado River is not unique but clearly shows a trend of increasing demand contrasted by a declining ability to meet that demand with existing sources and patterns of water use. </a:t>
            </a:r>
            <a:endParaRPr lang="en-US" sz="1200" dirty="0" smtClean="0"/>
          </a:p>
          <a:p>
            <a:pPr>
              <a:spcBef>
                <a:spcPct val="0"/>
              </a:spcBef>
              <a:buFontTx/>
              <a:buNone/>
            </a:pPr>
            <a:endParaRPr lang="en-US" sz="1200" dirty="0" smtClean="0"/>
          </a:p>
          <a:p>
            <a:pPr>
              <a:spcBef>
                <a:spcPct val="0"/>
              </a:spcBef>
              <a:buFontTx/>
              <a:buNone/>
            </a:pPr>
            <a:r>
              <a:rPr lang="en-US" sz="1200" kern="1200" dirty="0" smtClean="0">
                <a:solidFill>
                  <a:schemeClr val="tx1"/>
                </a:solidFill>
                <a:latin typeface="+mn-lt"/>
                <a:ea typeface="+mn-ea"/>
                <a:cs typeface="+mn-cs"/>
              </a:rPr>
              <a:t>Projections show that in 2050 the global human population will have increased to 9 billion people and 70% more food will be needed. Over 70% of global water availability is used for agricultural production. Electricity generated from water, hydropower, provides 20% of the world’s electricity and is the main energy source for more than 30 countries.  Faced with these looming</a:t>
            </a:r>
            <a:r>
              <a:rPr lang="en-US" sz="1200" kern="1200" baseline="0" dirty="0" smtClean="0">
                <a:solidFill>
                  <a:schemeClr val="tx1"/>
                </a:solidFill>
                <a:latin typeface="+mn-lt"/>
                <a:ea typeface="+mn-ea"/>
                <a:cs typeface="+mn-cs"/>
              </a:rPr>
              <a:t> eventualities, we have </a:t>
            </a:r>
            <a:r>
              <a:rPr lang="en-US" sz="1200" u="sng" kern="1200" baseline="0" dirty="0" smtClean="0">
                <a:solidFill>
                  <a:schemeClr val="tx1"/>
                </a:solidFill>
                <a:latin typeface="+mn-lt"/>
                <a:ea typeface="+mn-ea"/>
                <a:cs typeface="+mn-cs"/>
              </a:rPr>
              <a:t>opportunities</a:t>
            </a:r>
            <a:r>
              <a:rPr lang="en-US" sz="1200" kern="1200" baseline="0" dirty="0" smtClean="0">
                <a:solidFill>
                  <a:schemeClr val="tx1"/>
                </a:solidFill>
                <a:latin typeface="+mn-lt"/>
                <a:ea typeface="+mn-ea"/>
                <a:cs typeface="+mn-cs"/>
              </a:rPr>
              <a:t> to set things in place today that won’t exist in even 10 years, let alone the next 20 or 50.  The reality is that </a:t>
            </a:r>
            <a:r>
              <a:rPr lang="en-US" sz="1200" u="sng" kern="1200" baseline="0" dirty="0" smtClean="0">
                <a:solidFill>
                  <a:schemeClr val="tx1"/>
                </a:solidFill>
                <a:latin typeface="+mn-lt"/>
                <a:ea typeface="+mn-ea"/>
                <a:cs typeface="+mn-cs"/>
              </a:rPr>
              <a:t>change</a:t>
            </a:r>
            <a:r>
              <a:rPr lang="en-US" sz="1200" kern="1200" baseline="0" dirty="0" smtClean="0">
                <a:solidFill>
                  <a:schemeClr val="tx1"/>
                </a:solidFill>
                <a:latin typeface="+mn-lt"/>
                <a:ea typeface="+mn-ea"/>
                <a:cs typeface="+mn-cs"/>
              </a:rPr>
              <a:t> will come whether we want it or not and we would be wise to act today to affect the face of that future change in ways that benefit rivers and people.  </a:t>
            </a:r>
            <a:endParaRPr lang="en-US" sz="1200"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B1ABA63-52C4-42F7-8BFF-77061F1B6456}" type="datetimeFigureOut">
              <a:rPr lang="en-US"/>
              <a:pPr>
                <a:defRPr/>
              </a:pPr>
              <a:t>5/29/2014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0CAC7C-334D-4F0B-A403-96F152E4F7C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431D3C6-936D-4025-9D47-7F54BB3A7A89}" type="datetimeFigureOut">
              <a:rPr lang="en-US"/>
              <a:pPr>
                <a:defRPr/>
              </a:pPr>
              <a:t>5/29/2014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9740E9-F6A7-4C64-BC63-EE3955CA0B3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87B0CE1-43D5-4D76-8638-8747B8C95FEC}" type="datetimeFigureOut">
              <a:rPr lang="en-US"/>
              <a:pPr>
                <a:defRPr/>
              </a:pPr>
              <a:t>5/29/2014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1240E2-3FC4-495E-9DE1-F7258E9A30D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8A172EB2-F892-483C-8B7A-E61B33D09C2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DE35505-A20F-44F9-89FE-4E1C835FCB9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2F5AC2-E04B-4AB2-86D1-B90768EDC4D2}" type="datetimeFigureOut">
              <a:rPr lang="en-US"/>
              <a:pPr>
                <a:defRPr/>
              </a:pPr>
              <a:t>5/29/2014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8591EF-2B02-4D0D-8773-BFA53669387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F4FA2FE-9E4E-4CCE-80E2-F31DC8E24B6C}" type="datetimeFigureOut">
              <a:rPr lang="en-US"/>
              <a:pPr>
                <a:defRPr/>
              </a:pPr>
              <a:t>5/29/2014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CB2D1C-7DD0-44C1-96D6-7144C1CF88D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467C023-DB78-48C4-88C9-A91191ADDB93}" type="datetimeFigureOut">
              <a:rPr lang="en-US"/>
              <a:pPr>
                <a:defRPr/>
              </a:pPr>
              <a:t>5/29/2014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D73EFB-B654-4B85-8AAE-8629A28F98C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A1116D9-63D1-42D3-B227-44675E72FBC7}" type="datetimeFigureOut">
              <a:rPr lang="en-US"/>
              <a:pPr>
                <a:defRPr/>
              </a:pPr>
              <a:t>5/29/2014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80DD45F-BCAC-4981-B1CB-5EDDE5C05E7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FAC11BD-97EC-42A7-8FC3-E30C43DEA01C}" type="datetimeFigureOut">
              <a:rPr lang="en-US"/>
              <a:pPr>
                <a:defRPr/>
              </a:pPr>
              <a:t>5/29/2014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F3ACABC-802B-4F5E-A944-C49F6476619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8461667-8668-4E0B-AFC7-D3A7A1835DAF}" type="datetimeFigureOut">
              <a:rPr lang="en-US"/>
              <a:pPr>
                <a:defRPr/>
              </a:pPr>
              <a:t>5/29/2014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1416773-D5C6-402E-B569-5E48BAD44C7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8B184E-EF9A-40B3-B82D-A3D2D4309C91}" type="datetimeFigureOut">
              <a:rPr lang="en-US"/>
              <a:pPr>
                <a:defRPr/>
              </a:pPr>
              <a:t>5/29/2014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082657-085A-42DA-9662-6690CC0A8D3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351B015-489D-4201-A0CC-72121D026CA8}" type="datetimeFigureOut">
              <a:rPr lang="en-US"/>
              <a:pPr>
                <a:defRPr/>
              </a:pPr>
              <a:t>5/29/2014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8AC6999-D7F7-452D-A0DE-DFD514FE533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FF"/>
            </a:gs>
            <a:gs pos="50000">
              <a:srgbClr val="0066FF"/>
            </a:gs>
            <a:gs pos="100000">
              <a:schemeClr val="tx2">
                <a:lumMod val="75000"/>
              </a:schemeClr>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9F97D-9D02-408D-8EF9-DA970CA571D3}" type="datetimeFigureOut">
              <a:rPr lang="en-US"/>
              <a:pPr>
                <a:defRPr/>
              </a:pPr>
              <a:t>5/29/2014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77D37878-0810-49A7-9B37-DA2E126D56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57.jpe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Microsoft_Office_Excel_97-2003_Worksheet1.xls"/><Relationship Id="rId3" Type="http://schemas.openxmlformats.org/officeDocument/2006/relationships/notesSlide" Target="../notesSlides/notesSlide43.xml"/><Relationship Id="rId7" Type="http://schemas.openxmlformats.org/officeDocument/2006/relationships/image" Target="../media/image72.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18" Type="http://schemas.openxmlformats.org/officeDocument/2006/relationships/image" Target="../media/image25.jpeg"/><Relationship Id="rId3" Type="http://schemas.openxmlformats.org/officeDocument/2006/relationships/image" Target="../media/image10.jpeg"/><Relationship Id="rId21" Type="http://schemas.openxmlformats.org/officeDocument/2006/relationships/image" Target="../media/image28.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notesSlide" Target="../notesSlides/notesSlide5.xml"/><Relationship Id="rId16" Type="http://schemas.openxmlformats.org/officeDocument/2006/relationships/image" Target="../media/image23.jpeg"/><Relationship Id="rId20"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24" Type="http://schemas.openxmlformats.org/officeDocument/2006/relationships/image" Target="../media/image31.jpeg"/><Relationship Id="rId5" Type="http://schemas.openxmlformats.org/officeDocument/2006/relationships/image" Target="../media/image12.jpeg"/><Relationship Id="rId15" Type="http://schemas.openxmlformats.org/officeDocument/2006/relationships/image" Target="../media/image22.jpeg"/><Relationship Id="rId23" Type="http://schemas.openxmlformats.org/officeDocument/2006/relationships/image" Target="../media/image30.jpeg"/><Relationship Id="rId10" Type="http://schemas.openxmlformats.org/officeDocument/2006/relationships/image" Target="../media/image17.jpeg"/><Relationship Id="rId19" Type="http://schemas.openxmlformats.org/officeDocument/2006/relationships/image" Target="../media/image26.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 Id="rId22" Type="http://schemas.openxmlformats.org/officeDocument/2006/relationships/image" Target="../media/image29.jpeg"/></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8.xml"/><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jpeg"/></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18" Type="http://schemas.openxmlformats.org/officeDocument/2006/relationships/image" Target="../media/image25.jpeg"/><Relationship Id="rId3" Type="http://schemas.openxmlformats.org/officeDocument/2006/relationships/image" Target="../media/image10.jpeg"/><Relationship Id="rId21" Type="http://schemas.openxmlformats.org/officeDocument/2006/relationships/image" Target="../media/image28.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notesSlide" Target="../notesSlides/notesSlide76.xml"/><Relationship Id="rId16" Type="http://schemas.openxmlformats.org/officeDocument/2006/relationships/image" Target="../media/image23.jpeg"/><Relationship Id="rId20"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24" Type="http://schemas.openxmlformats.org/officeDocument/2006/relationships/image" Target="../media/image31.jpeg"/><Relationship Id="rId5" Type="http://schemas.openxmlformats.org/officeDocument/2006/relationships/image" Target="../media/image12.jpeg"/><Relationship Id="rId15" Type="http://schemas.openxmlformats.org/officeDocument/2006/relationships/image" Target="../media/image22.jpeg"/><Relationship Id="rId23" Type="http://schemas.openxmlformats.org/officeDocument/2006/relationships/image" Target="../media/image30.jpeg"/><Relationship Id="rId10" Type="http://schemas.openxmlformats.org/officeDocument/2006/relationships/image" Target="../media/image17.jpeg"/><Relationship Id="rId19" Type="http://schemas.openxmlformats.org/officeDocument/2006/relationships/image" Target="../media/image26.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 Id="rId22" Type="http://schemas.openxmlformats.org/officeDocument/2006/relationships/image" Target="../media/image29.jpeg"/></Relationships>
</file>

<file path=ppt/slides/_rels/slide7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ctrTitle"/>
          </p:nvPr>
        </p:nvSpPr>
        <p:spPr>
          <a:xfrm>
            <a:off x="0" y="762000"/>
            <a:ext cx="9144000" cy="923330"/>
          </a:xfrm>
        </p:spPr>
        <p:txBody>
          <a:bodyPr wrap="square" lIns="91440" tIns="45720" rIns="91440" bIns="45720" anchorCtr="0">
            <a:spAutoFit/>
          </a:bodyPr>
          <a:lstStyle>
            <a:defPPr lvl="0">
              <a:buClr>
                <a:srgbClr val="000000"/>
              </a:buClr>
              <a:buSzPct val="100000"/>
              <a:buFont typeface="Calibri" pitchFamily="34"/>
              <a:buNone/>
            </a:defPPr>
            <a:lvl1pPr lvl="0">
              <a:buClr>
                <a:srgbClr val="000000"/>
              </a:buClr>
              <a:buSzPct val="100000"/>
              <a:buFont typeface="Calibri" pitchFamily="34"/>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5400" b="1" dirty="0" smtClean="0">
                <a:solidFill>
                  <a:schemeClr val="bg1"/>
                </a:solidFill>
                <a:effectLst>
                  <a:outerShdw dist="17961" dir="2700000">
                    <a:scrgbClr r="0" g="0" b="0"/>
                  </a:outerShdw>
                </a:effectLst>
                <a:cs typeface="Arial" pitchFamily="34"/>
              </a:rPr>
              <a:t>Understanding Instream Flow</a:t>
            </a:r>
            <a:endParaRPr lang="en-US" sz="5400" b="1" dirty="0">
              <a:solidFill>
                <a:schemeClr val="bg1"/>
              </a:solidFill>
              <a:effectLst>
                <a:outerShdw dist="17961" dir="2700000">
                  <a:scrgbClr r="0" g="0" b="0"/>
                </a:outerShdw>
              </a:effectLst>
              <a:cs typeface="Arial" pitchFamily="34"/>
            </a:endParaRPr>
          </a:p>
        </p:txBody>
      </p:sp>
      <p:sp>
        <p:nvSpPr>
          <p:cNvPr id="7" name="Subtitle 6"/>
          <p:cNvSpPr>
            <a:spLocks noGrp="1"/>
          </p:cNvSpPr>
          <p:nvPr>
            <p:ph type="subTitle" idx="1"/>
          </p:nvPr>
        </p:nvSpPr>
        <p:spPr>
          <a:xfrm>
            <a:off x="2438400" y="2286000"/>
            <a:ext cx="3810000" cy="2971800"/>
          </a:xfrm>
          <a:solidFill>
            <a:schemeClr val="bg1">
              <a:alpha val="24000"/>
            </a:schemeClr>
          </a:solidFill>
        </p:spPr>
        <p:txBody>
          <a:bodyPr/>
          <a:lstStyle/>
          <a:p>
            <a:r>
              <a:rPr lang="en-US" b="1" dirty="0" smtClean="0">
                <a:solidFill>
                  <a:schemeClr val="tx1"/>
                </a:solidFill>
              </a:rPr>
              <a:t>Terms and Concepts</a:t>
            </a:r>
          </a:p>
          <a:p>
            <a:r>
              <a:rPr lang="en-US" b="1" dirty="0" smtClean="0">
                <a:solidFill>
                  <a:schemeClr val="tx1"/>
                </a:solidFill>
              </a:rPr>
              <a:t>Methods</a:t>
            </a:r>
          </a:p>
          <a:p>
            <a:r>
              <a:rPr lang="en-US" b="1" dirty="0" smtClean="0">
                <a:solidFill>
                  <a:schemeClr val="tx1"/>
                </a:solidFill>
              </a:rPr>
              <a:t>IIFPI</a:t>
            </a:r>
          </a:p>
          <a:p>
            <a:r>
              <a:rPr lang="en-US" b="1" dirty="0" smtClean="0">
                <a:solidFill>
                  <a:schemeClr val="tx1"/>
                </a:solidFill>
              </a:rPr>
              <a:t>Laws</a:t>
            </a:r>
          </a:p>
          <a:p>
            <a:r>
              <a:rPr lang="en-US" b="1" dirty="0" smtClean="0">
                <a:solidFill>
                  <a:schemeClr val="tx1"/>
                </a:solidFill>
              </a:rPr>
              <a:t>Strategies</a:t>
            </a:r>
            <a:endParaRPr lang="en-US" b="1" dirty="0">
              <a:solidFill>
                <a:schemeClr val="tx1"/>
              </a:solidFill>
            </a:endParaRPr>
          </a:p>
        </p:txBody>
      </p:sp>
      <p:pic>
        <p:nvPicPr>
          <p:cNvPr id="5" name="Picture 4" descr="LOGO.BMP"/>
          <p:cNvPicPr>
            <a:picLocks noChangeAspect="1"/>
          </p:cNvPicPr>
          <p:nvPr/>
        </p:nvPicPr>
        <p:blipFill>
          <a:blip r:embed="rId4" cstate="print"/>
          <a:stretch>
            <a:fillRect/>
          </a:stretch>
        </p:blipFill>
        <p:spPr>
          <a:xfrm>
            <a:off x="304800" y="5715000"/>
            <a:ext cx="990600" cy="904841"/>
          </a:xfrm>
          <a:prstGeom prst="rect">
            <a:avLst/>
          </a:prstGeom>
        </p:spPr>
      </p:pic>
      <p:pic>
        <p:nvPicPr>
          <p:cNvPr id="6" name="Picture 5" descr="GFLOGO.BMP"/>
          <p:cNvPicPr>
            <a:picLocks noChangeAspect="1"/>
          </p:cNvPicPr>
          <p:nvPr/>
        </p:nvPicPr>
        <p:blipFill>
          <a:blip r:embed="rId5" cstate="print"/>
          <a:stretch>
            <a:fillRect/>
          </a:stretch>
        </p:blipFill>
        <p:spPr>
          <a:xfrm>
            <a:off x="7848600" y="5715000"/>
            <a:ext cx="990600" cy="925967"/>
          </a:xfrm>
          <a:prstGeom prst="rect">
            <a:avLst/>
          </a:prstGeom>
        </p:spPr>
      </p:pic>
      <p:sp>
        <p:nvSpPr>
          <p:cNvPr id="8" name="TextBox 7"/>
          <p:cNvSpPr txBox="1"/>
          <p:nvPr/>
        </p:nvSpPr>
        <p:spPr>
          <a:xfrm>
            <a:off x="0" y="5943600"/>
            <a:ext cx="9144000" cy="707886"/>
          </a:xfrm>
          <a:prstGeom prst="rect">
            <a:avLst/>
          </a:prstGeom>
          <a:noFill/>
        </p:spPr>
        <p:txBody>
          <a:bodyPr wrap="square" rtlCol="0">
            <a:spAutoFit/>
          </a:bodyPr>
          <a:lstStyle/>
          <a:p>
            <a:pPr lvl="0" algn="ctr">
              <a:spcBef>
                <a:spcPts val="0"/>
              </a:spcBef>
              <a:spcAft>
                <a:spcPts val="0"/>
              </a:spcAft>
              <a:tabLst>
                <a:tab pos="0" algn="l"/>
                <a:tab pos="914400" algn="l"/>
                <a:tab pos="1828800" algn="l"/>
                <a:tab pos="2743199" algn="l"/>
                <a:tab pos="3657600" algn="l"/>
                <a:tab pos="4571999" algn="l"/>
                <a:tab pos="5486399" algn="l"/>
                <a:tab pos="6400799" algn="l"/>
                <a:tab pos="7315200" algn="l"/>
                <a:tab pos="8229599" algn="l"/>
                <a:tab pos="9143999" algn="l"/>
                <a:tab pos="10058399" algn="l"/>
              </a:tabLst>
            </a:pPr>
            <a:r>
              <a:rPr lang="en-US" sz="2000" dirty="0" smtClean="0">
                <a:solidFill>
                  <a:schemeClr val="bg1"/>
                </a:solidFill>
                <a:latin typeface="Calibri" pitchFamily="34"/>
                <a:ea typeface="Arial Unicode MS" pitchFamily="2"/>
                <a:cs typeface="Tahoma" pitchFamily="2"/>
              </a:rPr>
              <a:t>Tom Annear</a:t>
            </a:r>
          </a:p>
          <a:p>
            <a:pPr lvl="0" algn="ctr">
              <a:spcBef>
                <a:spcPts val="0"/>
              </a:spcBef>
              <a:spcAft>
                <a:spcPts val="0"/>
              </a:spcAft>
              <a:tabLst>
                <a:tab pos="0" algn="l"/>
                <a:tab pos="914400" algn="l"/>
                <a:tab pos="1828800" algn="l"/>
                <a:tab pos="2743199" algn="l"/>
                <a:tab pos="3657600" algn="l"/>
                <a:tab pos="4571999" algn="l"/>
                <a:tab pos="5486399" algn="l"/>
                <a:tab pos="6400799" algn="l"/>
                <a:tab pos="7315200" algn="l"/>
                <a:tab pos="8229599" algn="l"/>
                <a:tab pos="9143999" algn="l"/>
                <a:tab pos="10058399" algn="l"/>
              </a:tabLst>
            </a:pPr>
            <a:r>
              <a:rPr lang="en-US" sz="2000" dirty="0" smtClean="0">
                <a:solidFill>
                  <a:schemeClr val="bg1"/>
                </a:solidFill>
                <a:latin typeface="Calibri" pitchFamily="34"/>
                <a:ea typeface="Arial Unicode MS" pitchFamily="2"/>
                <a:cs typeface="Tahoma" pitchFamily="2"/>
              </a:rPr>
              <a:t>Wyoming Game and Fish Department</a:t>
            </a:r>
            <a:endParaRPr lang="en-US" sz="2000" dirty="0">
              <a:solidFill>
                <a:schemeClr val="bg1"/>
              </a:solidFill>
              <a:latin typeface="Calibri" pitchFamily="34"/>
              <a:ea typeface="Arial Unicode MS" pitchFamily="2"/>
              <a:cs typeface="Tahoma" pitchFamily="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72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038600"/>
            <a:ext cx="8229600" cy="2544762"/>
          </a:xfrm>
        </p:spPr>
        <p:txBody>
          <a:bodyPr/>
          <a:lstStyle/>
          <a:p>
            <a:r>
              <a:rPr lang="en-US" sz="2800" b="1" dirty="0" smtClean="0"/>
              <a:t>Anything else you’re interested in is not going to happen if you can’t breathe the air and drink the water.  Don’t sit this one out.  Do something.  You are by accident of fate alive at an absolutely critical moment in the history of our planet. </a:t>
            </a:r>
            <a:br>
              <a:rPr lang="en-US" sz="2800" b="1" dirty="0" smtClean="0"/>
            </a:br>
            <a:r>
              <a:rPr lang="en-US" sz="2400" b="1" i="1" dirty="0" smtClean="0"/>
              <a:t>Carl Sagan, astronomer</a:t>
            </a:r>
            <a:r>
              <a:rPr lang="en-US" sz="2800" b="1" dirty="0" smtClean="0"/>
              <a:t/>
            </a:r>
            <a:br>
              <a:rPr lang="en-US" sz="2800" b="1" dirty="0" smtClean="0"/>
            </a:br>
            <a:endParaRPr lang="en-US" sz="2800" b="1" dirty="0"/>
          </a:p>
        </p:txBody>
      </p:sp>
      <p:sp>
        <p:nvSpPr>
          <p:cNvPr id="1026" name="Rectangle 2"/>
          <p:cNvSpPr>
            <a:spLocks noChangeArrowheads="1"/>
          </p:cNvSpPr>
          <p:nvPr/>
        </p:nvSpPr>
        <p:spPr bwMode="auto">
          <a:xfrm>
            <a:off x="152400" y="914400"/>
            <a:ext cx="89916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mn-lt"/>
                <a:ea typeface="Times New Roman" pitchFamily="18" charset="0"/>
                <a:cs typeface="Arial" pitchFamily="34" charset="0"/>
              </a:rPr>
              <a:t>It's far too late, and things are far too bad, for pessimism.  </a:t>
            </a:r>
            <a:r>
              <a:rPr kumimoji="0" lang="en-US" sz="2000" b="1" i="1" u="none" strike="noStrike" cap="none" normalizeH="0" baseline="0" dirty="0" smtClean="0">
                <a:ln>
                  <a:noFill/>
                </a:ln>
                <a:effectLst/>
                <a:latin typeface="+mn-lt"/>
                <a:ea typeface="Times New Roman" pitchFamily="18" charset="0"/>
                <a:cs typeface="Arial" pitchFamily="34" charset="0"/>
              </a:rPr>
              <a:t>Dee Hock, VISA credit card founder</a:t>
            </a:r>
            <a:endParaRPr kumimoji="0" lang="en-US" sz="2000" b="1" i="0" u="none" strike="noStrike" cap="none" normalizeH="0" baseline="0" dirty="0" smtClean="0">
              <a:ln>
                <a:noFill/>
              </a:ln>
              <a:effectLst/>
              <a:latin typeface="+mn-lt"/>
              <a:cs typeface="Arial" pitchFamily="34" charset="0"/>
            </a:endParaRPr>
          </a:p>
        </p:txBody>
      </p:sp>
      <p:sp>
        <p:nvSpPr>
          <p:cNvPr id="1027" name="Rectangle 3"/>
          <p:cNvSpPr>
            <a:spLocks noChangeArrowheads="1"/>
          </p:cNvSpPr>
          <p:nvPr/>
        </p:nvSpPr>
        <p:spPr bwMode="auto">
          <a:xfrm>
            <a:off x="228600" y="2209800"/>
            <a:ext cx="86868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kumimoji="0" lang="en-US" sz="2800" b="1" i="0" u="none" strike="noStrike" cap="none" normalizeH="0" baseline="0" dirty="0" smtClean="0">
                <a:ln>
                  <a:noFill/>
                </a:ln>
                <a:effectLst/>
                <a:latin typeface="+mn-lt"/>
                <a:ea typeface="Times New Roman" pitchFamily="18" charset="0"/>
                <a:cs typeface="Times New Roman" pitchFamily="18" charset="0"/>
              </a:rPr>
              <a:t>When you realize the value of all life, you dwell less on what is past and focus on preservation of the future. </a:t>
            </a:r>
          </a:p>
          <a:p>
            <a:pPr marL="0" marR="0" lvl="0" indent="0" algn="ctr" defTabSz="914400" rtl="0" eaLnBrk="1" fontAlgn="base" latinLnBrk="0" hangingPunct="1">
              <a:lnSpc>
                <a:spcPct val="100000"/>
              </a:lnSpc>
              <a:spcBef>
                <a:spcPct val="0"/>
              </a:spcBef>
              <a:spcAft>
                <a:spcPct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kumimoji="0" lang="en-US" sz="2800" b="1" i="0" u="none" strike="noStrike" cap="none" normalizeH="0" dirty="0" smtClean="0">
                <a:ln>
                  <a:noFill/>
                </a:ln>
                <a:effectLst/>
                <a:latin typeface="+mn-lt"/>
                <a:ea typeface="Times New Roman" pitchFamily="18" charset="0"/>
                <a:cs typeface="Times New Roman" pitchFamily="18" charset="0"/>
              </a:rPr>
              <a:t> </a:t>
            </a:r>
            <a:r>
              <a:rPr kumimoji="0" lang="en-US" sz="2400" b="1" i="1" u="none" strike="noStrike" cap="none" normalizeH="0" baseline="0" dirty="0" smtClean="0">
                <a:ln>
                  <a:noFill/>
                </a:ln>
                <a:effectLst/>
                <a:latin typeface="+mn-lt"/>
                <a:ea typeface="Times New Roman" pitchFamily="18" charset="0"/>
                <a:cs typeface="Times New Roman" pitchFamily="18" charset="0"/>
              </a:rPr>
              <a:t>Dian </a:t>
            </a:r>
            <a:r>
              <a:rPr kumimoji="0" lang="en-US" sz="2400" b="1" i="1" u="none" strike="noStrike" cap="none" normalizeH="0" baseline="0" dirty="0" err="1" smtClean="0">
                <a:ln>
                  <a:noFill/>
                </a:ln>
                <a:effectLst/>
                <a:latin typeface="+mn-lt"/>
                <a:ea typeface="Times New Roman" pitchFamily="18" charset="0"/>
                <a:cs typeface="Times New Roman" pitchFamily="18" charset="0"/>
              </a:rPr>
              <a:t>Fossey</a:t>
            </a:r>
            <a:r>
              <a:rPr kumimoji="0" lang="en-US" sz="2400" b="1" i="1" u="none" strike="noStrike" cap="none" normalizeH="0" baseline="0" dirty="0" smtClean="0">
                <a:ln>
                  <a:noFill/>
                </a:ln>
                <a:effectLst/>
                <a:latin typeface="+mn-lt"/>
                <a:ea typeface="Times New Roman" pitchFamily="18" charset="0"/>
                <a:cs typeface="Times New Roman" pitchFamily="18" charset="0"/>
              </a:rPr>
              <a:t>, American zoologist</a:t>
            </a:r>
            <a:endParaRPr kumimoji="0" lang="en-US" sz="2400" b="1" i="0" u="none" strike="noStrike" cap="none" normalizeH="0" baseline="0" dirty="0" smtClean="0">
              <a:ln>
                <a:noFill/>
              </a:ln>
              <a:effectLst/>
              <a:latin typeface="+mn-l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left)">
                                      <p:cBhvr>
                                        <p:cTn id="7" dur="1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ckets &amp; Pipes - BuRec storage in Snake R.jpg"/>
          <p:cNvPicPr>
            <a:picLocks noChangeAspect="1"/>
          </p:cNvPicPr>
          <p:nvPr/>
        </p:nvPicPr>
        <p:blipFill>
          <a:blip r:embed="rId3" cstate="print"/>
          <a:stretch>
            <a:fillRect/>
          </a:stretch>
        </p:blipFill>
        <p:spPr>
          <a:xfrm>
            <a:off x="0" y="0"/>
            <a:ext cx="9372600" cy="6858000"/>
          </a:xfrm>
          <a:prstGeom prst="rect">
            <a:avLst/>
          </a:prstGeom>
        </p:spPr>
      </p:pic>
      <p:sp>
        <p:nvSpPr>
          <p:cNvPr id="4" name="Title 3"/>
          <p:cNvSpPr>
            <a:spLocks noGrp="1"/>
          </p:cNvSpPr>
          <p:nvPr>
            <p:ph type="ctrTitle"/>
          </p:nvPr>
        </p:nvSpPr>
        <p:spPr>
          <a:xfrm>
            <a:off x="381000" y="4572000"/>
            <a:ext cx="8458200" cy="1981200"/>
          </a:xfrm>
        </p:spPr>
        <p:txBody>
          <a:bodyPr/>
          <a:lstStyle/>
          <a:p>
            <a:r>
              <a:rPr lang="en-US" sz="4000" dirty="0" smtClean="0"/>
              <a:t>Effective water management is more than building “buckets and pipes” and delivering commodities.</a:t>
            </a:r>
            <a:endParaRPr lang="en-US" sz="4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Text Box 24"/>
          <p:cNvSpPr txBox="1">
            <a:spLocks noChangeArrowheads="1"/>
          </p:cNvSpPr>
          <p:nvPr/>
        </p:nvSpPr>
        <p:spPr bwMode="auto">
          <a:xfrm>
            <a:off x="0" y="1524000"/>
            <a:ext cx="9144000" cy="1477328"/>
          </a:xfrm>
          <a:prstGeom prst="rect">
            <a:avLst/>
          </a:prstGeom>
          <a:noFill/>
          <a:ln w="9525">
            <a:noFill/>
            <a:miter lim="800000"/>
            <a:headEnd/>
            <a:tailEnd/>
          </a:ln>
        </p:spPr>
        <p:txBody>
          <a:bodyPr wrap="square">
            <a:spAutoFit/>
          </a:bodyPr>
          <a:lstStyle/>
          <a:p>
            <a:pPr algn="ctr"/>
            <a:r>
              <a:rPr lang="en-US" sz="3000" b="1" dirty="0" smtClean="0">
                <a:solidFill>
                  <a:schemeClr val="bg1"/>
                </a:solidFill>
                <a:latin typeface="Arial" pitchFamily="34" charset="0"/>
                <a:cs typeface="Arial" pitchFamily="34" charset="0"/>
              </a:rPr>
              <a:t>Once a stream is lost, it’s difficult to restore it – and much more costly than maintaining the original service or function</a:t>
            </a:r>
            <a:endParaRPr lang="en-US" sz="30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p:cNvSpPr/>
          <p:nvPr/>
        </p:nvSpPr>
        <p:spPr>
          <a:xfrm>
            <a:off x="1600200" y="1676400"/>
            <a:ext cx="6019800" cy="3657600"/>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a:noFill/>
          </a:ln>
          <a:effectLst>
            <a:outerShdw blurRad="152400" dist="317500" dir="5400000" sx="90000" sy="-19000" rotWithShape="0">
              <a:prstClr val="black">
                <a:alpha val="15000"/>
              </a:prstClr>
            </a:outerShdw>
          </a:effectLst>
          <a:scene3d>
            <a:camera prst="orthographicFront"/>
            <a:lightRig rig="freezing"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rPr>
              <a:t>Valuation</a:t>
            </a:r>
            <a:r>
              <a:rPr lang="en-US" sz="3200" b="1" dirty="0" smtClean="0">
                <a:solidFill>
                  <a:srgbClr val="66FF99"/>
                </a:solidFill>
              </a:rPr>
              <a:t>, in practice, involves some of the oldest problems in economics – </a:t>
            </a:r>
            <a:r>
              <a:rPr lang="en-US" sz="3200" b="1" u="sng" dirty="0" smtClean="0">
                <a:solidFill>
                  <a:srgbClr val="66FF99"/>
                </a:solidFill>
              </a:rPr>
              <a:t>revealing and aggregating preferences and addressing uncertainties</a:t>
            </a:r>
            <a:endParaRPr lang="en-US" sz="3200" b="1" u="sng" dirty="0">
              <a:solidFill>
                <a:srgbClr val="66FF99"/>
              </a:solidFill>
            </a:endParaRPr>
          </a:p>
        </p:txBody>
      </p:sp>
      <p:sp>
        <p:nvSpPr>
          <p:cNvPr id="21" name="TextBox 20"/>
          <p:cNvSpPr txBox="1"/>
          <p:nvPr/>
        </p:nvSpPr>
        <p:spPr>
          <a:xfrm>
            <a:off x="6669401" y="6336268"/>
            <a:ext cx="2245999" cy="369332"/>
          </a:xfrm>
          <a:prstGeom prst="rect">
            <a:avLst/>
          </a:prstGeom>
          <a:noFill/>
        </p:spPr>
        <p:txBody>
          <a:bodyPr wrap="none" rtlCol="0">
            <a:spAutoFit/>
          </a:bodyPr>
          <a:lstStyle/>
          <a:p>
            <a:r>
              <a:rPr lang="en-US" i="1" dirty="0" smtClean="0"/>
              <a:t>from</a:t>
            </a:r>
            <a:r>
              <a:rPr lang="en-US" dirty="0" smtClean="0"/>
              <a:t> Daily et al.  2000</a:t>
            </a:r>
            <a:endParaRPr lang="en-US" dirty="0"/>
          </a:p>
        </p:txBody>
      </p:sp>
      <p:sp>
        <p:nvSpPr>
          <p:cNvPr id="4" name="Title 3"/>
          <p:cNvSpPr>
            <a:spLocks noGrp="1"/>
          </p:cNvSpPr>
          <p:nvPr>
            <p:ph type="title"/>
          </p:nvPr>
        </p:nvSpPr>
        <p:spPr>
          <a:xfrm>
            <a:off x="0" y="274638"/>
            <a:ext cx="9144000" cy="1143000"/>
          </a:xfrm>
        </p:spPr>
        <p:txBody>
          <a:bodyPr/>
          <a:lstStyle/>
          <a:p>
            <a:r>
              <a:rPr lang="en-US" b="1" dirty="0" smtClean="0">
                <a:solidFill>
                  <a:srgbClr val="0000FF"/>
                </a:solidFill>
                <a:cs typeface="Arial" pitchFamily="34" charset="0"/>
              </a:rPr>
              <a:t>Finding Balance is a Matter of Value</a:t>
            </a:r>
            <a:endParaRPr lang="en-US" b="1" dirty="0">
              <a:solidFill>
                <a:srgbClr val="0000FF"/>
              </a:solidFill>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143000" y="838200"/>
            <a:ext cx="6934200" cy="4343400"/>
          </a:xfrm>
          <a:prstGeom prst="rect">
            <a:avLst/>
          </a:prstGeom>
          <a:gradFill>
            <a:gsLst>
              <a:gs pos="0">
                <a:schemeClr val="tx2">
                  <a:lumMod val="50000"/>
                </a:schemeClr>
              </a:gs>
              <a:gs pos="39999">
                <a:srgbClr val="0000FF"/>
              </a:gs>
              <a:gs pos="70000">
                <a:srgbClr val="0066FF"/>
              </a:gs>
            </a:gsLst>
            <a:lin ang="5400000" scaled="0"/>
          </a:gradFill>
          <a:ln>
            <a:noFill/>
          </a:ln>
          <a:effectLst>
            <a:outerShdw blurRad="152400" dist="317500" dir="5400000" sx="90000" sy="-19000" rotWithShape="0">
              <a:prstClr val="black">
                <a:alpha val="15000"/>
              </a:prstClr>
            </a:outerShdw>
          </a:effectLst>
          <a:scene3d>
            <a:camera prst="orthographicFront"/>
            <a:lightRig rig="freezing"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FFFF00"/>
                </a:solidFill>
              </a:rPr>
              <a:t>Economic valuation alone can not be used appropriately to evaluate environmental capital, its contributions, or its impact.  </a:t>
            </a:r>
            <a:endParaRPr lang="en-US" sz="4400" b="1" dirty="0">
              <a:solidFill>
                <a:srgbClr val="66FF99"/>
              </a:solidFill>
            </a:endParaRPr>
          </a:p>
        </p:txBody>
      </p:sp>
      <p:sp>
        <p:nvSpPr>
          <p:cNvPr id="5" name="TextBox 4"/>
          <p:cNvSpPr txBox="1"/>
          <p:nvPr/>
        </p:nvSpPr>
        <p:spPr>
          <a:xfrm>
            <a:off x="4800600" y="6324600"/>
            <a:ext cx="3275256" cy="400110"/>
          </a:xfrm>
          <a:prstGeom prst="rect">
            <a:avLst/>
          </a:prstGeom>
          <a:noFill/>
        </p:spPr>
        <p:txBody>
          <a:bodyPr wrap="none" rtlCol="0">
            <a:spAutoFit/>
          </a:bodyPr>
          <a:lstStyle/>
          <a:p>
            <a:r>
              <a:rPr lang="en-US" sz="2000" i="1" dirty="0" smtClean="0">
                <a:latin typeface="+mj-lt"/>
                <a:cs typeface="Arial" pitchFamily="34" charset="0"/>
              </a:rPr>
              <a:t>from</a:t>
            </a:r>
            <a:r>
              <a:rPr lang="en-US" sz="2000" dirty="0" smtClean="0">
                <a:latin typeface="+mj-lt"/>
                <a:cs typeface="Arial" pitchFamily="34" charset="0"/>
              </a:rPr>
              <a:t> </a:t>
            </a:r>
            <a:r>
              <a:rPr lang="en-US" sz="2000" dirty="0" err="1" smtClean="0">
                <a:latin typeface="+mj-lt"/>
                <a:cs typeface="Arial" pitchFamily="34" charset="0"/>
              </a:rPr>
              <a:t>Odum</a:t>
            </a:r>
            <a:r>
              <a:rPr lang="en-US" sz="2000" dirty="0" smtClean="0">
                <a:latin typeface="+mj-lt"/>
                <a:cs typeface="Arial" pitchFamily="34" charset="0"/>
              </a:rPr>
              <a:t> and </a:t>
            </a:r>
            <a:r>
              <a:rPr lang="en-US" sz="2000" dirty="0" err="1" smtClean="0">
                <a:latin typeface="+mj-lt"/>
                <a:cs typeface="Arial" pitchFamily="34" charset="0"/>
              </a:rPr>
              <a:t>Odum</a:t>
            </a:r>
            <a:r>
              <a:rPr lang="en-US" sz="2000" dirty="0" smtClean="0">
                <a:latin typeface="+mj-lt"/>
                <a:cs typeface="Arial" pitchFamily="34" charset="0"/>
              </a:rPr>
              <a:t> (2000)</a:t>
            </a:r>
            <a:endParaRPr lang="en-US" sz="2000" dirty="0">
              <a:latin typeface="+mj-lt"/>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896353" y="304800"/>
            <a:ext cx="7576368" cy="923330"/>
          </a:xfrm>
          <a:prstGeom prst="rect">
            <a:avLst/>
          </a:prstGeom>
          <a:noFill/>
          <a:ln w="9525">
            <a:noFill/>
            <a:miter lim="800000"/>
            <a:headEnd/>
            <a:tailEnd/>
          </a:ln>
          <a:effectLst/>
        </p:spPr>
        <p:txBody>
          <a:bodyPr wrap="none">
            <a:spAutoFit/>
          </a:bodyPr>
          <a:lstStyle/>
          <a:p>
            <a:pPr algn="ctr"/>
            <a:r>
              <a:rPr lang="en-US" sz="5400" dirty="0" err="1" smtClean="0">
                <a:solidFill>
                  <a:schemeClr val="bg1"/>
                </a:solidFill>
                <a:latin typeface="+mj-lt"/>
              </a:rPr>
              <a:t>Emergy</a:t>
            </a:r>
            <a:r>
              <a:rPr lang="en-US" sz="5400" dirty="0" smtClean="0">
                <a:solidFill>
                  <a:schemeClr val="bg1"/>
                </a:solidFill>
                <a:latin typeface="+mj-lt"/>
              </a:rPr>
              <a:t>: embodied energy</a:t>
            </a:r>
            <a:endParaRPr lang="en-US" sz="5400" dirty="0">
              <a:solidFill>
                <a:schemeClr val="bg1"/>
              </a:solidFill>
              <a:latin typeface="+mj-lt"/>
            </a:endParaRPr>
          </a:p>
        </p:txBody>
      </p:sp>
      <p:sp>
        <p:nvSpPr>
          <p:cNvPr id="10" name="TextBox 9"/>
          <p:cNvSpPr txBox="1"/>
          <p:nvPr/>
        </p:nvSpPr>
        <p:spPr>
          <a:xfrm>
            <a:off x="5867400" y="5943600"/>
            <a:ext cx="2900153" cy="523220"/>
          </a:xfrm>
          <a:prstGeom prst="rect">
            <a:avLst/>
          </a:prstGeom>
          <a:noFill/>
        </p:spPr>
        <p:txBody>
          <a:bodyPr wrap="none" rtlCol="0">
            <a:spAutoFit/>
          </a:bodyPr>
          <a:lstStyle/>
          <a:p>
            <a:r>
              <a:rPr lang="en-US" sz="2800" i="1" dirty="0" smtClean="0">
                <a:solidFill>
                  <a:srgbClr val="FFFF00"/>
                </a:solidFill>
                <a:latin typeface="+mn-lt"/>
              </a:rPr>
              <a:t>from</a:t>
            </a:r>
            <a:r>
              <a:rPr lang="en-US" sz="2800" dirty="0" smtClean="0">
                <a:solidFill>
                  <a:srgbClr val="FFFF00"/>
                </a:solidFill>
                <a:latin typeface="+mn-lt"/>
              </a:rPr>
              <a:t> </a:t>
            </a:r>
            <a:r>
              <a:rPr lang="en-US" sz="2800" dirty="0" err="1" smtClean="0">
                <a:solidFill>
                  <a:srgbClr val="FFFF00"/>
                </a:solidFill>
                <a:latin typeface="+mn-lt"/>
              </a:rPr>
              <a:t>Odum</a:t>
            </a:r>
            <a:r>
              <a:rPr lang="en-US" sz="2800" dirty="0" smtClean="0">
                <a:solidFill>
                  <a:srgbClr val="FFFF00"/>
                </a:solidFill>
                <a:latin typeface="+mn-lt"/>
              </a:rPr>
              <a:t> (1996)</a:t>
            </a:r>
            <a:endParaRPr lang="en-US" sz="2800" dirty="0">
              <a:solidFill>
                <a:srgbClr val="FFFF00"/>
              </a:solidFill>
              <a:latin typeface="+mn-lt"/>
            </a:endParaRPr>
          </a:p>
        </p:txBody>
      </p:sp>
      <p:sp>
        <p:nvSpPr>
          <p:cNvPr id="16" name="Text Box 2"/>
          <p:cNvSpPr txBox="1">
            <a:spLocks noChangeArrowheads="1"/>
          </p:cNvSpPr>
          <p:nvPr/>
        </p:nvSpPr>
        <p:spPr bwMode="auto">
          <a:xfrm>
            <a:off x="609600" y="1905000"/>
            <a:ext cx="7848600" cy="2246769"/>
          </a:xfrm>
          <a:prstGeom prst="rect">
            <a:avLst/>
          </a:prstGeom>
          <a:noFill/>
          <a:ln w="9525">
            <a:noFill/>
            <a:miter lim="800000"/>
            <a:headEnd/>
            <a:tailEnd/>
          </a:ln>
        </p:spPr>
        <p:txBody>
          <a:bodyPr wrap="square">
            <a:spAutoFit/>
          </a:bodyPr>
          <a:lstStyle/>
          <a:p>
            <a:pPr marL="693738" indent="-693738" algn="ctr">
              <a:tabLst>
                <a:tab pos="795338" algn="l"/>
              </a:tabLst>
            </a:pPr>
            <a:r>
              <a:rPr lang="en-US" sz="2800" dirty="0" smtClean="0">
                <a:solidFill>
                  <a:srgbClr val="FBAD29"/>
                </a:solidFill>
                <a:latin typeface="+mj-lt"/>
              </a:rPr>
              <a:t>The </a:t>
            </a:r>
            <a:r>
              <a:rPr lang="en-US" sz="2800" dirty="0">
                <a:solidFill>
                  <a:srgbClr val="FBAD29"/>
                </a:solidFill>
                <a:latin typeface="+mj-lt"/>
              </a:rPr>
              <a:t>energy of one type that is embodied in any form of energy, good, or </a:t>
            </a:r>
            <a:r>
              <a:rPr lang="en-US" sz="2800" dirty="0" smtClean="0">
                <a:solidFill>
                  <a:srgbClr val="FBAD29"/>
                </a:solidFill>
                <a:latin typeface="+mj-lt"/>
              </a:rPr>
              <a:t>service.</a:t>
            </a:r>
          </a:p>
          <a:p>
            <a:pPr marL="693738" indent="-693738" algn="ctr">
              <a:tabLst>
                <a:tab pos="795338" algn="l"/>
              </a:tabLst>
            </a:pPr>
            <a:endParaRPr lang="en-US" sz="2800" dirty="0" smtClean="0">
              <a:solidFill>
                <a:srgbClr val="FBAD29"/>
              </a:solidFill>
              <a:latin typeface="+mj-lt"/>
            </a:endParaRPr>
          </a:p>
          <a:p>
            <a:pPr marL="693738" indent="-693738" algn="ctr">
              <a:tabLst>
                <a:tab pos="795338" algn="l"/>
              </a:tabLst>
            </a:pPr>
            <a:endParaRPr lang="en-US" sz="2800" dirty="0" smtClean="0">
              <a:solidFill>
                <a:srgbClr val="FBAD29"/>
              </a:solidFill>
              <a:latin typeface="+mj-lt"/>
            </a:endParaRPr>
          </a:p>
          <a:p>
            <a:pPr marL="693738" indent="-693738" algn="ctr">
              <a:tabLst>
                <a:tab pos="795338" algn="l"/>
              </a:tabLst>
            </a:pPr>
            <a:endParaRPr lang="en-US" sz="2800" dirty="0" smtClean="0">
              <a:solidFill>
                <a:srgbClr val="FBAD29"/>
              </a:solidFill>
            </a:endParaRPr>
          </a:p>
        </p:txBody>
      </p:sp>
      <p:sp>
        <p:nvSpPr>
          <p:cNvPr id="17" name="Text Box 3"/>
          <p:cNvSpPr txBox="1">
            <a:spLocks noChangeArrowheads="1"/>
          </p:cNvSpPr>
          <p:nvPr/>
        </p:nvSpPr>
        <p:spPr bwMode="auto">
          <a:xfrm>
            <a:off x="0" y="4572000"/>
            <a:ext cx="9144000" cy="769441"/>
          </a:xfrm>
          <a:prstGeom prst="rect">
            <a:avLst/>
          </a:prstGeom>
          <a:noFill/>
          <a:ln w="9525">
            <a:noFill/>
            <a:miter lim="800000"/>
            <a:headEnd/>
            <a:tailEnd/>
          </a:ln>
        </p:spPr>
        <p:txBody>
          <a:bodyPr wrap="square">
            <a:spAutoFit/>
          </a:bodyPr>
          <a:lstStyle/>
          <a:p>
            <a:pPr algn="ctr"/>
            <a:r>
              <a:rPr lang="en-US" sz="4400" dirty="0" smtClean="0">
                <a:solidFill>
                  <a:schemeClr val="bg1"/>
                </a:solidFill>
                <a:latin typeface="+mj-lt"/>
              </a:rPr>
              <a:t>www.EMERGY.com</a:t>
            </a:r>
          </a:p>
        </p:txBody>
      </p:sp>
      <p:sp>
        <p:nvSpPr>
          <p:cNvPr id="6" name="Rectangle 5"/>
          <p:cNvSpPr/>
          <p:nvPr/>
        </p:nvSpPr>
        <p:spPr>
          <a:xfrm>
            <a:off x="1828800" y="3276600"/>
            <a:ext cx="5638800" cy="830997"/>
          </a:xfrm>
          <a:prstGeom prst="rect">
            <a:avLst/>
          </a:prstGeom>
        </p:spPr>
        <p:txBody>
          <a:bodyPr wrap="square">
            <a:spAutoFit/>
          </a:bodyPr>
          <a:lstStyle/>
          <a:p>
            <a:r>
              <a:rPr lang="en-US" sz="2400" dirty="0" smtClean="0">
                <a:solidFill>
                  <a:schemeClr val="bg2"/>
                </a:solidFill>
                <a:latin typeface="+mj-lt"/>
              </a:rPr>
              <a:t>EMPOWER</a:t>
            </a:r>
            <a:r>
              <a:rPr lang="en-US" sz="2400" dirty="0" smtClean="0">
                <a:solidFill>
                  <a:srgbClr val="FFC001"/>
                </a:solidFill>
                <a:latin typeface="+mj-lt"/>
              </a:rPr>
              <a:t> </a:t>
            </a:r>
            <a:r>
              <a:rPr lang="en-US" sz="2400" dirty="0" smtClean="0">
                <a:solidFill>
                  <a:srgbClr val="FBAD29"/>
                </a:solidFill>
                <a:latin typeface="+mj-lt"/>
              </a:rPr>
              <a:t>= </a:t>
            </a:r>
            <a:r>
              <a:rPr lang="en-US" sz="2400" dirty="0" err="1" smtClean="0">
                <a:solidFill>
                  <a:srgbClr val="FBAD29"/>
                </a:solidFill>
                <a:latin typeface="+mj-lt"/>
              </a:rPr>
              <a:t>emergy</a:t>
            </a:r>
            <a:r>
              <a:rPr lang="en-US" sz="2400" dirty="0" smtClean="0">
                <a:solidFill>
                  <a:srgbClr val="FBAD29"/>
                </a:solidFill>
                <a:latin typeface="+mj-lt"/>
              </a:rPr>
              <a:t> per time</a:t>
            </a:r>
            <a:endParaRPr lang="en-US" sz="2400" dirty="0" smtClean="0">
              <a:solidFill>
                <a:srgbClr val="FFC001"/>
              </a:solidFill>
              <a:latin typeface="+mj-lt"/>
            </a:endParaRPr>
          </a:p>
          <a:p>
            <a:r>
              <a:rPr lang="en-US" sz="2400" dirty="0" smtClean="0">
                <a:solidFill>
                  <a:schemeClr val="bg2"/>
                </a:solidFill>
                <a:latin typeface="+mj-lt"/>
              </a:rPr>
              <a:t>EMPOWER DENSITY</a:t>
            </a:r>
            <a:r>
              <a:rPr lang="en-US" sz="2400" dirty="0" smtClean="0">
                <a:solidFill>
                  <a:srgbClr val="FFC001"/>
                </a:solidFill>
                <a:latin typeface="+mj-lt"/>
              </a:rPr>
              <a:t> </a:t>
            </a:r>
            <a:r>
              <a:rPr lang="en-US" sz="2400" dirty="0" smtClean="0">
                <a:solidFill>
                  <a:srgbClr val="FBAD29"/>
                </a:solidFill>
                <a:latin typeface="+mj-lt"/>
              </a:rPr>
              <a:t>= empower per area</a:t>
            </a:r>
            <a:endParaRPr lang="en-US" sz="2400" dirty="0">
              <a:solidFill>
                <a:srgbClr val="FFC001"/>
              </a:solidFill>
              <a:latin typeface="+mj-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Can 5"/>
          <p:cNvSpPr/>
          <p:nvPr/>
        </p:nvSpPr>
        <p:spPr>
          <a:xfrm>
            <a:off x="76200" y="457200"/>
            <a:ext cx="1828800" cy="2286000"/>
          </a:xfrm>
          <a:prstGeom prst="can">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rPr>
              <a:t>Ecosystem Structure </a:t>
            </a:r>
          </a:p>
          <a:p>
            <a:pPr algn="ctr"/>
            <a:r>
              <a:rPr lang="en-US" b="1" dirty="0" smtClean="0">
                <a:solidFill>
                  <a:srgbClr val="FFFF00"/>
                </a:solidFill>
              </a:rPr>
              <a:t>&amp; </a:t>
            </a:r>
          </a:p>
          <a:p>
            <a:pPr algn="ctr"/>
            <a:r>
              <a:rPr lang="en-US" b="1" dirty="0" smtClean="0">
                <a:solidFill>
                  <a:srgbClr val="FFFF00"/>
                </a:solidFill>
              </a:rPr>
              <a:t>Process</a:t>
            </a:r>
            <a:endParaRPr lang="en-US" b="1" dirty="0">
              <a:solidFill>
                <a:srgbClr val="FFFF00"/>
              </a:solidFill>
            </a:endParaRPr>
          </a:p>
        </p:txBody>
      </p:sp>
      <p:sp>
        <p:nvSpPr>
          <p:cNvPr id="7" name="Oval 6"/>
          <p:cNvSpPr/>
          <p:nvPr/>
        </p:nvSpPr>
        <p:spPr>
          <a:xfrm>
            <a:off x="1905000" y="2667000"/>
            <a:ext cx="1752600" cy="1600200"/>
          </a:xfrm>
          <a:prstGeom prst="ellips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rPr>
              <a:t>Ecosystem Goods &amp; Services</a:t>
            </a:r>
            <a:endParaRPr lang="en-US" b="1" dirty="0">
              <a:solidFill>
                <a:srgbClr val="FFFF00"/>
              </a:solidFill>
            </a:endParaRPr>
          </a:p>
        </p:txBody>
      </p:sp>
      <p:sp>
        <p:nvSpPr>
          <p:cNvPr id="8" name="Rectangle 7"/>
          <p:cNvSpPr/>
          <p:nvPr/>
        </p:nvSpPr>
        <p:spPr>
          <a:xfrm>
            <a:off x="3810000" y="609600"/>
            <a:ext cx="2057400" cy="1371600"/>
          </a:xfrm>
          <a:prstGeom prst="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99FF"/>
                </a:solidFill>
              </a:rPr>
              <a:t>Ecological Values</a:t>
            </a:r>
          </a:p>
          <a:p>
            <a:pPr algn="ctr"/>
            <a:r>
              <a:rPr lang="en-US" dirty="0" smtClean="0"/>
              <a:t>based on ecological sustainability</a:t>
            </a:r>
            <a:endParaRPr lang="en-US" dirty="0"/>
          </a:p>
        </p:txBody>
      </p:sp>
      <p:sp>
        <p:nvSpPr>
          <p:cNvPr id="9" name="Rectangle 8"/>
          <p:cNvSpPr/>
          <p:nvPr/>
        </p:nvSpPr>
        <p:spPr>
          <a:xfrm>
            <a:off x="3810000" y="2819400"/>
            <a:ext cx="2057400" cy="1371600"/>
          </a:xfrm>
          <a:prstGeom prst="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99FF"/>
                </a:solidFill>
              </a:rPr>
              <a:t>Socio-cultural Values</a:t>
            </a:r>
          </a:p>
          <a:p>
            <a:pPr algn="ctr"/>
            <a:r>
              <a:rPr lang="en-US" dirty="0" smtClean="0"/>
              <a:t>based on equity and cultural perceptions</a:t>
            </a:r>
            <a:endParaRPr lang="en-US" dirty="0"/>
          </a:p>
        </p:txBody>
      </p:sp>
      <p:sp>
        <p:nvSpPr>
          <p:cNvPr id="10" name="Rectangle 9"/>
          <p:cNvSpPr/>
          <p:nvPr/>
        </p:nvSpPr>
        <p:spPr>
          <a:xfrm>
            <a:off x="3810000" y="5029200"/>
            <a:ext cx="2057400" cy="1371600"/>
          </a:xfrm>
          <a:prstGeom prst="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99FF"/>
                </a:solidFill>
              </a:rPr>
              <a:t>Economic Values</a:t>
            </a:r>
          </a:p>
          <a:p>
            <a:pPr algn="ctr"/>
            <a:r>
              <a:rPr lang="en-US" dirty="0" smtClean="0">
                <a:solidFill>
                  <a:schemeClr val="bg1"/>
                </a:solidFill>
              </a:rPr>
              <a:t>based on efficiency and cost-effectiveness</a:t>
            </a:r>
            <a:endParaRPr lang="en-US" dirty="0">
              <a:solidFill>
                <a:schemeClr val="bg1"/>
              </a:solidFill>
            </a:endParaRPr>
          </a:p>
        </p:txBody>
      </p:sp>
      <p:sp>
        <p:nvSpPr>
          <p:cNvPr id="11" name="Oval 10"/>
          <p:cNvSpPr/>
          <p:nvPr/>
        </p:nvSpPr>
        <p:spPr>
          <a:xfrm>
            <a:off x="6019800" y="2971800"/>
            <a:ext cx="1219200" cy="1066800"/>
          </a:xfrm>
          <a:prstGeom prst="ellips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66FF99"/>
                </a:solidFill>
              </a:rPr>
              <a:t>Total</a:t>
            </a:r>
          </a:p>
          <a:p>
            <a:pPr algn="ctr"/>
            <a:r>
              <a:rPr lang="en-US" b="1" dirty="0" smtClean="0">
                <a:solidFill>
                  <a:srgbClr val="66FF99"/>
                </a:solidFill>
              </a:rPr>
              <a:t>Value*</a:t>
            </a:r>
            <a:endParaRPr lang="en-US" b="1" dirty="0">
              <a:solidFill>
                <a:srgbClr val="66FF99"/>
              </a:solidFill>
            </a:endParaRPr>
          </a:p>
        </p:txBody>
      </p:sp>
      <p:sp>
        <p:nvSpPr>
          <p:cNvPr id="13" name="Plaque 12"/>
          <p:cNvSpPr/>
          <p:nvPr/>
        </p:nvSpPr>
        <p:spPr>
          <a:xfrm>
            <a:off x="7467600" y="1752600"/>
            <a:ext cx="1524000" cy="3429000"/>
          </a:xfrm>
          <a:prstGeom prst="plaqu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Decision making process to determine policy options &amp; manage-</a:t>
            </a:r>
            <a:r>
              <a:rPr lang="en-US" dirty="0" err="1" smtClean="0"/>
              <a:t>ment</a:t>
            </a:r>
            <a:r>
              <a:rPr lang="en-US" dirty="0" smtClean="0"/>
              <a:t> measures</a:t>
            </a:r>
            <a:endParaRPr lang="en-US" dirty="0"/>
          </a:p>
        </p:txBody>
      </p:sp>
      <p:sp>
        <p:nvSpPr>
          <p:cNvPr id="14" name="Flowchart: Process 13"/>
          <p:cNvSpPr/>
          <p:nvPr/>
        </p:nvSpPr>
        <p:spPr>
          <a:xfrm>
            <a:off x="152400" y="3429000"/>
            <a:ext cx="1676400" cy="3124200"/>
          </a:xfrm>
          <a:prstGeom prst="flowChartProcess">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rPr>
              <a:t>Ecosystem Functions</a:t>
            </a:r>
          </a:p>
          <a:p>
            <a:endParaRPr lang="en-US" dirty="0" smtClean="0"/>
          </a:p>
          <a:p>
            <a:pPr marL="342900" indent="-342900">
              <a:buAutoNum type="arabicPeriod"/>
            </a:pPr>
            <a:r>
              <a:rPr lang="en-US" dirty="0" smtClean="0"/>
              <a:t>Regulation</a:t>
            </a:r>
          </a:p>
          <a:p>
            <a:pPr marL="342900" indent="-342900">
              <a:buAutoNum type="arabicPeriod"/>
            </a:pPr>
            <a:r>
              <a:rPr lang="en-US" dirty="0" smtClean="0"/>
              <a:t>Habitat</a:t>
            </a:r>
          </a:p>
          <a:p>
            <a:pPr marL="342900" indent="-342900">
              <a:buAutoNum type="arabicPeriod"/>
            </a:pPr>
            <a:r>
              <a:rPr lang="en-US" dirty="0" smtClean="0"/>
              <a:t>Production</a:t>
            </a:r>
          </a:p>
          <a:p>
            <a:pPr marL="342900" indent="-342900">
              <a:buAutoNum type="arabicPeriod"/>
            </a:pPr>
            <a:r>
              <a:rPr lang="en-US" dirty="0" smtClean="0"/>
              <a:t>Information</a:t>
            </a:r>
          </a:p>
          <a:p>
            <a:pPr marL="342900" indent="-342900">
              <a:buAutoNum type="arabicPeriod"/>
            </a:pPr>
            <a:r>
              <a:rPr lang="en-US" dirty="0" smtClean="0"/>
              <a:t>Carrier</a:t>
            </a:r>
            <a:endParaRPr lang="en-US" dirty="0"/>
          </a:p>
        </p:txBody>
      </p:sp>
      <p:cxnSp>
        <p:nvCxnSpPr>
          <p:cNvPr id="16" name="Shape 15"/>
          <p:cNvCxnSpPr>
            <a:stCxn id="14" idx="3"/>
            <a:endCxn id="7" idx="3"/>
          </p:cNvCxnSpPr>
          <p:nvPr/>
        </p:nvCxnSpPr>
        <p:spPr>
          <a:xfrm flipV="1">
            <a:off x="1828800" y="4032856"/>
            <a:ext cx="332863" cy="958244"/>
          </a:xfrm>
          <a:prstGeom prst="bentConnector2">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hape 17"/>
          <p:cNvCxnSpPr>
            <a:stCxn id="7" idx="4"/>
            <a:endCxn id="10" idx="1"/>
          </p:cNvCxnSpPr>
          <p:nvPr/>
        </p:nvCxnSpPr>
        <p:spPr>
          <a:xfrm rot="16200000" flipH="1">
            <a:off x="2571750" y="4476750"/>
            <a:ext cx="1447800" cy="1028700"/>
          </a:xfrm>
          <a:prstGeom prst="bentConnector2">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hape 19"/>
          <p:cNvCxnSpPr>
            <a:stCxn id="10" idx="3"/>
            <a:endCxn id="11" idx="4"/>
          </p:cNvCxnSpPr>
          <p:nvPr/>
        </p:nvCxnSpPr>
        <p:spPr>
          <a:xfrm flipV="1">
            <a:off x="5867400" y="4038600"/>
            <a:ext cx="762000" cy="1676400"/>
          </a:xfrm>
          <a:prstGeom prst="bentConnector2">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hape 21"/>
          <p:cNvCxnSpPr>
            <a:stCxn id="7" idx="0"/>
            <a:endCxn id="8" idx="1"/>
          </p:cNvCxnSpPr>
          <p:nvPr/>
        </p:nvCxnSpPr>
        <p:spPr>
          <a:xfrm rot="5400000" flipH="1" flipV="1">
            <a:off x="2609850" y="1466850"/>
            <a:ext cx="1371600" cy="1028700"/>
          </a:xfrm>
          <a:prstGeom prst="bentConnector2">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hape 23"/>
          <p:cNvCxnSpPr>
            <a:stCxn id="8" idx="3"/>
            <a:endCxn id="11" idx="0"/>
          </p:cNvCxnSpPr>
          <p:nvPr/>
        </p:nvCxnSpPr>
        <p:spPr>
          <a:xfrm>
            <a:off x="5867400" y="1295400"/>
            <a:ext cx="762000" cy="1676400"/>
          </a:xfrm>
          <a:prstGeom prst="bentConnector2">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8" idx="2"/>
            <a:endCxn id="9" idx="0"/>
          </p:cNvCxnSpPr>
          <p:nvPr/>
        </p:nvCxnSpPr>
        <p:spPr>
          <a:xfrm rot="5400000">
            <a:off x="4419600" y="2400300"/>
            <a:ext cx="838200" cy="1588"/>
          </a:xfrm>
          <a:prstGeom prst="straightConnector1">
            <a:avLst/>
          </a:prstGeom>
          <a:ln w="31750">
            <a:solidFill>
              <a:schemeClr val="tx1"/>
            </a:solidFill>
            <a:headEnd type="arrow"/>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9" idx="2"/>
            <a:endCxn id="10" idx="0"/>
          </p:cNvCxnSpPr>
          <p:nvPr/>
        </p:nvCxnSpPr>
        <p:spPr>
          <a:xfrm rot="5400000">
            <a:off x="4419600" y="4610100"/>
            <a:ext cx="838200" cy="1588"/>
          </a:xfrm>
          <a:prstGeom prst="straightConnector1">
            <a:avLst/>
          </a:prstGeom>
          <a:ln w="31750">
            <a:solidFill>
              <a:schemeClr val="tx1"/>
            </a:solidFill>
            <a:headEnd type="arrow"/>
            <a:tailEnd type="stealth" w="lg" len="lg"/>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13" idx="0"/>
            <a:endCxn id="6" idx="1"/>
          </p:cNvCxnSpPr>
          <p:nvPr/>
        </p:nvCxnSpPr>
        <p:spPr>
          <a:xfrm rot="16200000" flipV="1">
            <a:off x="3962400" y="-2514600"/>
            <a:ext cx="1295400" cy="7239000"/>
          </a:xfrm>
          <a:prstGeom prst="bentConnector3">
            <a:avLst>
              <a:gd name="adj1" fmla="val 117647"/>
            </a:avLst>
          </a:prstGeom>
          <a:ln w="31750">
            <a:solidFill>
              <a:schemeClr val="tx1"/>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6" idx="3"/>
            <a:endCxn id="14" idx="0"/>
          </p:cNvCxnSpPr>
          <p:nvPr/>
        </p:nvCxnSpPr>
        <p:spPr>
          <a:xfrm rot="5400000">
            <a:off x="647700" y="3086100"/>
            <a:ext cx="685800" cy="1588"/>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324600" y="6172200"/>
            <a:ext cx="2288896" cy="369332"/>
          </a:xfrm>
          <a:prstGeom prst="rect">
            <a:avLst/>
          </a:prstGeom>
          <a:noFill/>
        </p:spPr>
        <p:txBody>
          <a:bodyPr wrap="none" rtlCol="0">
            <a:spAutoFit/>
          </a:bodyPr>
          <a:lstStyle/>
          <a:p>
            <a:r>
              <a:rPr lang="en-US" i="1" dirty="0" smtClean="0"/>
              <a:t>from</a:t>
            </a:r>
            <a:r>
              <a:rPr lang="en-US" dirty="0" smtClean="0"/>
              <a:t> de </a:t>
            </a:r>
            <a:r>
              <a:rPr lang="en-US" dirty="0" err="1" smtClean="0"/>
              <a:t>Groot</a:t>
            </a:r>
            <a:r>
              <a:rPr lang="en-US" dirty="0" smtClean="0"/>
              <a:t>  (2005)</a:t>
            </a:r>
            <a:endParaRPr lang="en-US" dirty="0"/>
          </a:p>
        </p:txBody>
      </p:sp>
      <p:cxnSp>
        <p:nvCxnSpPr>
          <p:cNvPr id="23" name="Straight Arrow Connector 22"/>
          <p:cNvCxnSpPr>
            <a:stCxn id="11" idx="6"/>
            <a:endCxn id="13" idx="1"/>
          </p:cNvCxnSpPr>
          <p:nvPr/>
        </p:nvCxnSpPr>
        <p:spPr>
          <a:xfrm flipV="1">
            <a:off x="7239000" y="3467100"/>
            <a:ext cx="228600" cy="38100"/>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p:cNvSpPr txBox="1"/>
          <p:nvPr/>
        </p:nvSpPr>
        <p:spPr>
          <a:xfrm>
            <a:off x="0" y="381000"/>
            <a:ext cx="9144000" cy="769441"/>
          </a:xfrm>
          <a:prstGeom prst="rect">
            <a:avLst/>
          </a:prstGeom>
          <a:solidFill>
            <a:schemeClr val="bg1">
              <a:lumMod val="85000"/>
            </a:schemeClr>
          </a:solidFill>
        </p:spPr>
        <p:txBody>
          <a:bodyPr wrap="square" rtlCol="0">
            <a:spAutoFit/>
          </a:bodyPr>
          <a:lstStyle/>
          <a:p>
            <a:pPr algn="ctr"/>
            <a:r>
              <a:rPr lang="en-US" sz="4400" dirty="0" smtClean="0">
                <a:latin typeface="+mj-lt"/>
              </a:rPr>
              <a:t>But there are problems:</a:t>
            </a:r>
            <a:endParaRPr lang="en-US" sz="4400" dirty="0">
              <a:latin typeface="+mj-lt"/>
            </a:endParaRPr>
          </a:p>
        </p:txBody>
      </p:sp>
      <p:pic>
        <p:nvPicPr>
          <p:cNvPr id="5" name="Picture 4"/>
          <p:cNvPicPr>
            <a:picLocks noChangeAspect="1"/>
          </p:cNvPicPr>
          <p:nvPr/>
        </p:nvPicPr>
        <p:blipFill>
          <a:blip r:embed="rId3" cstate="print">
            <a:alphaModFix/>
            <a:lum/>
          </a:blip>
          <a:srcRect/>
          <a:stretch>
            <a:fillRect/>
          </a:stretch>
        </p:blipFill>
        <p:spPr>
          <a:xfrm>
            <a:off x="457200" y="1142999"/>
            <a:ext cx="8229599" cy="525780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783723" y="-34497"/>
            <a:ext cx="7510677" cy="1754326"/>
          </a:xfrm>
          <a:ln>
            <a:noFill/>
            <a:tailEnd type="arrow"/>
          </a:ln>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5400" dirty="0" smtClean="0">
                <a:solidFill>
                  <a:srgbClr val="B80047"/>
                </a:solidFill>
              </a:rPr>
              <a:t>Key Market Failures in Ecosystem Valuation</a:t>
            </a:r>
            <a:endParaRPr lang="en-US" sz="5400" dirty="0">
              <a:solidFill>
                <a:srgbClr val="B80047"/>
              </a:solidFill>
            </a:endParaRPr>
          </a:p>
        </p:txBody>
      </p:sp>
      <p:sp>
        <p:nvSpPr>
          <p:cNvPr id="3" name="Text Placeholder 2"/>
          <p:cNvSpPr txBox="1">
            <a:spLocks noGrp="1"/>
          </p:cNvSpPr>
          <p:nvPr>
            <p:ph type="body" idx="4294967295"/>
          </p:nvPr>
        </p:nvSpPr>
        <p:spPr>
          <a:xfrm>
            <a:off x="381000" y="2209800"/>
            <a:ext cx="8381999" cy="2308324"/>
          </a:xfrm>
        </p:spPr>
        <p:txBody>
          <a:bodyPr wrap="square">
            <a:spAutoFit/>
          </a:bodyPr>
          <a:lstStyle>
            <a:defPPr marL="432000" marR="0" lvl="0" indent="-324000">
              <a:spcBef>
                <a:spcPts val="0"/>
              </a:spcBef>
              <a:spcAft>
                <a:spcPts val="1414"/>
              </a:spcAft>
              <a:buSzPct val="45000"/>
              <a:buFont typeface="StarSymbol"/>
              <a:buNone/>
              <a:defRPr lang="en-US" sz="3200" b="0" i="0" u="none" strike="noStrike" kern="1200">
                <a:ln>
                  <a:noFill/>
                </a:ln>
                <a:latin typeface="Arial" pitchFamily="18"/>
                <a:ea typeface="Arial Unicode MS" pitchFamily="2"/>
                <a:cs typeface="Tahoma" pitchFamily="2"/>
              </a:defRPr>
            </a:defPPr>
            <a:lvl1pPr marL="432000" marR="0" lvl="0" indent="-324000">
              <a:spcBef>
                <a:spcPts val="0"/>
              </a:spcBef>
              <a:spcAft>
                <a:spcPts val="1414"/>
              </a:spcAft>
              <a:buSzPct val="45000"/>
              <a:buFont typeface="StarSymbol"/>
              <a:buChar char="●"/>
              <a:defRPr lang="en-US" sz="3200" b="0" i="0" u="none" strike="noStrike" kern="1200">
                <a:ln>
                  <a:noFill/>
                </a:ln>
                <a:latin typeface="Arial" pitchFamily="18"/>
                <a:ea typeface="Arial Unicode MS" pitchFamily="2"/>
                <a:cs typeface="Tahoma" pitchFamily="2"/>
              </a:defRPr>
            </a:lvl1pPr>
            <a:lvl2pPr marL="864000" marR="0" lvl="1" indent="-288000">
              <a:spcBef>
                <a:spcPts val="0"/>
              </a:spcBef>
              <a:spcAft>
                <a:spcPts val="1134"/>
              </a:spcAft>
              <a:buSzPct val="75000"/>
              <a:buFont typeface="StarSymbol"/>
              <a:buChar char="–"/>
              <a:defRPr lang="en-US" sz="2800" b="0" i="0" u="none" strike="noStrike" kern="1200">
                <a:ln>
                  <a:noFill/>
                </a:ln>
                <a:latin typeface="Arial" pitchFamily="18"/>
                <a:ea typeface="Arial Unicode MS" pitchFamily="2"/>
                <a:cs typeface="Tahoma" pitchFamily="2"/>
              </a:defRPr>
            </a:lvl2pPr>
            <a:lvl3pPr marL="1296000" marR="0" lvl="2" indent="-216000">
              <a:spcBef>
                <a:spcPts val="0"/>
              </a:spcBef>
              <a:spcAft>
                <a:spcPts val="850"/>
              </a:spcAft>
              <a:buSzPct val="45000"/>
              <a:buFont typeface="StarSymbol"/>
              <a:buChar char="●"/>
              <a:defRPr lang="en-US" sz="2400" b="0" i="0" u="none" strike="noStrike" kern="1200">
                <a:ln>
                  <a:noFill/>
                </a:ln>
                <a:latin typeface="Arial" pitchFamily="18"/>
                <a:ea typeface="Arial Unicode MS" pitchFamily="2"/>
                <a:cs typeface="Tahoma" pitchFamily="2"/>
              </a:defRPr>
            </a:lvl3pPr>
            <a:lvl4pPr marL="1728000" marR="0" lvl="3" indent="-216000">
              <a:spcBef>
                <a:spcPts val="0"/>
              </a:spcBef>
              <a:spcAft>
                <a:spcPts val="567"/>
              </a:spcAft>
              <a:buSzPct val="75000"/>
              <a:buFont typeface="StarSymbol"/>
              <a:buChar char="–"/>
              <a:defRPr lang="en-US" sz="2000" b="0" i="0" u="none" strike="noStrike" kern="1200">
                <a:ln>
                  <a:noFill/>
                </a:ln>
                <a:latin typeface="Arial" pitchFamily="18"/>
                <a:ea typeface="Arial Unicode MS" pitchFamily="2"/>
                <a:cs typeface="Tahoma" pitchFamily="2"/>
              </a:defRPr>
            </a:lvl4pPr>
            <a:lvl5pPr marL="2160000" marR="0" lvl="4"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5pPr>
            <a:lvl6pPr marL="2592000" marR="0" lvl="5"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6pPr>
            <a:lvl7pPr marL="3024000" marR="0" lvl="6"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7pPr>
            <a:lvl8pPr marL="3456000" marR="0" lvl="7"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8pPr>
            <a:lvl9pPr marL="3887999" marR="0" lvl="8"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9pPr>
          </a:lstStyle>
          <a:p>
            <a:pPr marL="640080" lvl="0" indent="-914400">
              <a:buSzPct val="85000"/>
              <a:buNone/>
            </a:pPr>
            <a:r>
              <a:rPr lang="en-US" sz="3600" dirty="0" smtClean="0">
                <a:solidFill>
                  <a:srgbClr val="4700B8"/>
                </a:solidFill>
              </a:rPr>
              <a:t>1</a:t>
            </a:r>
            <a:r>
              <a:rPr lang="en-US" sz="3600" dirty="0" smtClean="0">
                <a:solidFill>
                  <a:srgbClr val="4700B8"/>
                </a:solidFill>
                <a:latin typeface="+mj-lt"/>
              </a:rPr>
              <a:t>.  Decision-makers have </a:t>
            </a:r>
            <a:r>
              <a:rPr lang="en-US" sz="3600" u="sng" dirty="0" smtClean="0">
                <a:solidFill>
                  <a:srgbClr val="4700B8"/>
                </a:solidFill>
                <a:latin typeface="+mj-lt"/>
              </a:rPr>
              <a:t>imperfect    understanding</a:t>
            </a:r>
            <a:r>
              <a:rPr lang="en-US" sz="3600" dirty="0" smtClean="0">
                <a:solidFill>
                  <a:srgbClr val="4700B8"/>
                </a:solidFill>
                <a:latin typeface="+mj-lt"/>
              </a:rPr>
              <a:t> of ecosystem services and their value (e.g. impacts associated with Columbia River dams)</a:t>
            </a:r>
            <a:endParaRPr lang="x-none" sz="3600">
              <a:solidFill>
                <a:srgbClr val="4700B8"/>
              </a:solidFill>
              <a:latin typeface="+mj-lt"/>
            </a:endParaRPr>
          </a:p>
        </p:txBody>
      </p:sp>
      <p:sp>
        <p:nvSpPr>
          <p:cNvPr id="5" name="TextBox 4"/>
          <p:cNvSpPr txBox="1"/>
          <p:nvPr/>
        </p:nvSpPr>
        <p:spPr>
          <a:xfrm>
            <a:off x="5346807" y="6298779"/>
            <a:ext cx="4330593" cy="406821"/>
          </a:xfrm>
          <a:prstGeom prst="rect">
            <a:avLst/>
          </a:prstGeom>
          <a:noFill/>
          <a:ln>
            <a:noFill/>
            <a:tailEnd type="arrow"/>
          </a:ln>
        </p:spPr>
        <p:txBody>
          <a:bodyPr vert="horz" wrap="square" lIns="81639" tIns="40820" rIns="81639" bIns="40820"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r>
              <a:rPr lang="en-US" sz="2200" i="1" dirty="0">
                <a:latin typeface="Arial" pitchFamily="18"/>
                <a:ea typeface="Arial Unicode MS" pitchFamily="2"/>
                <a:cs typeface="Tahoma" pitchFamily="2"/>
              </a:rPr>
              <a:t>from</a:t>
            </a:r>
            <a:r>
              <a:rPr lang="en-US" sz="2200" dirty="0">
                <a:latin typeface="Arial" pitchFamily="18"/>
                <a:ea typeface="Arial Unicode MS" pitchFamily="2"/>
                <a:cs typeface="Tahoma" pitchFamily="2"/>
              </a:rPr>
              <a:t> </a:t>
            </a:r>
            <a:r>
              <a:rPr lang="en-US" sz="2200" dirty="0" smtClean="0">
                <a:latin typeface="Arial" pitchFamily="18"/>
                <a:ea typeface="Arial Unicode MS" pitchFamily="2"/>
                <a:cs typeface="Tahoma" pitchFamily="2"/>
              </a:rPr>
              <a:t>Chan et </a:t>
            </a:r>
            <a:r>
              <a:rPr lang="en-US" sz="2200" dirty="0">
                <a:latin typeface="Arial" pitchFamily="18"/>
                <a:ea typeface="Arial Unicode MS" pitchFamily="2"/>
                <a:cs typeface="Tahoma" pitchFamily="2"/>
              </a:rPr>
              <a:t>al. (</a:t>
            </a:r>
            <a:r>
              <a:rPr lang="en-US" sz="2200" dirty="0" smtClean="0">
                <a:latin typeface="Arial" pitchFamily="18"/>
                <a:ea typeface="Arial Unicode MS" pitchFamily="2"/>
                <a:cs typeface="Tahoma" pitchFamily="2"/>
              </a:rPr>
              <a:t>2007)</a:t>
            </a:r>
            <a:endParaRPr lang="en-US" sz="2200" dirty="0">
              <a:latin typeface="Arial" pitchFamily="18"/>
              <a:ea typeface="Arial Unicode MS" pitchFamily="2"/>
              <a:cs typeface="Tahoma" pitchFamily="2"/>
            </a:endParaRPr>
          </a:p>
        </p:txBody>
      </p:sp>
      <p:sp>
        <p:nvSpPr>
          <p:cNvPr id="8" name="Straight Connector 7"/>
          <p:cNvSpPr/>
          <p:nvPr/>
        </p:nvSpPr>
        <p:spPr>
          <a:xfrm flipV="1">
            <a:off x="0" y="1676400"/>
            <a:ext cx="8915400" cy="0"/>
          </a:xfrm>
          <a:prstGeom prst="line">
            <a:avLst/>
          </a:prstGeom>
          <a:noFill/>
          <a:ln w="36720">
            <a:solidFill>
              <a:srgbClr val="6B4794"/>
            </a:solidFill>
            <a:prstDash val="solid"/>
            <a:tailEnd type="stealth" w="lg" len="lg"/>
          </a:ln>
        </p:spPr>
        <p:txBody>
          <a:bodyPr vert="horz" lIns="98293" tIns="57474" rIns="98293" bIns="57474"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en-US" sz="1600" dirty="0">
              <a:latin typeface="Arial" pitchFamily="18"/>
              <a:ea typeface="Arial Unicode MS" pitchFamily="2"/>
              <a:cs typeface="Tahoma" pitchFamily="2"/>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783723" y="-34497"/>
            <a:ext cx="7510677" cy="1754326"/>
          </a:xfrm>
          <a:ln>
            <a:noFill/>
            <a:tailEnd type="arrow"/>
          </a:ln>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5400" dirty="0" smtClean="0">
                <a:solidFill>
                  <a:srgbClr val="B80047"/>
                </a:solidFill>
              </a:rPr>
              <a:t>Key Market Failures in Ecosystem Valuation</a:t>
            </a:r>
            <a:endParaRPr lang="en-US" sz="5400" dirty="0">
              <a:solidFill>
                <a:srgbClr val="B80047"/>
              </a:solidFill>
            </a:endParaRPr>
          </a:p>
        </p:txBody>
      </p:sp>
      <p:sp>
        <p:nvSpPr>
          <p:cNvPr id="3" name="Text Placeholder 2"/>
          <p:cNvSpPr txBox="1">
            <a:spLocks noGrp="1"/>
          </p:cNvSpPr>
          <p:nvPr>
            <p:ph type="body" idx="4294967295"/>
          </p:nvPr>
        </p:nvSpPr>
        <p:spPr>
          <a:xfrm>
            <a:off x="228600" y="2209800"/>
            <a:ext cx="8610600" cy="3416320"/>
          </a:xfrm>
        </p:spPr>
        <p:txBody>
          <a:bodyPr wrap="square">
            <a:spAutoFit/>
          </a:bodyPr>
          <a:lstStyle>
            <a:defPPr marL="432000" marR="0" lvl="0" indent="-324000">
              <a:spcBef>
                <a:spcPts val="0"/>
              </a:spcBef>
              <a:spcAft>
                <a:spcPts val="1414"/>
              </a:spcAft>
              <a:buSzPct val="45000"/>
              <a:buFont typeface="StarSymbol"/>
              <a:buNone/>
              <a:defRPr lang="en-US" sz="3200" b="0" i="0" u="none" strike="noStrike" kern="1200">
                <a:ln>
                  <a:noFill/>
                </a:ln>
                <a:latin typeface="Arial" pitchFamily="18"/>
                <a:ea typeface="Arial Unicode MS" pitchFamily="2"/>
                <a:cs typeface="Tahoma" pitchFamily="2"/>
              </a:defRPr>
            </a:defPPr>
            <a:lvl1pPr marL="432000" marR="0" lvl="0" indent="-324000">
              <a:spcBef>
                <a:spcPts val="0"/>
              </a:spcBef>
              <a:spcAft>
                <a:spcPts val="1414"/>
              </a:spcAft>
              <a:buSzPct val="45000"/>
              <a:buFont typeface="StarSymbol"/>
              <a:buChar char="●"/>
              <a:defRPr lang="en-US" sz="3200" b="0" i="0" u="none" strike="noStrike" kern="1200">
                <a:ln>
                  <a:noFill/>
                </a:ln>
                <a:latin typeface="Arial" pitchFamily="18"/>
                <a:ea typeface="Arial Unicode MS" pitchFamily="2"/>
                <a:cs typeface="Tahoma" pitchFamily="2"/>
              </a:defRPr>
            </a:lvl1pPr>
            <a:lvl2pPr marL="864000" marR="0" lvl="1" indent="-288000">
              <a:spcBef>
                <a:spcPts val="0"/>
              </a:spcBef>
              <a:spcAft>
                <a:spcPts val="1134"/>
              </a:spcAft>
              <a:buSzPct val="75000"/>
              <a:buFont typeface="StarSymbol"/>
              <a:buChar char="–"/>
              <a:defRPr lang="en-US" sz="2800" b="0" i="0" u="none" strike="noStrike" kern="1200">
                <a:ln>
                  <a:noFill/>
                </a:ln>
                <a:latin typeface="Arial" pitchFamily="18"/>
                <a:ea typeface="Arial Unicode MS" pitchFamily="2"/>
                <a:cs typeface="Tahoma" pitchFamily="2"/>
              </a:defRPr>
            </a:lvl2pPr>
            <a:lvl3pPr marL="1296000" marR="0" lvl="2" indent="-216000">
              <a:spcBef>
                <a:spcPts val="0"/>
              </a:spcBef>
              <a:spcAft>
                <a:spcPts val="850"/>
              </a:spcAft>
              <a:buSzPct val="45000"/>
              <a:buFont typeface="StarSymbol"/>
              <a:buChar char="●"/>
              <a:defRPr lang="en-US" sz="2400" b="0" i="0" u="none" strike="noStrike" kern="1200">
                <a:ln>
                  <a:noFill/>
                </a:ln>
                <a:latin typeface="Arial" pitchFamily="18"/>
                <a:ea typeface="Arial Unicode MS" pitchFamily="2"/>
                <a:cs typeface="Tahoma" pitchFamily="2"/>
              </a:defRPr>
            </a:lvl3pPr>
            <a:lvl4pPr marL="1728000" marR="0" lvl="3" indent="-216000">
              <a:spcBef>
                <a:spcPts val="0"/>
              </a:spcBef>
              <a:spcAft>
                <a:spcPts val="567"/>
              </a:spcAft>
              <a:buSzPct val="75000"/>
              <a:buFont typeface="StarSymbol"/>
              <a:buChar char="–"/>
              <a:defRPr lang="en-US" sz="2000" b="0" i="0" u="none" strike="noStrike" kern="1200">
                <a:ln>
                  <a:noFill/>
                </a:ln>
                <a:latin typeface="Arial" pitchFamily="18"/>
                <a:ea typeface="Arial Unicode MS" pitchFamily="2"/>
                <a:cs typeface="Tahoma" pitchFamily="2"/>
              </a:defRPr>
            </a:lvl4pPr>
            <a:lvl5pPr marL="2160000" marR="0" lvl="4"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5pPr>
            <a:lvl6pPr marL="2592000" marR="0" lvl="5"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6pPr>
            <a:lvl7pPr marL="3024000" marR="0" lvl="6"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7pPr>
            <a:lvl8pPr marL="3456000" marR="0" lvl="7"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8pPr>
            <a:lvl9pPr marL="3887999" marR="0" lvl="8"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9pPr>
          </a:lstStyle>
          <a:p>
            <a:pPr marL="640080" indent="-914400">
              <a:buSzPct val="85000"/>
              <a:buNone/>
            </a:pPr>
            <a:r>
              <a:rPr lang="en-US" sz="3600" dirty="0" smtClean="0">
                <a:solidFill>
                  <a:srgbClr val="4700B8"/>
                </a:solidFill>
                <a:latin typeface="+mj-lt"/>
              </a:rPr>
              <a:t>2.  There are often considerable </a:t>
            </a:r>
            <a:r>
              <a:rPr lang="en-US" sz="3600" u="sng" dirty="0" smtClean="0">
                <a:solidFill>
                  <a:srgbClr val="4700B8"/>
                </a:solidFill>
                <a:latin typeface="+mj-lt"/>
              </a:rPr>
              <a:t>positive externalities of conservation that have no market value </a:t>
            </a:r>
            <a:r>
              <a:rPr sz="3600" smtClean="0">
                <a:solidFill>
                  <a:srgbClr val="4700B8"/>
                </a:solidFill>
                <a:latin typeface="+mj-lt"/>
              </a:rPr>
              <a:t>(e.g. the inherent value of a species), </a:t>
            </a:r>
            <a:r>
              <a:rPr lang="en-US" sz="3600" dirty="0" smtClean="0">
                <a:solidFill>
                  <a:srgbClr val="4700B8"/>
                </a:solidFill>
                <a:latin typeface="+mj-lt"/>
              </a:rPr>
              <a:t>whereas resource consumption often yields immediate, tangible market rewards</a:t>
            </a:r>
            <a:r>
              <a:rPr sz="3600" smtClean="0">
                <a:solidFill>
                  <a:srgbClr val="4700B8"/>
                </a:solidFill>
                <a:latin typeface="+mj-lt"/>
              </a:rPr>
              <a:t>.</a:t>
            </a:r>
            <a:endParaRPr lang="x-none" sz="3600">
              <a:solidFill>
                <a:srgbClr val="4700B8"/>
              </a:solidFill>
              <a:latin typeface="+mj-lt"/>
            </a:endParaRPr>
          </a:p>
        </p:txBody>
      </p:sp>
      <p:sp>
        <p:nvSpPr>
          <p:cNvPr id="4" name="Straight Connector 3"/>
          <p:cNvSpPr/>
          <p:nvPr/>
        </p:nvSpPr>
        <p:spPr>
          <a:xfrm flipV="1">
            <a:off x="0" y="1676400"/>
            <a:ext cx="8915400" cy="0"/>
          </a:xfrm>
          <a:prstGeom prst="line">
            <a:avLst/>
          </a:prstGeom>
          <a:noFill/>
          <a:ln w="36720">
            <a:solidFill>
              <a:srgbClr val="6B4794"/>
            </a:solidFill>
            <a:prstDash val="solid"/>
            <a:tailEnd type="stealth" w="lg" len="lg"/>
          </a:ln>
        </p:spPr>
        <p:txBody>
          <a:bodyPr vert="horz" lIns="98293" tIns="57474" rIns="98293" bIns="57474"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en-US" sz="1600" dirty="0">
              <a:latin typeface="Arial" pitchFamily="18"/>
              <a:ea typeface="Arial Unicode MS" pitchFamily="2"/>
              <a:cs typeface="Tahoma" pitchFamily="2"/>
            </a:endParaRPr>
          </a:p>
        </p:txBody>
      </p:sp>
      <p:sp>
        <p:nvSpPr>
          <p:cNvPr id="5" name="TextBox 4"/>
          <p:cNvSpPr txBox="1"/>
          <p:nvPr/>
        </p:nvSpPr>
        <p:spPr>
          <a:xfrm>
            <a:off x="5346807" y="6298779"/>
            <a:ext cx="4330593" cy="406821"/>
          </a:xfrm>
          <a:prstGeom prst="rect">
            <a:avLst/>
          </a:prstGeom>
          <a:noFill/>
          <a:ln>
            <a:noFill/>
            <a:tailEnd type="arrow"/>
          </a:ln>
        </p:spPr>
        <p:txBody>
          <a:bodyPr vert="horz" wrap="square" lIns="81639" tIns="40820" rIns="81639" bIns="40820"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r>
              <a:rPr lang="en-US" sz="2200" i="1" dirty="0">
                <a:latin typeface="Arial" pitchFamily="18"/>
                <a:ea typeface="Arial Unicode MS" pitchFamily="2"/>
                <a:cs typeface="Tahoma" pitchFamily="2"/>
              </a:rPr>
              <a:t>from</a:t>
            </a:r>
            <a:r>
              <a:rPr lang="en-US" sz="2200" dirty="0">
                <a:latin typeface="Arial" pitchFamily="18"/>
                <a:ea typeface="Arial Unicode MS" pitchFamily="2"/>
                <a:cs typeface="Tahoma" pitchFamily="2"/>
              </a:rPr>
              <a:t> </a:t>
            </a:r>
            <a:r>
              <a:rPr lang="en-US" sz="2200" dirty="0" smtClean="0">
                <a:latin typeface="Arial" pitchFamily="18"/>
                <a:ea typeface="Arial Unicode MS" pitchFamily="2"/>
                <a:cs typeface="Tahoma" pitchFamily="2"/>
              </a:rPr>
              <a:t>Chan et </a:t>
            </a:r>
            <a:r>
              <a:rPr lang="en-US" sz="2200" dirty="0">
                <a:latin typeface="Arial" pitchFamily="18"/>
                <a:ea typeface="Arial Unicode MS" pitchFamily="2"/>
                <a:cs typeface="Tahoma" pitchFamily="2"/>
              </a:rPr>
              <a:t>al. (</a:t>
            </a:r>
            <a:r>
              <a:rPr lang="en-US" sz="2200" dirty="0" smtClean="0">
                <a:latin typeface="Arial" pitchFamily="18"/>
                <a:ea typeface="Arial Unicode MS" pitchFamily="2"/>
                <a:cs typeface="Tahoma" pitchFamily="2"/>
              </a:rPr>
              <a:t>2007)</a:t>
            </a:r>
            <a:endParaRPr lang="en-US" sz="2200" dirty="0">
              <a:latin typeface="Arial" pitchFamily="18"/>
              <a:ea typeface="Arial Unicode MS" pitchFamily="2"/>
              <a:cs typeface="Tahoma" pitchFamily="2"/>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9000"/>
            <a:lum/>
          </a:blip>
          <a:srcRect/>
          <a:tile tx="0" ty="0" sx="100000" sy="100000" flip="none" algn="tl"/>
        </a:blipFill>
        <a:effectLst/>
      </p:bgPr>
    </p:bg>
    <p:spTree>
      <p:nvGrpSpPr>
        <p:cNvPr id="1" name=""/>
        <p:cNvGrpSpPr/>
        <p:nvPr/>
      </p:nvGrpSpPr>
      <p:grpSpPr>
        <a:xfrm>
          <a:off x="0" y="0"/>
          <a:ext cx="0" cy="0"/>
          <a:chOff x="0" y="0"/>
          <a:chExt cx="0" cy="0"/>
        </a:xfrm>
      </p:grpSpPr>
      <p:pic>
        <p:nvPicPr>
          <p:cNvPr id="251907" name="Picture 1027" descr="C:\TOM\TALKS\farside - zoo vet.jpg"/>
          <p:cNvPicPr>
            <a:picLocks noChangeAspect="1" noChangeArrowheads="1"/>
          </p:cNvPicPr>
          <p:nvPr/>
        </p:nvPicPr>
        <p:blipFill>
          <a:blip r:embed="rId4" cstate="print"/>
          <a:srcRect/>
          <a:stretch>
            <a:fillRect/>
          </a:stretch>
        </p:blipFill>
        <p:spPr bwMode="auto">
          <a:xfrm>
            <a:off x="2216150" y="304800"/>
            <a:ext cx="4875213" cy="63246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783723" y="-34497"/>
            <a:ext cx="7510677" cy="1754326"/>
          </a:xfrm>
          <a:ln>
            <a:noFill/>
            <a:tailEnd type="arrow"/>
          </a:ln>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5400" dirty="0" smtClean="0">
                <a:solidFill>
                  <a:srgbClr val="B80047"/>
                </a:solidFill>
              </a:rPr>
              <a:t>Key Market Failures in Ecosystem Valuation</a:t>
            </a:r>
            <a:endParaRPr lang="en-US" sz="5400" dirty="0">
              <a:solidFill>
                <a:srgbClr val="B80047"/>
              </a:solidFill>
            </a:endParaRPr>
          </a:p>
        </p:txBody>
      </p:sp>
      <p:sp>
        <p:nvSpPr>
          <p:cNvPr id="3" name="Text Placeholder 2"/>
          <p:cNvSpPr txBox="1">
            <a:spLocks noGrp="1"/>
          </p:cNvSpPr>
          <p:nvPr>
            <p:ph type="body" idx="4294967295"/>
          </p:nvPr>
        </p:nvSpPr>
        <p:spPr>
          <a:xfrm>
            <a:off x="304800" y="2362200"/>
            <a:ext cx="8534400" cy="2308324"/>
          </a:xfrm>
        </p:spPr>
        <p:txBody>
          <a:bodyPr wrap="square">
            <a:spAutoFit/>
          </a:bodyPr>
          <a:lstStyle>
            <a:defPPr marL="432000" marR="0" lvl="0" indent="-324000">
              <a:spcBef>
                <a:spcPts val="0"/>
              </a:spcBef>
              <a:spcAft>
                <a:spcPts val="1414"/>
              </a:spcAft>
              <a:buSzPct val="45000"/>
              <a:buFont typeface="StarSymbol"/>
              <a:buNone/>
              <a:defRPr lang="en-US" sz="3200" b="0" i="0" u="none" strike="noStrike" kern="1200">
                <a:ln>
                  <a:noFill/>
                </a:ln>
                <a:latin typeface="Arial" pitchFamily="18"/>
                <a:ea typeface="Arial Unicode MS" pitchFamily="2"/>
                <a:cs typeface="Tahoma" pitchFamily="2"/>
              </a:defRPr>
            </a:defPPr>
            <a:lvl1pPr marL="432000" marR="0" lvl="0" indent="-324000">
              <a:spcBef>
                <a:spcPts val="0"/>
              </a:spcBef>
              <a:spcAft>
                <a:spcPts val="1414"/>
              </a:spcAft>
              <a:buSzPct val="45000"/>
              <a:buFont typeface="StarSymbol"/>
              <a:buChar char="●"/>
              <a:defRPr lang="en-US" sz="3200" b="0" i="0" u="none" strike="noStrike" kern="1200">
                <a:ln>
                  <a:noFill/>
                </a:ln>
                <a:latin typeface="Arial" pitchFamily="18"/>
                <a:ea typeface="Arial Unicode MS" pitchFamily="2"/>
                <a:cs typeface="Tahoma" pitchFamily="2"/>
              </a:defRPr>
            </a:lvl1pPr>
            <a:lvl2pPr marL="864000" marR="0" lvl="1" indent="-288000">
              <a:spcBef>
                <a:spcPts val="0"/>
              </a:spcBef>
              <a:spcAft>
                <a:spcPts val="1134"/>
              </a:spcAft>
              <a:buSzPct val="75000"/>
              <a:buFont typeface="StarSymbol"/>
              <a:buChar char="–"/>
              <a:defRPr lang="en-US" sz="2800" b="0" i="0" u="none" strike="noStrike" kern="1200">
                <a:ln>
                  <a:noFill/>
                </a:ln>
                <a:latin typeface="Arial" pitchFamily="18"/>
                <a:ea typeface="Arial Unicode MS" pitchFamily="2"/>
                <a:cs typeface="Tahoma" pitchFamily="2"/>
              </a:defRPr>
            </a:lvl2pPr>
            <a:lvl3pPr marL="1296000" marR="0" lvl="2" indent="-216000">
              <a:spcBef>
                <a:spcPts val="0"/>
              </a:spcBef>
              <a:spcAft>
                <a:spcPts val="850"/>
              </a:spcAft>
              <a:buSzPct val="45000"/>
              <a:buFont typeface="StarSymbol"/>
              <a:buChar char="●"/>
              <a:defRPr lang="en-US" sz="2400" b="0" i="0" u="none" strike="noStrike" kern="1200">
                <a:ln>
                  <a:noFill/>
                </a:ln>
                <a:latin typeface="Arial" pitchFamily="18"/>
                <a:ea typeface="Arial Unicode MS" pitchFamily="2"/>
                <a:cs typeface="Tahoma" pitchFamily="2"/>
              </a:defRPr>
            </a:lvl3pPr>
            <a:lvl4pPr marL="1728000" marR="0" lvl="3" indent="-216000">
              <a:spcBef>
                <a:spcPts val="0"/>
              </a:spcBef>
              <a:spcAft>
                <a:spcPts val="567"/>
              </a:spcAft>
              <a:buSzPct val="75000"/>
              <a:buFont typeface="StarSymbol"/>
              <a:buChar char="–"/>
              <a:defRPr lang="en-US" sz="2000" b="0" i="0" u="none" strike="noStrike" kern="1200">
                <a:ln>
                  <a:noFill/>
                </a:ln>
                <a:latin typeface="Arial" pitchFamily="18"/>
                <a:ea typeface="Arial Unicode MS" pitchFamily="2"/>
                <a:cs typeface="Tahoma" pitchFamily="2"/>
              </a:defRPr>
            </a:lvl4pPr>
            <a:lvl5pPr marL="2160000" marR="0" lvl="4"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5pPr>
            <a:lvl6pPr marL="2592000" marR="0" lvl="5"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6pPr>
            <a:lvl7pPr marL="3024000" marR="0" lvl="6"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7pPr>
            <a:lvl8pPr marL="3456000" marR="0" lvl="7"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8pPr>
            <a:lvl9pPr marL="3887999" marR="0" lvl="8"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9pPr>
          </a:lstStyle>
          <a:p>
            <a:pPr marL="640080" lvl="0" indent="-914400">
              <a:buSzPct val="85000"/>
              <a:buNone/>
            </a:pPr>
            <a:r>
              <a:rPr lang="en-US" sz="3600" dirty="0" smtClean="0">
                <a:solidFill>
                  <a:srgbClr val="4700B8"/>
                </a:solidFill>
              </a:rPr>
              <a:t> </a:t>
            </a:r>
            <a:r>
              <a:rPr lang="en-US" sz="3600" dirty="0" smtClean="0">
                <a:solidFill>
                  <a:srgbClr val="4700B8"/>
                </a:solidFill>
                <a:latin typeface="+mj-lt"/>
              </a:rPr>
              <a:t>3.  There are often </a:t>
            </a:r>
            <a:r>
              <a:rPr lang="en-US" sz="3600" u="sng" dirty="0" smtClean="0">
                <a:solidFill>
                  <a:srgbClr val="4700B8"/>
                </a:solidFill>
                <a:latin typeface="+mj-lt"/>
              </a:rPr>
              <a:t>intervention failures</a:t>
            </a:r>
            <a:r>
              <a:rPr sz="3600" u="sng" smtClean="0">
                <a:solidFill>
                  <a:srgbClr val="4700B8"/>
                </a:solidFill>
                <a:latin typeface="+mj-lt"/>
              </a:rPr>
              <a:t>  </a:t>
            </a:r>
            <a:r>
              <a:rPr lang="en-US" sz="3600" dirty="0" smtClean="0">
                <a:solidFill>
                  <a:srgbClr val="4700B8"/>
                </a:solidFill>
                <a:latin typeface="+mj-lt"/>
              </a:rPr>
              <a:t>(e.g. “perverse subsidies</a:t>
            </a:r>
            <a:r>
              <a:rPr sz="3600" smtClean="0">
                <a:solidFill>
                  <a:srgbClr val="4700B8"/>
                </a:solidFill>
                <a:latin typeface="+mj-lt"/>
              </a:rPr>
              <a:t>"</a:t>
            </a:r>
            <a:r>
              <a:rPr lang="en-US" sz="3600" dirty="0" smtClean="0">
                <a:solidFill>
                  <a:srgbClr val="4700B8"/>
                </a:solidFill>
                <a:latin typeface="+mj-lt"/>
              </a:rPr>
              <a:t> that favor economic gain but have negative environmental consequences.)</a:t>
            </a:r>
            <a:endParaRPr lang="x-none" sz="3600">
              <a:solidFill>
                <a:srgbClr val="4700B8"/>
              </a:solidFill>
              <a:latin typeface="+mj-lt"/>
            </a:endParaRPr>
          </a:p>
        </p:txBody>
      </p:sp>
      <p:sp>
        <p:nvSpPr>
          <p:cNvPr id="4" name="Straight Connector 3"/>
          <p:cNvSpPr/>
          <p:nvPr/>
        </p:nvSpPr>
        <p:spPr>
          <a:xfrm flipV="1">
            <a:off x="0" y="1676400"/>
            <a:ext cx="8915400" cy="0"/>
          </a:xfrm>
          <a:prstGeom prst="line">
            <a:avLst/>
          </a:prstGeom>
          <a:noFill/>
          <a:ln w="36720">
            <a:solidFill>
              <a:srgbClr val="6B4794"/>
            </a:solidFill>
            <a:prstDash val="solid"/>
            <a:tailEnd type="stealth" w="lg" len="lg"/>
          </a:ln>
        </p:spPr>
        <p:txBody>
          <a:bodyPr vert="horz" lIns="98293" tIns="57474" rIns="98293" bIns="57474"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en-US" sz="1600" dirty="0">
              <a:latin typeface="Arial" pitchFamily="18"/>
              <a:ea typeface="Arial Unicode MS" pitchFamily="2"/>
              <a:cs typeface="Tahoma" pitchFamily="2"/>
            </a:endParaRPr>
          </a:p>
        </p:txBody>
      </p:sp>
      <p:sp>
        <p:nvSpPr>
          <p:cNvPr id="5" name="TextBox 4"/>
          <p:cNvSpPr txBox="1"/>
          <p:nvPr/>
        </p:nvSpPr>
        <p:spPr>
          <a:xfrm>
            <a:off x="5346807" y="6298779"/>
            <a:ext cx="4330593" cy="406821"/>
          </a:xfrm>
          <a:prstGeom prst="rect">
            <a:avLst/>
          </a:prstGeom>
          <a:noFill/>
          <a:ln>
            <a:noFill/>
            <a:tailEnd type="arrow"/>
          </a:ln>
        </p:spPr>
        <p:txBody>
          <a:bodyPr vert="horz" wrap="square" lIns="81639" tIns="40820" rIns="81639" bIns="40820"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r>
              <a:rPr lang="en-US" sz="2200" i="1" dirty="0">
                <a:latin typeface="Arial" pitchFamily="18"/>
                <a:ea typeface="Arial Unicode MS" pitchFamily="2"/>
                <a:cs typeface="Tahoma" pitchFamily="2"/>
              </a:rPr>
              <a:t>from</a:t>
            </a:r>
            <a:r>
              <a:rPr lang="en-US" sz="2200" dirty="0">
                <a:latin typeface="Arial" pitchFamily="18"/>
                <a:ea typeface="Arial Unicode MS" pitchFamily="2"/>
                <a:cs typeface="Tahoma" pitchFamily="2"/>
              </a:rPr>
              <a:t> </a:t>
            </a:r>
            <a:r>
              <a:rPr lang="en-US" sz="2200" dirty="0" smtClean="0">
                <a:latin typeface="Arial" pitchFamily="18"/>
                <a:ea typeface="Arial Unicode MS" pitchFamily="2"/>
                <a:cs typeface="Tahoma" pitchFamily="2"/>
              </a:rPr>
              <a:t>Chan et </a:t>
            </a:r>
            <a:r>
              <a:rPr lang="en-US" sz="2200" dirty="0">
                <a:latin typeface="Arial" pitchFamily="18"/>
                <a:ea typeface="Arial Unicode MS" pitchFamily="2"/>
                <a:cs typeface="Tahoma" pitchFamily="2"/>
              </a:rPr>
              <a:t>al. (</a:t>
            </a:r>
            <a:r>
              <a:rPr lang="en-US" sz="2200" dirty="0" smtClean="0">
                <a:latin typeface="Arial" pitchFamily="18"/>
                <a:ea typeface="Arial Unicode MS" pitchFamily="2"/>
                <a:cs typeface="Tahoma" pitchFamily="2"/>
              </a:rPr>
              <a:t>2007)</a:t>
            </a:r>
            <a:endParaRPr lang="en-US" sz="2200" dirty="0">
              <a:latin typeface="Arial" pitchFamily="18"/>
              <a:ea typeface="Arial Unicode MS" pitchFamily="2"/>
              <a:cs typeface="Tahoma" pitchFamily="2"/>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0" y="533400"/>
            <a:ext cx="9144000" cy="923330"/>
          </a:xfrm>
          <a:ln>
            <a:noFill/>
            <a:tailEnd type="arrow"/>
          </a:ln>
        </p:spPr>
        <p:txBody>
          <a:bodyPr wrap="square">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5400" dirty="0" smtClean="0">
                <a:solidFill>
                  <a:srgbClr val="B80047"/>
                </a:solidFill>
              </a:rPr>
              <a:t>Other Problems</a:t>
            </a:r>
            <a:endParaRPr lang="en-US" sz="5400" dirty="0">
              <a:solidFill>
                <a:srgbClr val="B80047"/>
              </a:solidFill>
            </a:endParaRPr>
          </a:p>
        </p:txBody>
      </p:sp>
      <p:sp>
        <p:nvSpPr>
          <p:cNvPr id="3" name="Text Placeholder 2"/>
          <p:cNvSpPr txBox="1">
            <a:spLocks noGrp="1"/>
          </p:cNvSpPr>
          <p:nvPr>
            <p:ph type="body" idx="4294967295"/>
          </p:nvPr>
        </p:nvSpPr>
        <p:spPr>
          <a:xfrm>
            <a:off x="304800" y="2209800"/>
            <a:ext cx="8534400" cy="3647152"/>
          </a:xfrm>
        </p:spPr>
        <p:txBody>
          <a:bodyPr wrap="square">
            <a:spAutoFit/>
          </a:bodyPr>
          <a:lstStyle>
            <a:defPPr marL="432000" marR="0" lvl="0" indent="-324000">
              <a:spcBef>
                <a:spcPts val="0"/>
              </a:spcBef>
              <a:spcAft>
                <a:spcPts val="1414"/>
              </a:spcAft>
              <a:buSzPct val="45000"/>
              <a:buFont typeface="StarSymbol"/>
              <a:buNone/>
              <a:defRPr lang="en-US" sz="3200" b="0" i="0" u="none" strike="noStrike" kern="1200">
                <a:ln>
                  <a:noFill/>
                </a:ln>
                <a:latin typeface="Arial" pitchFamily="18"/>
                <a:ea typeface="Arial Unicode MS" pitchFamily="2"/>
                <a:cs typeface="Tahoma" pitchFamily="2"/>
              </a:defRPr>
            </a:defPPr>
            <a:lvl1pPr marL="432000" marR="0" lvl="0" indent="-324000">
              <a:spcBef>
                <a:spcPts val="0"/>
              </a:spcBef>
              <a:spcAft>
                <a:spcPts val="1414"/>
              </a:spcAft>
              <a:buSzPct val="45000"/>
              <a:buFont typeface="StarSymbol"/>
              <a:buChar char="●"/>
              <a:defRPr lang="en-US" sz="3200" b="0" i="0" u="none" strike="noStrike" kern="1200">
                <a:ln>
                  <a:noFill/>
                </a:ln>
                <a:latin typeface="Arial" pitchFamily="18"/>
                <a:ea typeface="Arial Unicode MS" pitchFamily="2"/>
                <a:cs typeface="Tahoma" pitchFamily="2"/>
              </a:defRPr>
            </a:lvl1pPr>
            <a:lvl2pPr marL="864000" marR="0" lvl="1" indent="-288000">
              <a:spcBef>
                <a:spcPts val="0"/>
              </a:spcBef>
              <a:spcAft>
                <a:spcPts val="1134"/>
              </a:spcAft>
              <a:buSzPct val="75000"/>
              <a:buFont typeface="StarSymbol"/>
              <a:buChar char="–"/>
              <a:defRPr lang="en-US" sz="2800" b="0" i="0" u="none" strike="noStrike" kern="1200">
                <a:ln>
                  <a:noFill/>
                </a:ln>
                <a:latin typeface="Arial" pitchFamily="18"/>
                <a:ea typeface="Arial Unicode MS" pitchFamily="2"/>
                <a:cs typeface="Tahoma" pitchFamily="2"/>
              </a:defRPr>
            </a:lvl2pPr>
            <a:lvl3pPr marL="1296000" marR="0" lvl="2" indent="-216000">
              <a:spcBef>
                <a:spcPts val="0"/>
              </a:spcBef>
              <a:spcAft>
                <a:spcPts val="850"/>
              </a:spcAft>
              <a:buSzPct val="45000"/>
              <a:buFont typeface="StarSymbol"/>
              <a:buChar char="●"/>
              <a:defRPr lang="en-US" sz="2400" b="0" i="0" u="none" strike="noStrike" kern="1200">
                <a:ln>
                  <a:noFill/>
                </a:ln>
                <a:latin typeface="Arial" pitchFamily="18"/>
                <a:ea typeface="Arial Unicode MS" pitchFamily="2"/>
                <a:cs typeface="Tahoma" pitchFamily="2"/>
              </a:defRPr>
            </a:lvl3pPr>
            <a:lvl4pPr marL="1728000" marR="0" lvl="3" indent="-216000">
              <a:spcBef>
                <a:spcPts val="0"/>
              </a:spcBef>
              <a:spcAft>
                <a:spcPts val="567"/>
              </a:spcAft>
              <a:buSzPct val="75000"/>
              <a:buFont typeface="StarSymbol"/>
              <a:buChar char="–"/>
              <a:defRPr lang="en-US" sz="2000" b="0" i="0" u="none" strike="noStrike" kern="1200">
                <a:ln>
                  <a:noFill/>
                </a:ln>
                <a:latin typeface="Arial" pitchFamily="18"/>
                <a:ea typeface="Arial Unicode MS" pitchFamily="2"/>
                <a:cs typeface="Tahoma" pitchFamily="2"/>
              </a:defRPr>
            </a:lvl4pPr>
            <a:lvl5pPr marL="2160000" marR="0" lvl="4"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5pPr>
            <a:lvl6pPr marL="2592000" marR="0" lvl="5"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6pPr>
            <a:lvl7pPr marL="3024000" marR="0" lvl="6"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7pPr>
            <a:lvl8pPr marL="3456000" marR="0" lvl="7"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8pPr>
            <a:lvl9pPr marL="3887999" marR="0" lvl="8"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Tahoma" pitchFamily="2"/>
              </a:defRPr>
            </a:lvl9pPr>
          </a:lstStyle>
          <a:p>
            <a:pPr marL="457200" indent="-457200">
              <a:spcAft>
                <a:spcPts val="1800"/>
              </a:spcAft>
              <a:buSzPct val="85000"/>
            </a:pPr>
            <a:r>
              <a:rPr lang="en-US" sz="3600" dirty="0" smtClean="0">
                <a:solidFill>
                  <a:srgbClr val="4700B8"/>
                </a:solidFill>
              </a:rPr>
              <a:t> </a:t>
            </a:r>
            <a:r>
              <a:rPr lang="en-US" sz="3600" dirty="0" smtClean="0">
                <a:solidFill>
                  <a:srgbClr val="4700B8"/>
                </a:solidFill>
                <a:latin typeface="+mj-lt"/>
              </a:rPr>
              <a:t>Some ecosystem services may not be viewed as important (e.g. droughts and floods provide vital functions that may not be appreciated or understood)</a:t>
            </a:r>
          </a:p>
          <a:p>
            <a:pPr marL="457200" indent="-457200">
              <a:spcAft>
                <a:spcPts val="1800"/>
              </a:spcAft>
              <a:buSzPct val="85000"/>
            </a:pPr>
            <a:r>
              <a:rPr sz="3600" smtClean="0">
                <a:solidFill>
                  <a:srgbClr val="4700B8"/>
                </a:solidFill>
                <a:latin typeface="+mj-lt"/>
              </a:rPr>
              <a:t>Impacts of climate change on ecosystem services are unknown</a:t>
            </a:r>
            <a:endParaRPr lang="x-none" sz="3600">
              <a:solidFill>
                <a:srgbClr val="4700B8"/>
              </a:solidFill>
              <a:latin typeface="+mj-lt"/>
            </a:endParaRPr>
          </a:p>
        </p:txBody>
      </p:sp>
      <p:sp>
        <p:nvSpPr>
          <p:cNvPr id="4" name="Straight Connector 3"/>
          <p:cNvSpPr/>
          <p:nvPr/>
        </p:nvSpPr>
        <p:spPr>
          <a:xfrm flipV="1">
            <a:off x="0" y="1676400"/>
            <a:ext cx="8915400" cy="0"/>
          </a:xfrm>
          <a:prstGeom prst="line">
            <a:avLst/>
          </a:prstGeom>
          <a:noFill/>
          <a:ln w="36720">
            <a:solidFill>
              <a:srgbClr val="6B4794"/>
            </a:solidFill>
            <a:prstDash val="solid"/>
            <a:tailEnd type="stealth" w="lg" len="lg"/>
          </a:ln>
        </p:spPr>
        <p:txBody>
          <a:bodyPr vert="horz" lIns="98293" tIns="57474" rIns="98293" bIns="57474"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en-US" sz="1600" dirty="0">
              <a:latin typeface="Arial" pitchFamily="18"/>
              <a:ea typeface="Arial Unicode MS" pitchFamily="2"/>
              <a:cs typeface="Tahoma" pitchFamily="2"/>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50000">
              <a:schemeClr val="tx2">
                <a:lumMod val="40000"/>
                <a:lumOff val="60000"/>
              </a:schemeClr>
            </a:gs>
            <a:gs pos="100000">
              <a:schemeClr val="tx2">
                <a:lumMod val="60000"/>
                <a:lumOff val="40000"/>
              </a:schemeClr>
            </a:gs>
          </a:gsLst>
          <a:lin ang="5400000" scaled="0"/>
          <a:tileRect/>
        </a:gradFill>
        <a:effectLst/>
      </p:bgPr>
    </p:bg>
    <p:spTree>
      <p:nvGrpSpPr>
        <p:cNvPr id="1" name=""/>
        <p:cNvGrpSpPr/>
        <p:nvPr/>
      </p:nvGrpSpPr>
      <p:grpSpPr>
        <a:xfrm>
          <a:off x="0" y="0"/>
          <a:ext cx="0" cy="0"/>
          <a:chOff x="0" y="0"/>
          <a:chExt cx="0" cy="0"/>
        </a:xfrm>
      </p:grpSpPr>
      <p:grpSp>
        <p:nvGrpSpPr>
          <p:cNvPr id="2" name="Group 38"/>
          <p:cNvGrpSpPr/>
          <p:nvPr/>
        </p:nvGrpSpPr>
        <p:grpSpPr>
          <a:xfrm>
            <a:off x="381000" y="1752600"/>
            <a:ext cx="8274668" cy="2774089"/>
            <a:chOff x="434666" y="978821"/>
            <a:chExt cx="8274668" cy="2774089"/>
          </a:xfrm>
        </p:grpSpPr>
        <p:cxnSp>
          <p:nvCxnSpPr>
            <p:cNvPr id="20" name="Curved Connector 19"/>
            <p:cNvCxnSpPr/>
            <p:nvPr/>
          </p:nvCxnSpPr>
          <p:spPr>
            <a:xfrm rot="5400000" flipH="1" flipV="1">
              <a:off x="4488827" y="533801"/>
              <a:ext cx="54310" cy="3272719"/>
            </a:xfrm>
            <a:prstGeom prst="curvedConnector3">
              <a:avLst>
                <a:gd name="adj1" fmla="val 1200706"/>
              </a:avLst>
            </a:prstGeom>
            <a:ln w="349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Curved Connector 20"/>
            <p:cNvCxnSpPr/>
            <p:nvPr/>
          </p:nvCxnSpPr>
          <p:spPr>
            <a:xfrm rot="5400000" flipH="1" flipV="1">
              <a:off x="4488827" y="946395"/>
              <a:ext cx="54310" cy="3272719"/>
            </a:xfrm>
            <a:prstGeom prst="curvedConnector3">
              <a:avLst>
                <a:gd name="adj1" fmla="val -1241017"/>
              </a:avLst>
            </a:prstGeom>
            <a:ln w="3492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454466" y="3112421"/>
              <a:ext cx="1524000" cy="369332"/>
            </a:xfrm>
            <a:prstGeom prst="rect">
              <a:avLst/>
            </a:prstGeom>
            <a:noFill/>
          </p:spPr>
          <p:txBody>
            <a:bodyPr wrap="square" rtlCol="0">
              <a:spAutoFit/>
            </a:bodyPr>
            <a:lstStyle/>
            <a:p>
              <a:pPr algn="ctr"/>
              <a:r>
                <a:rPr lang="en-US" dirty="0" smtClean="0"/>
                <a:t>Human view</a:t>
              </a:r>
              <a:endParaRPr lang="en-US" dirty="0"/>
            </a:p>
          </p:txBody>
        </p:sp>
        <p:sp>
          <p:nvSpPr>
            <p:cNvPr id="23" name="TextBox 22"/>
            <p:cNvSpPr txBox="1"/>
            <p:nvPr/>
          </p:nvSpPr>
          <p:spPr>
            <a:xfrm>
              <a:off x="1196666" y="1207421"/>
              <a:ext cx="1524000" cy="369332"/>
            </a:xfrm>
            <a:prstGeom prst="rect">
              <a:avLst/>
            </a:prstGeom>
            <a:noFill/>
          </p:spPr>
          <p:txBody>
            <a:bodyPr wrap="square" rtlCol="0">
              <a:spAutoFit/>
            </a:bodyPr>
            <a:lstStyle/>
            <a:p>
              <a:pPr algn="ctr"/>
              <a:r>
                <a:rPr lang="en-US" dirty="0" smtClean="0"/>
                <a:t>Wilderness</a:t>
              </a:r>
              <a:endParaRPr lang="en-US" dirty="0"/>
            </a:p>
          </p:txBody>
        </p:sp>
        <p:sp>
          <p:nvSpPr>
            <p:cNvPr id="24" name="TextBox 23"/>
            <p:cNvSpPr txBox="1"/>
            <p:nvPr/>
          </p:nvSpPr>
          <p:spPr>
            <a:xfrm>
              <a:off x="4397066" y="978821"/>
              <a:ext cx="327334" cy="400110"/>
            </a:xfrm>
            <a:prstGeom prst="rect">
              <a:avLst/>
            </a:prstGeom>
            <a:noFill/>
          </p:spPr>
          <p:txBody>
            <a:bodyPr wrap="none" rtlCol="0">
              <a:spAutoFit/>
            </a:bodyPr>
            <a:lstStyle/>
            <a:p>
              <a:r>
                <a:rPr lang="en-US" sz="2000" b="1" dirty="0" smtClean="0">
                  <a:latin typeface="Arial" pitchFamily="34" charset="0"/>
                  <a:cs typeface="Arial" pitchFamily="34" charset="0"/>
                </a:rPr>
                <a:t>1</a:t>
              </a:r>
              <a:endParaRPr lang="en-US" sz="2000" b="1" dirty="0">
                <a:latin typeface="Arial" pitchFamily="34" charset="0"/>
                <a:cs typeface="Arial" pitchFamily="34" charset="0"/>
              </a:endParaRPr>
            </a:p>
          </p:txBody>
        </p:sp>
        <p:sp>
          <p:nvSpPr>
            <p:cNvPr id="25" name="TextBox 24"/>
            <p:cNvSpPr txBox="1"/>
            <p:nvPr/>
          </p:nvSpPr>
          <p:spPr>
            <a:xfrm>
              <a:off x="434666" y="2133600"/>
              <a:ext cx="327334" cy="400110"/>
            </a:xfrm>
            <a:prstGeom prst="rect">
              <a:avLst/>
            </a:prstGeom>
            <a:noFill/>
          </p:spPr>
          <p:txBody>
            <a:bodyPr wrap="none" rtlCol="0">
              <a:spAutoFit/>
            </a:bodyPr>
            <a:lstStyle/>
            <a:p>
              <a:r>
                <a:rPr lang="en-US" sz="2000" b="1" dirty="0" smtClean="0">
                  <a:latin typeface="Arial" pitchFamily="34" charset="0"/>
                  <a:cs typeface="Arial" pitchFamily="34" charset="0"/>
                </a:rPr>
                <a:t>0</a:t>
              </a:r>
              <a:endParaRPr lang="en-US" sz="2000" b="1" dirty="0">
                <a:latin typeface="Arial" pitchFamily="34" charset="0"/>
                <a:cs typeface="Arial" pitchFamily="34" charset="0"/>
              </a:endParaRPr>
            </a:p>
          </p:txBody>
        </p:sp>
        <p:sp>
          <p:nvSpPr>
            <p:cNvPr id="26" name="TextBox 25"/>
            <p:cNvSpPr txBox="1"/>
            <p:nvPr/>
          </p:nvSpPr>
          <p:spPr>
            <a:xfrm>
              <a:off x="8382000" y="2133600"/>
              <a:ext cx="327334" cy="400110"/>
            </a:xfrm>
            <a:prstGeom prst="rect">
              <a:avLst/>
            </a:prstGeom>
            <a:noFill/>
          </p:spPr>
          <p:txBody>
            <a:bodyPr wrap="none" rtlCol="0">
              <a:spAutoFit/>
            </a:bodyPr>
            <a:lstStyle/>
            <a:p>
              <a:r>
                <a:rPr lang="en-US" sz="2000" b="1" dirty="0" smtClean="0">
                  <a:latin typeface="Arial" pitchFamily="34" charset="0"/>
                  <a:cs typeface="Arial" pitchFamily="34" charset="0"/>
                </a:rPr>
                <a:t>3</a:t>
              </a:r>
              <a:endParaRPr lang="en-US" sz="2000" b="1" dirty="0">
                <a:latin typeface="Arial" pitchFamily="34" charset="0"/>
                <a:cs typeface="Arial" pitchFamily="34" charset="0"/>
              </a:endParaRPr>
            </a:p>
          </p:txBody>
        </p:sp>
        <p:sp>
          <p:nvSpPr>
            <p:cNvPr id="27" name="TextBox 26"/>
            <p:cNvSpPr txBox="1"/>
            <p:nvPr/>
          </p:nvSpPr>
          <p:spPr>
            <a:xfrm>
              <a:off x="4397066" y="3352800"/>
              <a:ext cx="327334" cy="400110"/>
            </a:xfrm>
            <a:prstGeom prst="rect">
              <a:avLst/>
            </a:prstGeom>
            <a:noFill/>
          </p:spPr>
          <p:txBody>
            <a:bodyPr wrap="none" rtlCol="0">
              <a:spAutoFit/>
            </a:bodyPr>
            <a:lstStyle/>
            <a:p>
              <a:r>
                <a:rPr lang="en-US" sz="2000" b="1" dirty="0" smtClean="0">
                  <a:latin typeface="Arial" pitchFamily="34" charset="0"/>
                  <a:cs typeface="Arial" pitchFamily="34" charset="0"/>
                </a:rPr>
                <a:t>2</a:t>
              </a:r>
              <a:endParaRPr lang="en-US" sz="2000" b="1" dirty="0">
                <a:latin typeface="Arial" pitchFamily="34" charset="0"/>
                <a:cs typeface="Arial" pitchFamily="34" charset="0"/>
              </a:endParaRPr>
            </a:p>
          </p:txBody>
        </p:sp>
        <p:grpSp>
          <p:nvGrpSpPr>
            <p:cNvPr id="3" name="Group 27"/>
            <p:cNvGrpSpPr/>
            <p:nvPr/>
          </p:nvGrpSpPr>
          <p:grpSpPr>
            <a:xfrm>
              <a:off x="1125072" y="1651207"/>
              <a:ext cx="1922928" cy="1568303"/>
              <a:chOff x="1676400" y="5048310"/>
              <a:chExt cx="1922928" cy="1568303"/>
            </a:xfrm>
          </p:grpSpPr>
          <p:sp>
            <p:nvSpPr>
              <p:cNvPr id="40" name="Oval 39"/>
              <p:cNvSpPr/>
              <p:nvPr/>
            </p:nvSpPr>
            <p:spPr>
              <a:xfrm>
                <a:off x="3048000" y="5472864"/>
                <a:ext cx="551328" cy="53414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c 40"/>
              <p:cNvSpPr/>
              <p:nvPr/>
            </p:nvSpPr>
            <p:spPr>
              <a:xfrm>
                <a:off x="1676400" y="5048310"/>
                <a:ext cx="1676400" cy="1568303"/>
              </a:xfrm>
              <a:prstGeom prst="arc">
                <a:avLst>
                  <a:gd name="adj1" fmla="val 813240"/>
                  <a:gd name="adj2" fmla="val 20213486"/>
                </a:avLst>
              </a:prstGeom>
              <a:noFill/>
              <a:ln w="34925">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36"/>
            <p:cNvGrpSpPr/>
            <p:nvPr/>
          </p:nvGrpSpPr>
          <p:grpSpPr>
            <a:xfrm>
              <a:off x="5943600" y="1536847"/>
              <a:ext cx="1999128" cy="1568303"/>
              <a:chOff x="6001872" y="1447800"/>
              <a:chExt cx="1999128" cy="1568303"/>
            </a:xfrm>
          </p:grpSpPr>
          <p:sp>
            <p:nvSpPr>
              <p:cNvPr id="31" name="Oval 30"/>
              <p:cNvSpPr/>
              <p:nvPr/>
            </p:nvSpPr>
            <p:spPr>
              <a:xfrm flipH="1">
                <a:off x="6001872" y="2062914"/>
                <a:ext cx="551328" cy="534149"/>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32" name="Arc 31"/>
              <p:cNvSpPr/>
              <p:nvPr/>
            </p:nvSpPr>
            <p:spPr>
              <a:xfrm flipH="1" flipV="1">
                <a:off x="6324600" y="1447800"/>
                <a:ext cx="1676400" cy="1568303"/>
              </a:xfrm>
              <a:prstGeom prst="arc">
                <a:avLst>
                  <a:gd name="adj1" fmla="val 713400"/>
                  <a:gd name="adj2" fmla="val 20238696"/>
                </a:avLst>
              </a:prstGeom>
              <a:noFill/>
              <a:ln w="34925">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42" name="TextBox 41"/>
          <p:cNvSpPr txBox="1"/>
          <p:nvPr/>
        </p:nvSpPr>
        <p:spPr>
          <a:xfrm>
            <a:off x="457200" y="4572000"/>
            <a:ext cx="8305800" cy="1692771"/>
          </a:xfrm>
          <a:prstGeom prst="rect">
            <a:avLst/>
          </a:prstGeom>
          <a:noFill/>
        </p:spPr>
        <p:txBody>
          <a:bodyPr wrap="square" rtlCol="0">
            <a:spAutoFit/>
          </a:bodyPr>
          <a:lstStyle/>
          <a:p>
            <a:r>
              <a:rPr lang="en-US" sz="2600" b="1" dirty="0" smtClean="0">
                <a:solidFill>
                  <a:schemeClr val="tx2">
                    <a:lumMod val="50000"/>
                  </a:schemeClr>
                </a:solidFill>
                <a:latin typeface="+mj-lt"/>
                <a:cs typeface="Arial" pitchFamily="34" charset="0"/>
              </a:rPr>
              <a:t>0 – Original nature (wilderness)</a:t>
            </a:r>
          </a:p>
          <a:p>
            <a:r>
              <a:rPr lang="en-US" sz="2600" b="1" dirty="0" smtClean="0">
                <a:solidFill>
                  <a:schemeClr val="tx2">
                    <a:lumMod val="50000"/>
                  </a:schemeClr>
                </a:solidFill>
                <a:latin typeface="+mj-lt"/>
                <a:cs typeface="Arial" pitchFamily="34" charset="0"/>
              </a:rPr>
              <a:t>1 – That nature which is perceived and described; </a:t>
            </a:r>
          </a:p>
          <a:p>
            <a:r>
              <a:rPr lang="en-US" sz="2600" b="1" dirty="0" smtClean="0">
                <a:solidFill>
                  <a:schemeClr val="tx2">
                    <a:lumMod val="50000"/>
                  </a:schemeClr>
                </a:solidFill>
                <a:latin typeface="+mj-lt"/>
                <a:cs typeface="Arial" pitchFamily="34" charset="0"/>
              </a:rPr>
              <a:t>2 – The nature configured in laboratories or models; </a:t>
            </a:r>
          </a:p>
          <a:p>
            <a:r>
              <a:rPr lang="en-US" sz="2600" b="1" dirty="0" smtClean="0">
                <a:solidFill>
                  <a:schemeClr val="tx2">
                    <a:lumMod val="50000"/>
                  </a:schemeClr>
                </a:solidFill>
                <a:latin typeface="+mj-lt"/>
                <a:cs typeface="Arial" pitchFamily="34" charset="0"/>
              </a:rPr>
              <a:t>3 – The nature constrained by laws &amp; policies.</a:t>
            </a:r>
            <a:endParaRPr lang="en-US" sz="2600" b="1" dirty="0">
              <a:solidFill>
                <a:schemeClr val="tx2">
                  <a:lumMod val="50000"/>
                </a:schemeClr>
              </a:solidFill>
              <a:latin typeface="+mj-lt"/>
              <a:cs typeface="Arial" pitchFamily="34" charset="0"/>
            </a:endParaRPr>
          </a:p>
        </p:txBody>
      </p:sp>
      <p:sp>
        <p:nvSpPr>
          <p:cNvPr id="43" name="TextBox 42"/>
          <p:cNvSpPr txBox="1"/>
          <p:nvPr/>
        </p:nvSpPr>
        <p:spPr>
          <a:xfrm>
            <a:off x="533400" y="152400"/>
            <a:ext cx="7848600" cy="1261884"/>
          </a:xfrm>
          <a:prstGeom prst="rect">
            <a:avLst/>
          </a:prstGeom>
          <a:noFill/>
        </p:spPr>
        <p:txBody>
          <a:bodyPr wrap="square" rtlCol="0">
            <a:spAutoFit/>
          </a:bodyPr>
          <a:lstStyle/>
          <a:p>
            <a:pPr algn="ctr"/>
            <a:r>
              <a:rPr lang="en-US" sz="4400" b="1" dirty="0" smtClean="0">
                <a:solidFill>
                  <a:srgbClr val="0000FF"/>
                </a:solidFill>
                <a:latin typeface="+mj-lt"/>
                <a:cs typeface="Arial" pitchFamily="34" charset="0"/>
              </a:rPr>
              <a:t>Defining Nature</a:t>
            </a:r>
            <a:endParaRPr lang="en-US" sz="4400" dirty="0" smtClean="0">
              <a:solidFill>
                <a:srgbClr val="0000FF"/>
              </a:solidFill>
              <a:latin typeface="+mj-lt"/>
            </a:endParaRPr>
          </a:p>
          <a:p>
            <a:pPr algn="ctr"/>
            <a:r>
              <a:rPr lang="en-US" sz="3200" b="1" dirty="0" smtClean="0">
                <a:solidFill>
                  <a:srgbClr val="0000FF"/>
                </a:solidFill>
                <a:latin typeface="+mj-lt"/>
                <a:cs typeface="Arial" pitchFamily="34" charset="0"/>
              </a:rPr>
              <a:t>(An Even Bigger Problem)</a:t>
            </a:r>
          </a:p>
        </p:txBody>
      </p:sp>
      <p:sp>
        <p:nvSpPr>
          <p:cNvPr id="19" name="Rectangle 18"/>
          <p:cNvSpPr/>
          <p:nvPr/>
        </p:nvSpPr>
        <p:spPr>
          <a:xfrm>
            <a:off x="6019800" y="6324600"/>
            <a:ext cx="3071733" cy="369332"/>
          </a:xfrm>
          <a:prstGeom prst="rect">
            <a:avLst/>
          </a:prstGeom>
        </p:spPr>
        <p:txBody>
          <a:bodyPr wrap="square">
            <a:spAutoFit/>
          </a:bodyPr>
          <a:lstStyle/>
          <a:p>
            <a:r>
              <a:rPr lang="en-US" b="1" i="1" dirty="0" smtClean="0">
                <a:solidFill>
                  <a:srgbClr val="008000"/>
                </a:solidFill>
                <a:latin typeface="Arial" pitchFamily="34" charset="0"/>
                <a:cs typeface="Arial" pitchFamily="34" charset="0"/>
              </a:rPr>
              <a:t>Adapted from</a:t>
            </a:r>
            <a:r>
              <a:rPr lang="en-US" b="1" dirty="0" smtClean="0">
                <a:solidFill>
                  <a:srgbClr val="008000"/>
                </a:solidFill>
                <a:latin typeface="Arial" pitchFamily="34" charset="0"/>
                <a:cs typeface="Arial" pitchFamily="34" charset="0"/>
              </a:rPr>
              <a:t> Kull (1998)</a:t>
            </a:r>
            <a:endParaRPr lang="en-US" dirty="0">
              <a:solidFill>
                <a:srgbClr val="008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ep Cr scenic C 7-26-04.jpg"/>
          <p:cNvPicPr>
            <a:picLocks noChangeAspect="1"/>
          </p:cNvPicPr>
          <p:nvPr/>
        </p:nvPicPr>
        <p:blipFill>
          <a:blip r:embed="rId2" cstate="print"/>
          <a:stretch>
            <a:fillRect/>
          </a:stretch>
        </p:blipFill>
        <p:spPr>
          <a:xfrm>
            <a:off x="0" y="7993"/>
            <a:ext cx="9144000" cy="6842014"/>
          </a:xfrm>
          <a:prstGeom prst="rect">
            <a:avLst/>
          </a:prstGeom>
        </p:spPr>
      </p:pic>
      <p:sp>
        <p:nvSpPr>
          <p:cNvPr id="3" name="TextBox 2"/>
          <p:cNvSpPr txBox="1"/>
          <p:nvPr/>
        </p:nvSpPr>
        <p:spPr>
          <a:xfrm>
            <a:off x="152400" y="5715000"/>
            <a:ext cx="9144000" cy="769441"/>
          </a:xfrm>
          <a:prstGeom prst="rect">
            <a:avLst/>
          </a:prstGeom>
          <a:noFill/>
        </p:spPr>
        <p:txBody>
          <a:bodyPr wrap="square" rtlCol="0">
            <a:spAutoFit/>
          </a:bodyPr>
          <a:lstStyle/>
          <a:p>
            <a:pPr algn="ctr"/>
            <a:r>
              <a:rPr lang="en-US" sz="4400" dirty="0" smtClean="0">
                <a:solidFill>
                  <a:schemeClr val="bg1"/>
                </a:solidFill>
              </a:rPr>
              <a:t>True Nature</a:t>
            </a:r>
            <a:endParaRPr lang="en-US" sz="4400" dirty="0">
              <a:solidFill>
                <a:schemeClr val="bg1"/>
              </a:solidFill>
            </a:endParaRPr>
          </a:p>
        </p:txBody>
      </p:sp>
      <p:pic>
        <p:nvPicPr>
          <p:cNvPr id="4" name="Picture 3" descr="Deep Cr scenic C 7-26-04.jpg"/>
          <p:cNvPicPr>
            <a:picLocks noChangeAspect="1"/>
          </p:cNvPicPr>
          <p:nvPr/>
        </p:nvPicPr>
        <p:blipFill>
          <a:blip r:embed="rId2" cstate="print">
            <a:lum bright="40000" contrast="-30000"/>
          </a:blip>
          <a:stretch>
            <a:fillRect/>
          </a:stretch>
        </p:blipFill>
        <p:spPr>
          <a:xfrm>
            <a:off x="838200" y="0"/>
            <a:ext cx="7637804" cy="5715000"/>
          </a:xfrm>
          <a:prstGeom prst="rect">
            <a:avLst/>
          </a:prstGeom>
          <a:noFill/>
        </p:spPr>
      </p:pic>
      <p:sp>
        <p:nvSpPr>
          <p:cNvPr id="5" name="TextBox 4"/>
          <p:cNvSpPr txBox="1"/>
          <p:nvPr/>
        </p:nvSpPr>
        <p:spPr>
          <a:xfrm>
            <a:off x="838200" y="4800600"/>
            <a:ext cx="7620000" cy="769441"/>
          </a:xfrm>
          <a:prstGeom prst="rect">
            <a:avLst/>
          </a:prstGeom>
          <a:noFill/>
        </p:spPr>
        <p:txBody>
          <a:bodyPr wrap="square" rtlCol="0">
            <a:spAutoFit/>
          </a:bodyPr>
          <a:lstStyle/>
          <a:p>
            <a:pPr algn="ctr"/>
            <a:r>
              <a:rPr lang="en-US" sz="4400" dirty="0" smtClean="0"/>
              <a:t>Observed Nature</a:t>
            </a:r>
            <a:endParaRPr lang="en-US" sz="4400" dirty="0"/>
          </a:p>
        </p:txBody>
      </p:sp>
      <p:pic>
        <p:nvPicPr>
          <p:cNvPr id="6" name="Picture 5" descr="Deep Cr scenic C 7-26-04.jpg"/>
          <p:cNvPicPr>
            <a:picLocks noChangeAspect="1"/>
          </p:cNvPicPr>
          <p:nvPr/>
        </p:nvPicPr>
        <p:blipFill>
          <a:blip r:embed="rId2" cstate="print">
            <a:lum bright="60000" contrast="-80000"/>
          </a:blip>
          <a:stretch>
            <a:fillRect/>
          </a:stretch>
        </p:blipFill>
        <p:spPr>
          <a:xfrm>
            <a:off x="1752600" y="0"/>
            <a:ext cx="6008406" cy="4495800"/>
          </a:xfrm>
          <a:prstGeom prst="rect">
            <a:avLst/>
          </a:prstGeom>
        </p:spPr>
      </p:pic>
      <p:sp>
        <p:nvSpPr>
          <p:cNvPr id="7" name="TextBox 6"/>
          <p:cNvSpPr txBox="1"/>
          <p:nvPr/>
        </p:nvSpPr>
        <p:spPr>
          <a:xfrm>
            <a:off x="1752600" y="3733800"/>
            <a:ext cx="6019800" cy="769441"/>
          </a:xfrm>
          <a:prstGeom prst="rect">
            <a:avLst/>
          </a:prstGeom>
          <a:noFill/>
        </p:spPr>
        <p:txBody>
          <a:bodyPr wrap="square" rtlCol="0">
            <a:spAutoFit/>
          </a:bodyPr>
          <a:lstStyle/>
          <a:p>
            <a:pPr algn="ctr"/>
            <a:r>
              <a:rPr lang="en-US" sz="4400" dirty="0" smtClean="0"/>
              <a:t>Modeled Nature</a:t>
            </a:r>
            <a:endParaRPr lang="en-US" sz="4400" dirty="0"/>
          </a:p>
        </p:txBody>
      </p:sp>
      <p:pic>
        <p:nvPicPr>
          <p:cNvPr id="8" name="Picture 7" descr="Deep Cr scenic C 7-26-04.jpg"/>
          <p:cNvPicPr>
            <a:picLocks noChangeAspect="1"/>
          </p:cNvPicPr>
          <p:nvPr/>
        </p:nvPicPr>
        <p:blipFill>
          <a:blip r:embed="rId3" cstate="print">
            <a:lum bright="79000" contrast="-58000"/>
          </a:blip>
          <a:stretch>
            <a:fillRect/>
          </a:stretch>
        </p:blipFill>
        <p:spPr>
          <a:xfrm>
            <a:off x="2514600" y="0"/>
            <a:ext cx="4572000" cy="3421007"/>
          </a:xfrm>
          <a:prstGeom prst="rect">
            <a:avLst/>
          </a:prstGeom>
        </p:spPr>
      </p:pic>
      <p:sp>
        <p:nvSpPr>
          <p:cNvPr id="9" name="TextBox 8"/>
          <p:cNvSpPr txBox="1"/>
          <p:nvPr/>
        </p:nvSpPr>
        <p:spPr>
          <a:xfrm>
            <a:off x="2590800" y="2590800"/>
            <a:ext cx="4572000" cy="769441"/>
          </a:xfrm>
          <a:prstGeom prst="rect">
            <a:avLst/>
          </a:prstGeom>
          <a:noFill/>
        </p:spPr>
        <p:txBody>
          <a:bodyPr wrap="square" rtlCol="0">
            <a:spAutoFit/>
          </a:bodyPr>
          <a:lstStyle/>
          <a:p>
            <a:pPr algn="ctr"/>
            <a:r>
              <a:rPr lang="en-US" sz="4400" dirty="0" smtClean="0"/>
              <a:t>Legal Nature</a:t>
            </a:r>
            <a:endParaRPr lang="en-US" sz="4400" dirty="0"/>
          </a:p>
        </p:txBody>
      </p:sp>
      <p:sp>
        <p:nvSpPr>
          <p:cNvPr id="10" name="Rectangle 9"/>
          <p:cNvSpPr/>
          <p:nvPr/>
        </p:nvSpPr>
        <p:spPr>
          <a:xfrm>
            <a:off x="6072267" y="6488668"/>
            <a:ext cx="3071733" cy="369332"/>
          </a:xfrm>
          <a:prstGeom prst="rect">
            <a:avLst/>
          </a:prstGeom>
        </p:spPr>
        <p:txBody>
          <a:bodyPr wrap="square">
            <a:spAutoFit/>
          </a:bodyPr>
          <a:lstStyle/>
          <a:p>
            <a:r>
              <a:rPr lang="en-US" b="1" i="1" dirty="0" smtClean="0">
                <a:solidFill>
                  <a:schemeClr val="bg1"/>
                </a:solidFill>
                <a:latin typeface="Arial" pitchFamily="34" charset="0"/>
                <a:cs typeface="Arial" pitchFamily="34" charset="0"/>
              </a:rPr>
              <a:t>Adapted from</a:t>
            </a:r>
            <a:r>
              <a:rPr lang="en-US" b="1" dirty="0" smtClean="0">
                <a:solidFill>
                  <a:schemeClr val="bg1"/>
                </a:solidFill>
                <a:latin typeface="Arial" pitchFamily="34" charset="0"/>
                <a:cs typeface="Arial" pitchFamily="34" charset="0"/>
              </a:rPr>
              <a:t> Kull (1998)</a:t>
            </a:r>
            <a:endParaRPr lang="en-US" dirty="0">
              <a:solidFill>
                <a:schemeClr val="bg1"/>
              </a:solidFill>
            </a:endParaRPr>
          </a:p>
        </p:txBody>
      </p:sp>
      <p:sp>
        <p:nvSpPr>
          <p:cNvPr id="11" name="TextBox 10"/>
          <p:cNvSpPr txBox="1"/>
          <p:nvPr/>
        </p:nvSpPr>
        <p:spPr>
          <a:xfrm>
            <a:off x="0" y="1066800"/>
            <a:ext cx="9144000" cy="1261884"/>
          </a:xfrm>
          <a:prstGeom prst="rect">
            <a:avLst/>
          </a:prstGeom>
          <a:noFill/>
        </p:spPr>
        <p:txBody>
          <a:bodyPr wrap="square" rtlCol="0">
            <a:spAutoFit/>
          </a:bodyPr>
          <a:lstStyle/>
          <a:p>
            <a:pPr algn="ctr"/>
            <a:r>
              <a:rPr lang="en-US" sz="4400" b="1" dirty="0" smtClean="0">
                <a:solidFill>
                  <a:schemeClr val="bg1"/>
                </a:solidFill>
                <a:latin typeface="+mj-lt"/>
                <a:cs typeface="Arial" pitchFamily="34" charset="0"/>
              </a:rPr>
              <a:t>Defining Nature</a:t>
            </a:r>
            <a:endParaRPr lang="en-US" sz="4400" dirty="0" smtClean="0">
              <a:solidFill>
                <a:schemeClr val="bg1"/>
              </a:solidFill>
              <a:latin typeface="+mj-lt"/>
            </a:endParaRPr>
          </a:p>
          <a:p>
            <a:pPr algn="ctr"/>
            <a:endParaRPr lang="en-US" sz="3200" b="1" dirty="0" smtClean="0">
              <a:solidFill>
                <a:schemeClr val="bg1"/>
              </a:solidFill>
              <a:latin typeface="+mj-l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ou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ox(out)">
                                      <p:cBhvr>
                                        <p:cTn id="16" dur="500"/>
                                        <p:tgtEl>
                                          <p:spTgt spid="4"/>
                                        </p:tgtEl>
                                      </p:cBhvr>
                                    </p:animEffect>
                                  </p:childTnLst>
                                </p:cTn>
                              </p:par>
                              <p:par>
                                <p:cTn id="17" presetID="4" presetClass="entr" presetSubtype="3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ou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ox(out)">
                                      <p:cBhvr>
                                        <p:cTn id="24" dur="500"/>
                                        <p:tgtEl>
                                          <p:spTgt spid="6"/>
                                        </p:tgtEl>
                                      </p:cBhvr>
                                    </p:animEffect>
                                  </p:childTnLst>
                                </p:cTn>
                              </p:par>
                              <p:par>
                                <p:cTn id="25" presetID="4" presetClass="entr" presetSubtype="32"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ou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out)">
                                      <p:cBhvr>
                                        <p:cTn id="32" dur="500"/>
                                        <p:tgtEl>
                                          <p:spTgt spid="8"/>
                                        </p:tgtEl>
                                      </p:cBhvr>
                                    </p:animEffect>
                                  </p:childTnLst>
                                </p:cTn>
                              </p:par>
                              <p:par>
                                <p:cTn id="33" presetID="4" presetClass="entr" presetSubtype="32"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ox(out)">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0" r="-10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1371600"/>
            <a:ext cx="9144000" cy="1143000"/>
          </a:xfrm>
          <a:solidFill>
            <a:schemeClr val="bg2">
              <a:lumMod val="50000"/>
              <a:alpha val="32000"/>
            </a:schemeClr>
          </a:solidFill>
        </p:spPr>
        <p:txBody>
          <a:bodyPr/>
          <a:lstStyle/>
          <a:p>
            <a:r>
              <a:rPr lang="en-US" sz="4800" dirty="0" smtClean="0">
                <a:solidFill>
                  <a:schemeClr val="bg1"/>
                </a:solidFill>
              </a:rPr>
              <a:t>What’s the Goal?</a:t>
            </a:r>
            <a:endParaRPr lang="en-US" sz="4800" dirty="0">
              <a:solidFill>
                <a:schemeClr val="bg1"/>
              </a:solidFill>
            </a:endParaRPr>
          </a:p>
        </p:txBody>
      </p:sp>
      <p:sp>
        <p:nvSpPr>
          <p:cNvPr id="6" name="Content Placeholder 5"/>
          <p:cNvSpPr>
            <a:spLocks noGrp="1"/>
          </p:cNvSpPr>
          <p:nvPr>
            <p:ph idx="1"/>
          </p:nvPr>
        </p:nvSpPr>
        <p:spPr>
          <a:xfrm>
            <a:off x="304800" y="3657600"/>
            <a:ext cx="8610600" cy="2819400"/>
          </a:xfrm>
          <a:solidFill>
            <a:schemeClr val="bg2">
              <a:lumMod val="50000"/>
              <a:alpha val="32000"/>
            </a:schemeClr>
          </a:solidFill>
        </p:spPr>
        <p:txBody>
          <a:bodyPr/>
          <a:lstStyle/>
          <a:p>
            <a:pPr>
              <a:spcBef>
                <a:spcPts val="1200"/>
              </a:spcBef>
            </a:pPr>
            <a:r>
              <a:rPr lang="en-US" sz="3000" dirty="0" smtClean="0">
                <a:solidFill>
                  <a:schemeClr val="bg1"/>
                </a:solidFill>
              </a:rPr>
              <a:t>Maintain or restore the original state as much as practically possible.</a:t>
            </a:r>
          </a:p>
          <a:p>
            <a:pPr>
              <a:spcBef>
                <a:spcPts val="1200"/>
              </a:spcBef>
            </a:pPr>
            <a:r>
              <a:rPr lang="en-US" sz="3000" dirty="0" smtClean="0">
                <a:solidFill>
                  <a:schemeClr val="bg1"/>
                </a:solidFill>
              </a:rPr>
              <a:t>Fine tune legal &amp; institutional opportunities to maximize ecosystem services .</a:t>
            </a:r>
          </a:p>
          <a:p>
            <a:pPr>
              <a:spcBef>
                <a:spcPts val="1200"/>
              </a:spcBef>
            </a:pPr>
            <a:r>
              <a:rPr lang="en-US" sz="3000" dirty="0" smtClean="0">
                <a:solidFill>
                  <a:schemeClr val="bg1"/>
                </a:solidFill>
              </a:rPr>
              <a:t>We are, after all, human – and we want it all.</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sz="4800" b="1" dirty="0" smtClean="0">
                <a:solidFill>
                  <a:schemeClr val="bg1"/>
                </a:solidFill>
              </a:rPr>
              <a:t>What About Instream Flows?</a:t>
            </a:r>
            <a:endParaRPr lang="en-US" sz="4800" b="1" dirty="0">
              <a:solidFill>
                <a:schemeClr val="bg1"/>
              </a:solidFill>
            </a:endParaRPr>
          </a:p>
        </p:txBody>
      </p:sp>
      <p:pic>
        <p:nvPicPr>
          <p:cNvPr id="5" name="Picture 4" descr="Snake R angler by Mark Gocke.jpg"/>
          <p:cNvPicPr>
            <a:picLocks noChangeAspect="1"/>
          </p:cNvPicPr>
          <p:nvPr/>
        </p:nvPicPr>
        <p:blipFill>
          <a:blip r:embed="rId3" cstate="print"/>
          <a:stretch>
            <a:fillRect/>
          </a:stretch>
        </p:blipFill>
        <p:spPr>
          <a:xfrm>
            <a:off x="1371600" y="1981200"/>
            <a:ext cx="6400800" cy="428625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PFILES\fish\GROSHENSKISSINGFISH2.JPG"/>
          <p:cNvPicPr>
            <a:picLocks noChangeAspect="1" noChangeArrowheads="1"/>
          </p:cNvPicPr>
          <p:nvPr/>
        </p:nvPicPr>
        <p:blipFill>
          <a:blip r:embed="rId3" cstate="print"/>
          <a:srcRect t="3331" r="11705" b="8392"/>
          <a:stretch>
            <a:fillRect/>
          </a:stretch>
        </p:blipFill>
        <p:spPr bwMode="auto">
          <a:xfrm>
            <a:off x="0" y="0"/>
            <a:ext cx="9372600" cy="6858000"/>
          </a:xfrm>
          <a:prstGeom prst="rect">
            <a:avLst/>
          </a:prstGeom>
          <a:noFill/>
        </p:spPr>
      </p:pic>
      <p:sp>
        <p:nvSpPr>
          <p:cNvPr id="5" name="TextBox 4"/>
          <p:cNvSpPr txBox="1"/>
          <p:nvPr/>
        </p:nvSpPr>
        <p:spPr>
          <a:xfrm>
            <a:off x="0" y="914400"/>
            <a:ext cx="9144000" cy="677108"/>
          </a:xfrm>
          <a:prstGeom prst="rect">
            <a:avLst/>
          </a:prstGeom>
          <a:noFill/>
        </p:spPr>
        <p:txBody>
          <a:bodyPr wrap="square" rtlCol="0">
            <a:spAutoFit/>
          </a:bodyPr>
          <a:lstStyle/>
          <a:p>
            <a:pPr algn="ctr"/>
            <a:r>
              <a:rPr lang="en-US" sz="3800" b="1" dirty="0" smtClean="0">
                <a:solidFill>
                  <a:schemeClr val="bg1"/>
                </a:solidFill>
              </a:rPr>
              <a:t>Instream flow isn’t just about the fish</a:t>
            </a:r>
            <a:endParaRPr lang="en-US" sz="3800" b="1"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FF"/>
            </a:gs>
            <a:gs pos="50000">
              <a:srgbClr val="0066FF"/>
            </a:gs>
            <a:gs pos="100000">
              <a:schemeClr val="tx2">
                <a:lumMod val="75000"/>
              </a:schemeClr>
            </a:gs>
          </a:gsLst>
          <a:lin ang="5400000" scaled="0"/>
          <a:tileRect/>
        </a:gradFill>
        <a:effectLst/>
      </p:bgPr>
    </p:bg>
    <p:spTree>
      <p:nvGrpSpPr>
        <p:cNvPr id="1" name=""/>
        <p:cNvGrpSpPr/>
        <p:nvPr/>
      </p:nvGrpSpPr>
      <p:grpSpPr>
        <a:xfrm>
          <a:off x="0" y="0"/>
          <a:ext cx="0" cy="0"/>
          <a:chOff x="0" y="0"/>
          <a:chExt cx="0" cy="0"/>
        </a:xfrm>
      </p:grpSpPr>
      <p:sp>
        <p:nvSpPr>
          <p:cNvPr id="27657" name="Text Box 22"/>
          <p:cNvSpPr txBox="1">
            <a:spLocks noChangeArrowheads="1"/>
          </p:cNvSpPr>
          <p:nvPr/>
        </p:nvSpPr>
        <p:spPr bwMode="auto">
          <a:xfrm>
            <a:off x="4114800" y="2209800"/>
            <a:ext cx="755335" cy="1569660"/>
          </a:xfrm>
          <a:prstGeom prst="rect">
            <a:avLst/>
          </a:prstGeom>
          <a:solidFill>
            <a:srgbClr val="0066FF"/>
          </a:solidFill>
          <a:ln w="9525">
            <a:noFill/>
            <a:miter lim="800000"/>
            <a:headEnd/>
            <a:tailEnd/>
          </a:ln>
        </p:spPr>
        <p:txBody>
          <a:bodyPr wrap="none">
            <a:spAutoFit/>
          </a:bodyPr>
          <a:lstStyle/>
          <a:p>
            <a:r>
              <a:rPr lang="en-US" sz="9600" b="1" dirty="0">
                <a:solidFill>
                  <a:schemeClr val="bg1"/>
                </a:solidFill>
                <a:latin typeface="+mj-lt"/>
                <a:cs typeface="Arial" pitchFamily="34" charset="0"/>
              </a:rPr>
              <a:t>?</a:t>
            </a:r>
          </a:p>
        </p:txBody>
      </p:sp>
      <p:sp>
        <p:nvSpPr>
          <p:cNvPr id="27658" name="Text Box 23"/>
          <p:cNvSpPr txBox="1">
            <a:spLocks noChangeArrowheads="1"/>
          </p:cNvSpPr>
          <p:nvPr/>
        </p:nvSpPr>
        <p:spPr bwMode="auto">
          <a:xfrm>
            <a:off x="649288" y="5957888"/>
            <a:ext cx="184731" cy="461665"/>
          </a:xfrm>
          <a:prstGeom prst="rect">
            <a:avLst/>
          </a:prstGeom>
          <a:noFill/>
          <a:ln w="9525">
            <a:noFill/>
            <a:miter lim="800000"/>
            <a:headEnd/>
            <a:tailEnd/>
          </a:ln>
        </p:spPr>
        <p:txBody>
          <a:bodyPr wrap="none">
            <a:spAutoFit/>
          </a:bodyPr>
          <a:lstStyle/>
          <a:p>
            <a:endParaRPr lang="en-US">
              <a:latin typeface="Arial" pitchFamily="34" charset="0"/>
              <a:cs typeface="Arial" pitchFamily="34" charset="0"/>
            </a:endParaRPr>
          </a:p>
        </p:txBody>
      </p:sp>
      <p:sp>
        <p:nvSpPr>
          <p:cNvPr id="27659" name="Text Box 24"/>
          <p:cNvSpPr txBox="1">
            <a:spLocks noChangeArrowheads="1"/>
          </p:cNvSpPr>
          <p:nvPr/>
        </p:nvSpPr>
        <p:spPr bwMode="auto">
          <a:xfrm>
            <a:off x="152400" y="5715000"/>
            <a:ext cx="8686800" cy="646331"/>
          </a:xfrm>
          <a:prstGeom prst="rect">
            <a:avLst/>
          </a:prstGeom>
          <a:noFill/>
          <a:ln w="9525">
            <a:noFill/>
            <a:miter lim="800000"/>
            <a:headEnd/>
            <a:tailEnd/>
          </a:ln>
        </p:spPr>
        <p:txBody>
          <a:bodyPr wrap="square">
            <a:spAutoFit/>
          </a:bodyPr>
          <a:lstStyle/>
          <a:p>
            <a:pPr algn="ctr"/>
            <a:r>
              <a:rPr lang="en-US" sz="3600" b="1" dirty="0" smtClean="0">
                <a:solidFill>
                  <a:schemeClr val="bg1"/>
                </a:solidFill>
                <a:latin typeface="+mj-lt"/>
                <a:cs typeface="Arial" pitchFamily="34" charset="0"/>
              </a:rPr>
              <a:t>It’s an issue of world view and quality of life.</a:t>
            </a:r>
            <a:endParaRPr lang="en-US" sz="3600" b="1" dirty="0">
              <a:solidFill>
                <a:schemeClr val="bg1"/>
              </a:solidFill>
              <a:latin typeface="+mj-lt"/>
              <a:cs typeface="Arial" pitchFamily="34" charset="0"/>
            </a:endParaRPr>
          </a:p>
        </p:txBody>
      </p:sp>
      <p:pic>
        <p:nvPicPr>
          <p:cNvPr id="14" name="Picture 13" descr="Savery Creek - dry2 no date.jpg"/>
          <p:cNvPicPr>
            <a:picLocks noChangeAspect="1"/>
          </p:cNvPicPr>
          <p:nvPr/>
        </p:nvPicPr>
        <p:blipFill>
          <a:blip r:embed="rId3" cstate="print"/>
          <a:stretch>
            <a:fillRect/>
          </a:stretch>
        </p:blipFill>
        <p:spPr>
          <a:xfrm>
            <a:off x="5257800" y="685800"/>
            <a:ext cx="3520848" cy="4953000"/>
          </a:xfrm>
          <a:prstGeom prst="rect">
            <a:avLst/>
          </a:prstGeom>
        </p:spPr>
      </p:pic>
      <p:pic>
        <p:nvPicPr>
          <p:cNvPr id="15" name="Picture 14" descr="Fig 5-05 left side.jpg"/>
          <p:cNvPicPr>
            <a:picLocks noChangeAspect="1"/>
          </p:cNvPicPr>
          <p:nvPr/>
        </p:nvPicPr>
        <p:blipFill>
          <a:blip r:embed="rId4" cstate="print"/>
          <a:stretch>
            <a:fillRect/>
          </a:stretch>
        </p:blipFill>
        <p:spPr>
          <a:xfrm>
            <a:off x="152400" y="685800"/>
            <a:ext cx="3505200" cy="4953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5029200"/>
            <a:ext cx="7848600" cy="1143000"/>
          </a:xfrm>
        </p:spPr>
        <p:txBody>
          <a:bodyPr/>
          <a:lstStyle/>
          <a:p>
            <a:r>
              <a:rPr lang="en-US" sz="5400" b="1" dirty="0" smtClean="0">
                <a:solidFill>
                  <a:schemeClr val="bg1"/>
                </a:solidFill>
              </a:rPr>
              <a:t>Definitions and Concepts</a:t>
            </a:r>
            <a:endParaRPr lang="en-US" sz="5400" b="1"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0000FF"/>
            </a:gs>
            <a:gs pos="50000">
              <a:srgbClr val="0066FF"/>
            </a:gs>
            <a:gs pos="100000">
              <a:schemeClr val="tx2">
                <a:lumMod val="7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b="1" dirty="0" smtClean="0">
                <a:solidFill>
                  <a:schemeClr val="bg1"/>
                </a:solidFill>
              </a:rPr>
              <a:t>What is instream flow?</a:t>
            </a:r>
            <a:endParaRPr lang="en-US" b="1" dirty="0">
              <a:solidFill>
                <a:schemeClr val="bg1"/>
              </a:solidFill>
            </a:endParaRPr>
          </a:p>
        </p:txBody>
      </p:sp>
      <p:pic>
        <p:nvPicPr>
          <p:cNvPr id="4" name="Picture 3" descr="Fig 1-05a - LA River 1.JPG"/>
          <p:cNvPicPr>
            <a:picLocks noChangeAspect="1"/>
          </p:cNvPicPr>
          <p:nvPr/>
        </p:nvPicPr>
        <p:blipFill>
          <a:blip r:embed="rId3" cstate="print"/>
          <a:stretch>
            <a:fillRect/>
          </a:stretch>
        </p:blipFill>
        <p:spPr>
          <a:xfrm>
            <a:off x="0" y="1447800"/>
            <a:ext cx="5562600" cy="4171950"/>
          </a:xfrm>
          <a:prstGeom prst="rect">
            <a:avLst/>
          </a:prstGeom>
        </p:spPr>
      </p:pic>
      <p:pic>
        <p:nvPicPr>
          <p:cNvPr id="3" name="Picture 2" descr="2006 - Rock Creek scenic 5 looking ds.jpg"/>
          <p:cNvPicPr>
            <a:picLocks noChangeAspect="1"/>
          </p:cNvPicPr>
          <p:nvPr/>
        </p:nvPicPr>
        <p:blipFill>
          <a:blip r:embed="rId4" cstate="print"/>
          <a:stretch>
            <a:fillRect/>
          </a:stretch>
        </p:blipFill>
        <p:spPr>
          <a:xfrm>
            <a:off x="3276600" y="2667000"/>
            <a:ext cx="5601056" cy="419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ou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miths Fork Sept 10 2009 004.jpg"/>
          <p:cNvPicPr>
            <a:picLocks noChangeAspect="1"/>
          </p:cNvPicPr>
          <p:nvPr/>
        </p:nvPicPr>
        <p:blipFill>
          <a:blip r:embed="rId3" cstate="print"/>
          <a:stretch>
            <a:fillRect/>
          </a:stretch>
        </p:blipFill>
        <p:spPr>
          <a:xfrm>
            <a:off x="-21364" y="0"/>
            <a:ext cx="9165364" cy="6858000"/>
          </a:xfrm>
          <a:prstGeom prst="rect">
            <a:avLst/>
          </a:prstGeom>
        </p:spPr>
      </p:pic>
      <p:pic>
        <p:nvPicPr>
          <p:cNvPr id="5" name="Picture 4" descr="2009 - Parker.jpg"/>
          <p:cNvPicPr>
            <a:picLocks noChangeAspect="1"/>
          </p:cNvPicPr>
          <p:nvPr/>
        </p:nvPicPr>
        <p:blipFill>
          <a:blip r:embed="rId4" cstate="print"/>
          <a:stretch>
            <a:fillRect/>
          </a:stretch>
        </p:blipFill>
        <p:spPr>
          <a:xfrm>
            <a:off x="0" y="0"/>
            <a:ext cx="4108269" cy="5638800"/>
          </a:xfrm>
          <a:prstGeom prst="rect">
            <a:avLst/>
          </a:prstGeom>
        </p:spPr>
      </p:pic>
      <p:pic>
        <p:nvPicPr>
          <p:cNvPr id="6" name="Picture 5" descr="baby.jpg"/>
          <p:cNvPicPr>
            <a:picLocks noChangeAspect="1"/>
          </p:cNvPicPr>
          <p:nvPr/>
        </p:nvPicPr>
        <p:blipFill>
          <a:blip r:embed="rId5" cstate="print"/>
          <a:stretch>
            <a:fillRect/>
          </a:stretch>
        </p:blipFill>
        <p:spPr>
          <a:xfrm>
            <a:off x="5105400" y="1219200"/>
            <a:ext cx="4038600" cy="5638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ou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09600"/>
            <a:ext cx="8763000" cy="646331"/>
          </a:xfrm>
          <a:prstGeom prst="rect">
            <a:avLst/>
          </a:prstGeom>
          <a:noFill/>
        </p:spPr>
        <p:txBody>
          <a:bodyPr wrap="square" rtlCol="0">
            <a:spAutoFit/>
          </a:bodyPr>
          <a:lstStyle/>
          <a:p>
            <a:pPr algn="ctr"/>
            <a:r>
              <a:rPr lang="en-US" sz="3600" b="1" dirty="0" smtClean="0">
                <a:solidFill>
                  <a:schemeClr val="bg1"/>
                </a:solidFill>
                <a:latin typeface="+mj-lt"/>
              </a:rPr>
              <a:t>Fish or Fisheries?</a:t>
            </a:r>
          </a:p>
        </p:txBody>
      </p:sp>
      <p:grpSp>
        <p:nvGrpSpPr>
          <p:cNvPr id="2" name="Group 16"/>
          <p:cNvGrpSpPr/>
          <p:nvPr/>
        </p:nvGrpSpPr>
        <p:grpSpPr>
          <a:xfrm>
            <a:off x="914400" y="1981200"/>
            <a:ext cx="7391400" cy="4114800"/>
            <a:chOff x="1470025" y="2286000"/>
            <a:chExt cx="7038975" cy="3962400"/>
          </a:xfrm>
        </p:grpSpPr>
        <p:pic>
          <p:nvPicPr>
            <p:cNvPr id="19" name="Picture 4" descr="C:\TOM\TALKS\Angler In Pict.jpg"/>
            <p:cNvPicPr>
              <a:picLocks noChangeAspect="1" noChangeArrowheads="1"/>
            </p:cNvPicPr>
            <p:nvPr/>
          </p:nvPicPr>
          <p:blipFill>
            <a:blip r:embed="rId3" cstate="print"/>
            <a:srcRect/>
            <a:stretch>
              <a:fillRect/>
            </a:stretch>
          </p:blipFill>
          <p:spPr bwMode="auto">
            <a:xfrm>
              <a:off x="5334000" y="2362200"/>
              <a:ext cx="3175000" cy="3886200"/>
            </a:xfrm>
            <a:prstGeom prst="rect">
              <a:avLst/>
            </a:prstGeom>
            <a:noFill/>
            <a:ln w="9525">
              <a:noFill/>
              <a:miter lim="800000"/>
              <a:headEnd/>
              <a:tailEnd/>
            </a:ln>
          </p:spPr>
        </p:pic>
        <p:pic>
          <p:nvPicPr>
            <p:cNvPr id="20" name="Picture 5" descr="C:\TOM\TALKS\Only fish in color.jpg"/>
            <p:cNvPicPr>
              <a:picLocks noChangeAspect="1" noChangeArrowheads="1"/>
            </p:cNvPicPr>
            <p:nvPr/>
          </p:nvPicPr>
          <p:blipFill>
            <a:blip r:embed="rId4" cstate="print"/>
            <a:srcRect/>
            <a:stretch>
              <a:fillRect/>
            </a:stretch>
          </p:blipFill>
          <p:spPr bwMode="auto">
            <a:xfrm>
              <a:off x="1470025" y="2286000"/>
              <a:ext cx="3178175" cy="3962400"/>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 2-07 healthy riparian.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title"/>
          </p:nvPr>
        </p:nvSpPr>
        <p:spPr>
          <a:xfrm>
            <a:off x="0" y="274638"/>
            <a:ext cx="9144000" cy="1143000"/>
          </a:xfrm>
          <a:solidFill>
            <a:schemeClr val="bg2">
              <a:lumMod val="75000"/>
              <a:alpha val="46000"/>
            </a:schemeClr>
          </a:solidFill>
        </p:spPr>
        <p:txBody>
          <a:bodyPr/>
          <a:lstStyle/>
          <a:p>
            <a:r>
              <a:rPr lang="en-US" b="1" dirty="0" smtClean="0"/>
              <a:t>River system or just a segment?</a:t>
            </a:r>
            <a:endParaRPr lang="en-US" b="1" dirty="0"/>
          </a:p>
        </p:txBody>
      </p:sp>
      <p:sp>
        <p:nvSpPr>
          <p:cNvPr id="4" name="Rounded Rectangle 3"/>
          <p:cNvSpPr/>
          <p:nvPr/>
        </p:nvSpPr>
        <p:spPr>
          <a:xfrm>
            <a:off x="2895600" y="2971800"/>
            <a:ext cx="2819400" cy="2133600"/>
          </a:xfrm>
          <a:prstGeom prst="roundRect">
            <a:avLst/>
          </a:prstGeom>
          <a:solidFill>
            <a:srgbClr val="92D050">
              <a:alpha val="6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81000" y="304800"/>
            <a:ext cx="8305800" cy="1143000"/>
          </a:xfrm>
        </p:spPr>
        <p:txBody>
          <a:bodyPr/>
          <a:lstStyle/>
          <a:p>
            <a:r>
              <a:rPr lang="en-US" sz="4000" b="1" dirty="0" smtClean="0">
                <a:solidFill>
                  <a:schemeClr val="bg1"/>
                </a:solidFill>
                <a:latin typeface="Arial" charset="0"/>
              </a:rPr>
              <a:t>Instream Flow Can Mean:</a:t>
            </a:r>
          </a:p>
        </p:txBody>
      </p:sp>
      <p:pic>
        <p:nvPicPr>
          <p:cNvPr id="188420" name="Picture 4" descr="C:\TOM\Pictures\Tongue River ISF certificate.jpg"/>
          <p:cNvPicPr>
            <a:picLocks noChangeAspect="1" noChangeArrowheads="1"/>
          </p:cNvPicPr>
          <p:nvPr/>
        </p:nvPicPr>
        <p:blipFill>
          <a:blip r:embed="rId3" cstate="print"/>
          <a:srcRect/>
          <a:stretch>
            <a:fillRect/>
          </a:stretch>
        </p:blipFill>
        <p:spPr bwMode="auto">
          <a:xfrm>
            <a:off x="6019800" y="1524000"/>
            <a:ext cx="2435855" cy="1845015"/>
          </a:xfrm>
          <a:prstGeom prst="rect">
            <a:avLst/>
          </a:prstGeom>
          <a:noFill/>
          <a:ln w="9525">
            <a:noFill/>
            <a:miter lim="800000"/>
            <a:headEnd/>
            <a:tailEnd/>
          </a:ln>
        </p:spPr>
      </p:pic>
      <p:pic>
        <p:nvPicPr>
          <p:cNvPr id="188422" name="Picture 6" descr="C:\TOM\Pictures\Tongue River ISF certificate.jpg"/>
          <p:cNvPicPr>
            <a:picLocks noChangeAspect="1" noChangeArrowheads="1"/>
          </p:cNvPicPr>
          <p:nvPr/>
        </p:nvPicPr>
        <p:blipFill>
          <a:blip r:embed="rId3" cstate="print"/>
          <a:srcRect/>
          <a:stretch>
            <a:fillRect/>
          </a:stretch>
        </p:blipFill>
        <p:spPr bwMode="auto">
          <a:xfrm>
            <a:off x="4572000" y="4419600"/>
            <a:ext cx="2133600" cy="1616075"/>
          </a:xfrm>
          <a:prstGeom prst="rect">
            <a:avLst/>
          </a:prstGeom>
          <a:noFill/>
          <a:ln w="9525">
            <a:noFill/>
            <a:miter lim="800000"/>
            <a:headEnd/>
            <a:tailEnd/>
          </a:ln>
        </p:spPr>
      </p:pic>
      <p:pic>
        <p:nvPicPr>
          <p:cNvPr id="188423" name="Picture 7" descr="C:\TOM\Pictures\Pretty Stream Pict's\Goose Creek.jpg"/>
          <p:cNvPicPr>
            <a:picLocks noChangeAspect="1" noChangeArrowheads="1"/>
          </p:cNvPicPr>
          <p:nvPr/>
        </p:nvPicPr>
        <p:blipFill>
          <a:blip r:embed="rId4" cstate="print"/>
          <a:srcRect/>
          <a:stretch>
            <a:fillRect/>
          </a:stretch>
        </p:blipFill>
        <p:spPr bwMode="auto">
          <a:xfrm>
            <a:off x="2514600" y="4419600"/>
            <a:ext cx="2057400" cy="1600200"/>
          </a:xfrm>
          <a:prstGeom prst="rect">
            <a:avLst/>
          </a:prstGeom>
          <a:noFill/>
          <a:ln w="9525">
            <a:noFill/>
            <a:miter lim="800000"/>
            <a:headEnd/>
            <a:tailEnd/>
          </a:ln>
        </p:spPr>
      </p:pic>
      <p:pic>
        <p:nvPicPr>
          <p:cNvPr id="188424" name="Picture 8" descr="C:\TOM\Pictures\Pretty Stream Pict's\Goose Creek.jpg"/>
          <p:cNvPicPr>
            <a:picLocks noChangeAspect="1" noChangeArrowheads="1"/>
          </p:cNvPicPr>
          <p:nvPr/>
        </p:nvPicPr>
        <p:blipFill>
          <a:blip r:embed="rId4" cstate="print"/>
          <a:srcRect/>
          <a:stretch>
            <a:fillRect/>
          </a:stretch>
        </p:blipFill>
        <p:spPr bwMode="auto">
          <a:xfrm>
            <a:off x="609600" y="1524000"/>
            <a:ext cx="2438400" cy="1896533"/>
          </a:xfrm>
          <a:prstGeom prst="rect">
            <a:avLst/>
          </a:prstGeom>
          <a:noFill/>
          <a:ln w="9525">
            <a:noFill/>
            <a:miter lim="800000"/>
            <a:headEnd/>
            <a:tailEnd/>
          </a:ln>
        </p:spPr>
      </p:pic>
      <p:sp>
        <p:nvSpPr>
          <p:cNvPr id="9" name="TextBox 8"/>
          <p:cNvSpPr txBox="1"/>
          <p:nvPr/>
        </p:nvSpPr>
        <p:spPr>
          <a:xfrm>
            <a:off x="533400" y="3505200"/>
            <a:ext cx="2895600" cy="646331"/>
          </a:xfrm>
          <a:prstGeom prst="rect">
            <a:avLst/>
          </a:prstGeom>
          <a:noFill/>
        </p:spPr>
        <p:txBody>
          <a:bodyPr wrap="square" rtlCol="0">
            <a:spAutoFit/>
          </a:bodyPr>
          <a:lstStyle/>
          <a:p>
            <a:r>
              <a:rPr lang="en-US" dirty="0" smtClean="0">
                <a:solidFill>
                  <a:schemeClr val="bg1"/>
                </a:solidFill>
              </a:rPr>
              <a:t>Water in the creek but no regulatory mechanism</a:t>
            </a:r>
          </a:p>
        </p:txBody>
      </p:sp>
      <p:sp>
        <p:nvSpPr>
          <p:cNvPr id="10" name="TextBox 9"/>
          <p:cNvSpPr txBox="1"/>
          <p:nvPr/>
        </p:nvSpPr>
        <p:spPr>
          <a:xfrm>
            <a:off x="5943600" y="3429000"/>
            <a:ext cx="2819400" cy="646331"/>
          </a:xfrm>
          <a:prstGeom prst="rect">
            <a:avLst/>
          </a:prstGeom>
          <a:noFill/>
        </p:spPr>
        <p:txBody>
          <a:bodyPr wrap="square" rtlCol="0">
            <a:spAutoFit/>
          </a:bodyPr>
          <a:lstStyle/>
          <a:p>
            <a:r>
              <a:rPr lang="en-US" dirty="0" smtClean="0">
                <a:solidFill>
                  <a:schemeClr val="bg1"/>
                </a:solidFill>
              </a:rPr>
              <a:t>Enforceable regulatory mechanism but no water</a:t>
            </a:r>
          </a:p>
        </p:txBody>
      </p:sp>
      <p:sp>
        <p:nvSpPr>
          <p:cNvPr id="11" name="TextBox 10"/>
          <p:cNvSpPr txBox="1"/>
          <p:nvPr/>
        </p:nvSpPr>
        <p:spPr>
          <a:xfrm>
            <a:off x="0" y="6096000"/>
            <a:ext cx="9144000" cy="369332"/>
          </a:xfrm>
          <a:prstGeom prst="rect">
            <a:avLst/>
          </a:prstGeom>
          <a:noFill/>
        </p:spPr>
        <p:txBody>
          <a:bodyPr wrap="square" rtlCol="0">
            <a:spAutoFit/>
          </a:bodyPr>
          <a:lstStyle/>
          <a:p>
            <a:pPr algn="ctr"/>
            <a:r>
              <a:rPr lang="en-US" dirty="0" smtClean="0">
                <a:solidFill>
                  <a:schemeClr val="bg1"/>
                </a:solidFill>
              </a:rPr>
              <a:t>Water in the creek that’s protected by an enforceable regulatory mechanism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609600"/>
            <a:ext cx="8382000" cy="1143000"/>
          </a:xfrm>
        </p:spPr>
        <p:txBody>
          <a:bodyPr/>
          <a:lstStyle/>
          <a:p>
            <a:r>
              <a:rPr lang="en-US" smtClean="0">
                <a:solidFill>
                  <a:schemeClr val="bg1"/>
                </a:solidFill>
                <a:latin typeface="Arial" charset="0"/>
              </a:rPr>
              <a:t>A little water, some of the time?</a:t>
            </a:r>
          </a:p>
        </p:txBody>
      </p:sp>
      <p:pic>
        <p:nvPicPr>
          <p:cNvPr id="15363" name="Picture 5" descr="D:\PPFILES\YM88.bmp"/>
          <p:cNvPicPr>
            <a:picLocks noGrp="1" noChangeAspect="1" noChangeArrowheads="1"/>
          </p:cNvPicPr>
          <p:nvPr>
            <p:ph type="clipArt" sz="half" idx="1"/>
          </p:nvPr>
        </p:nvPicPr>
        <p:blipFill>
          <a:blip r:embed="rId3" cstate="print"/>
          <a:srcRect r="5652"/>
          <a:stretch>
            <a:fillRect/>
          </a:stretch>
        </p:blipFill>
        <p:spPr>
          <a:xfrm>
            <a:off x="1295400" y="1898650"/>
            <a:ext cx="6477000" cy="4510088"/>
          </a:xfr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30" descr="D:\PPFILES\hydro\YM5390.jpg"/>
          <p:cNvPicPr>
            <a:picLocks noGrp="1" noChangeAspect="1" noChangeArrowheads="1"/>
          </p:cNvPicPr>
          <p:nvPr>
            <p:ph type="clipArt" sz="half" idx="1"/>
          </p:nvPr>
        </p:nvPicPr>
        <p:blipFill>
          <a:blip r:embed="rId3" cstate="print"/>
          <a:srcRect l="7576" t="4672" r="1515" b="2977"/>
          <a:stretch>
            <a:fillRect/>
          </a:stretch>
        </p:blipFill>
        <p:spPr>
          <a:xfrm>
            <a:off x="1600200" y="1905000"/>
            <a:ext cx="6096000" cy="4471988"/>
          </a:xfrm>
          <a:noFill/>
        </p:spPr>
      </p:pic>
      <p:sp>
        <p:nvSpPr>
          <p:cNvPr id="16387" name="Rectangle 1026"/>
          <p:cNvSpPr>
            <a:spLocks noGrp="1" noChangeArrowheads="1"/>
          </p:cNvSpPr>
          <p:nvPr>
            <p:ph type="title"/>
          </p:nvPr>
        </p:nvSpPr>
        <p:spPr/>
        <p:txBody>
          <a:bodyPr/>
          <a:lstStyle/>
          <a:p>
            <a:r>
              <a:rPr lang="en-US" dirty="0" smtClean="0">
                <a:solidFill>
                  <a:schemeClr val="bg1"/>
                </a:solidFill>
                <a:latin typeface="Arial" charset="0"/>
              </a:rPr>
              <a:t>All the water, all the time?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title"/>
          </p:nvPr>
        </p:nvSpPr>
        <p:spPr>
          <a:xfrm>
            <a:off x="228600" y="609600"/>
            <a:ext cx="8915400" cy="1143000"/>
          </a:xfrm>
        </p:spPr>
        <p:txBody>
          <a:bodyPr/>
          <a:lstStyle/>
          <a:p>
            <a:r>
              <a:rPr lang="en-US" sz="4000" smtClean="0">
                <a:solidFill>
                  <a:schemeClr val="bg1"/>
                </a:solidFill>
                <a:latin typeface="Arial" charset="0"/>
              </a:rPr>
              <a:t>A seasonally adjusted flow regime?</a:t>
            </a:r>
          </a:p>
        </p:txBody>
      </p:sp>
      <p:pic>
        <p:nvPicPr>
          <p:cNvPr id="17411" name="Picture 5" descr="D:\PPFILES\YM88.bmp"/>
          <p:cNvPicPr>
            <a:picLocks noChangeAspect="1" noChangeArrowheads="1"/>
          </p:cNvPicPr>
          <p:nvPr/>
        </p:nvPicPr>
        <p:blipFill>
          <a:blip r:embed="rId3" cstate="print"/>
          <a:srcRect r="5652"/>
          <a:stretch>
            <a:fillRect/>
          </a:stretch>
        </p:blipFill>
        <p:spPr bwMode="auto">
          <a:xfrm>
            <a:off x="609600" y="2057400"/>
            <a:ext cx="3429000" cy="2387600"/>
          </a:xfrm>
          <a:prstGeom prst="rect">
            <a:avLst/>
          </a:prstGeom>
          <a:noFill/>
          <a:ln w="9525">
            <a:noFill/>
            <a:miter lim="800000"/>
            <a:headEnd/>
            <a:tailEnd/>
          </a:ln>
        </p:spPr>
      </p:pic>
      <p:pic>
        <p:nvPicPr>
          <p:cNvPr id="17412" name="Picture 6" descr="D:\PPFILES\hydro\YM292.jpg"/>
          <p:cNvPicPr>
            <a:picLocks noChangeAspect="1" noChangeArrowheads="1"/>
          </p:cNvPicPr>
          <p:nvPr/>
        </p:nvPicPr>
        <p:blipFill>
          <a:blip r:embed="rId4" cstate="print"/>
          <a:srcRect t="7574" r="7793"/>
          <a:stretch>
            <a:fillRect/>
          </a:stretch>
        </p:blipFill>
        <p:spPr bwMode="auto">
          <a:xfrm>
            <a:off x="3048000" y="2895600"/>
            <a:ext cx="3429000" cy="2395538"/>
          </a:xfrm>
          <a:prstGeom prst="rect">
            <a:avLst/>
          </a:prstGeom>
          <a:noFill/>
          <a:ln w="9525">
            <a:noFill/>
            <a:miter lim="800000"/>
            <a:headEnd/>
            <a:tailEnd/>
          </a:ln>
        </p:spPr>
      </p:pic>
      <p:pic>
        <p:nvPicPr>
          <p:cNvPr id="17413" name="Picture 2" descr="D:\PPFILES\hydro\YM5390.jpg"/>
          <p:cNvPicPr>
            <a:picLocks noGrp="1" noChangeAspect="1" noChangeArrowheads="1"/>
          </p:cNvPicPr>
          <p:nvPr>
            <p:ph type="clipArt" sz="half" idx="1"/>
          </p:nvPr>
        </p:nvPicPr>
        <p:blipFill>
          <a:blip r:embed="rId5" cstate="print"/>
          <a:srcRect l="7576" t="4672" r="1515" b="2977"/>
          <a:stretch>
            <a:fillRect/>
          </a:stretch>
        </p:blipFill>
        <p:spPr>
          <a:xfrm>
            <a:off x="5257800" y="3733800"/>
            <a:ext cx="3429000" cy="2459038"/>
          </a:xfr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3200400"/>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7" name="Rectangle 1026"/>
          <p:cNvSpPr>
            <a:spLocks noGrp="1" noChangeArrowheads="1"/>
          </p:cNvSpPr>
          <p:nvPr>
            <p:ph type="title"/>
          </p:nvPr>
        </p:nvSpPr>
        <p:spPr>
          <a:xfrm>
            <a:off x="0" y="2895600"/>
            <a:ext cx="8991600" cy="1143000"/>
          </a:xfrm>
        </p:spPr>
        <p:txBody>
          <a:bodyPr/>
          <a:lstStyle/>
          <a:p>
            <a:r>
              <a:rPr lang="en-US" b="1" dirty="0" smtClean="0">
                <a:latin typeface="Arial" charset="0"/>
              </a:rPr>
              <a:t>Protection or Restoration?</a:t>
            </a:r>
          </a:p>
        </p:txBody>
      </p:sp>
      <p:sp>
        <p:nvSpPr>
          <p:cNvPr id="6" name="Rectangle 5"/>
          <p:cNvSpPr/>
          <p:nvPr/>
        </p:nvSpPr>
        <p:spPr>
          <a:xfrm>
            <a:off x="0" y="3733800"/>
            <a:ext cx="9144000" cy="3124200"/>
          </a:xfrm>
          <a:prstGeom prst="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16387"/>
                                        </p:tgtEl>
                                        <p:attrNameLst>
                                          <p:attrName>style.visibility</p:attrName>
                                        </p:attrNameLst>
                                      </p:cBhvr>
                                      <p:to>
                                        <p:strVal val="visible"/>
                                      </p:to>
                                    </p:set>
                                    <p:animEffect transition="in" filter="box(out)">
                                      <p:cBhvr>
                                        <p:cTn id="7" dur="10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 My Files 2\Powerpoint\IFC - Book\fig300_48.jpg"/>
          <p:cNvPicPr>
            <a:picLocks noChangeAspect="1" noChangeArrowheads="1"/>
          </p:cNvPicPr>
          <p:nvPr/>
        </p:nvPicPr>
        <p:blipFill>
          <a:blip r:embed="rId3" cstate="print"/>
          <a:srcRect/>
          <a:stretch>
            <a:fillRect/>
          </a:stretch>
        </p:blipFill>
        <p:spPr bwMode="auto">
          <a:xfrm>
            <a:off x="1905000" y="228600"/>
            <a:ext cx="7010400" cy="4450264"/>
          </a:xfrm>
          <a:prstGeom prst="rect">
            <a:avLst/>
          </a:prstGeom>
          <a:noFill/>
          <a:ln w="9525">
            <a:noFill/>
            <a:miter lim="800000"/>
            <a:headEnd/>
            <a:tailEnd/>
          </a:ln>
        </p:spPr>
      </p:pic>
      <p:sp>
        <p:nvSpPr>
          <p:cNvPr id="18435" name="Text Box 3"/>
          <p:cNvSpPr txBox="1">
            <a:spLocks noChangeArrowheads="1"/>
          </p:cNvSpPr>
          <p:nvPr/>
        </p:nvSpPr>
        <p:spPr bwMode="auto">
          <a:xfrm>
            <a:off x="2743200" y="5029200"/>
            <a:ext cx="5486400" cy="1384995"/>
          </a:xfrm>
          <a:prstGeom prst="rect">
            <a:avLst/>
          </a:prstGeom>
          <a:noFill/>
          <a:ln w="9525">
            <a:noFill/>
            <a:miter lim="800000"/>
            <a:headEnd/>
            <a:tailEnd/>
          </a:ln>
        </p:spPr>
        <p:txBody>
          <a:bodyPr wrap="square">
            <a:spAutoFit/>
          </a:bodyPr>
          <a:lstStyle/>
          <a:p>
            <a:pPr>
              <a:buFont typeface="Arial" pitchFamily="34" charset="0"/>
              <a:buChar char="•"/>
            </a:pPr>
            <a:r>
              <a:rPr lang="en-US" sz="2800" i="1" dirty="0" smtClean="0">
                <a:solidFill>
                  <a:srgbClr val="FFFC00"/>
                </a:solidFill>
                <a:latin typeface="Calibri" pitchFamily="34" charset="0"/>
              </a:rPr>
              <a:t> Upside Down Instream Flow</a:t>
            </a:r>
          </a:p>
          <a:p>
            <a:pPr>
              <a:buFont typeface="Arial" pitchFamily="34" charset="0"/>
              <a:buChar char="•"/>
            </a:pPr>
            <a:r>
              <a:rPr lang="en-US" sz="2800" i="1" dirty="0" smtClean="0">
                <a:solidFill>
                  <a:srgbClr val="FFFC00"/>
                </a:solidFill>
                <a:latin typeface="Calibri" pitchFamily="34" charset="0"/>
              </a:rPr>
              <a:t> Water is usually available </a:t>
            </a:r>
          </a:p>
          <a:p>
            <a:pPr>
              <a:buFont typeface="Arial" pitchFamily="34" charset="0"/>
              <a:buChar char="•"/>
            </a:pPr>
            <a:r>
              <a:rPr lang="en-US" sz="2800" i="1" dirty="0" smtClean="0">
                <a:solidFill>
                  <a:srgbClr val="FFFC00"/>
                </a:solidFill>
                <a:latin typeface="Calibri" pitchFamily="34" charset="0"/>
              </a:rPr>
              <a:t> Public land issue</a:t>
            </a:r>
            <a:endParaRPr lang="en-US" sz="2800" i="1" dirty="0">
              <a:solidFill>
                <a:srgbClr val="FFFC00"/>
              </a:solidFill>
              <a:latin typeface="Calibri" pitchFamily="34" charset="0"/>
            </a:endParaRPr>
          </a:p>
        </p:txBody>
      </p:sp>
      <p:sp>
        <p:nvSpPr>
          <p:cNvPr id="18436" name="Text Box 4"/>
          <p:cNvSpPr txBox="1">
            <a:spLocks noChangeArrowheads="1"/>
          </p:cNvSpPr>
          <p:nvPr/>
        </p:nvSpPr>
        <p:spPr bwMode="auto">
          <a:xfrm>
            <a:off x="4343400" y="457200"/>
            <a:ext cx="3048000" cy="584775"/>
          </a:xfrm>
          <a:prstGeom prst="rect">
            <a:avLst/>
          </a:prstGeom>
          <a:noFill/>
          <a:ln w="9525">
            <a:noFill/>
            <a:miter lim="800000"/>
            <a:headEnd/>
            <a:tailEnd/>
          </a:ln>
        </p:spPr>
        <p:txBody>
          <a:bodyPr wrap="square">
            <a:spAutoFit/>
          </a:bodyPr>
          <a:lstStyle/>
          <a:p>
            <a:pPr>
              <a:spcBef>
                <a:spcPct val="50000"/>
              </a:spcBef>
            </a:pPr>
            <a:r>
              <a:rPr lang="en-US" sz="3200" b="1" u="sng" dirty="0" smtClean="0">
                <a:solidFill>
                  <a:srgbClr val="242492"/>
                </a:solidFill>
                <a:latin typeface="AGaramond Bold" pitchFamily="18" charset="0"/>
              </a:rPr>
              <a:t>Flow Protection</a:t>
            </a:r>
            <a:endParaRPr lang="en-US" sz="3200" b="1" u="sng" dirty="0">
              <a:solidFill>
                <a:srgbClr val="242492"/>
              </a:solidFill>
              <a:latin typeface="AGaramond Bold" pitchFamily="18" charset="0"/>
            </a:endParaRPr>
          </a:p>
        </p:txBody>
      </p:sp>
      <p:sp>
        <p:nvSpPr>
          <p:cNvPr id="7" name="Down Arrow 6"/>
          <p:cNvSpPr/>
          <p:nvPr/>
        </p:nvSpPr>
        <p:spPr>
          <a:xfrm>
            <a:off x="685800" y="1981200"/>
            <a:ext cx="457200" cy="2133600"/>
          </a:xfrm>
          <a:prstGeom prst="downArrow">
            <a:avLst>
              <a:gd name="adj1" fmla="val 50000"/>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 My Files 2\Powerpoint\IFC - Book\fig300_48.jpg"/>
          <p:cNvPicPr>
            <a:picLocks noChangeAspect="1" noChangeArrowheads="1"/>
          </p:cNvPicPr>
          <p:nvPr/>
        </p:nvPicPr>
        <p:blipFill>
          <a:blip r:embed="rId3" cstate="print"/>
          <a:srcRect/>
          <a:stretch>
            <a:fillRect/>
          </a:stretch>
        </p:blipFill>
        <p:spPr bwMode="auto">
          <a:xfrm>
            <a:off x="1905000" y="228600"/>
            <a:ext cx="7010400" cy="4450264"/>
          </a:xfrm>
          <a:prstGeom prst="rect">
            <a:avLst/>
          </a:prstGeom>
          <a:noFill/>
          <a:ln w="9525">
            <a:noFill/>
            <a:miter lim="800000"/>
            <a:headEnd/>
            <a:tailEnd/>
          </a:ln>
        </p:spPr>
      </p:pic>
      <p:sp>
        <p:nvSpPr>
          <p:cNvPr id="18435" name="Text Box 3"/>
          <p:cNvSpPr txBox="1">
            <a:spLocks noChangeArrowheads="1"/>
          </p:cNvSpPr>
          <p:nvPr/>
        </p:nvSpPr>
        <p:spPr bwMode="auto">
          <a:xfrm>
            <a:off x="2667000" y="5029200"/>
            <a:ext cx="5791200" cy="1384995"/>
          </a:xfrm>
          <a:prstGeom prst="rect">
            <a:avLst/>
          </a:prstGeom>
          <a:noFill/>
          <a:ln w="9525">
            <a:noFill/>
            <a:miter lim="800000"/>
            <a:headEnd/>
            <a:tailEnd/>
          </a:ln>
        </p:spPr>
        <p:txBody>
          <a:bodyPr wrap="square">
            <a:spAutoFit/>
          </a:bodyPr>
          <a:lstStyle/>
          <a:p>
            <a:pPr>
              <a:buFont typeface="Arial" pitchFamily="34" charset="0"/>
              <a:buChar char="•"/>
            </a:pPr>
            <a:r>
              <a:rPr lang="en-US" sz="2800" i="1" dirty="0" smtClean="0">
                <a:solidFill>
                  <a:srgbClr val="FFFC00"/>
                </a:solidFill>
                <a:latin typeface="Calibri" pitchFamily="34" charset="0"/>
              </a:rPr>
              <a:t> Bottom up instream flow</a:t>
            </a:r>
          </a:p>
          <a:p>
            <a:pPr>
              <a:buFont typeface="Arial" pitchFamily="34" charset="0"/>
              <a:buChar char="•"/>
            </a:pPr>
            <a:r>
              <a:rPr lang="en-US" sz="2800" i="1" dirty="0" smtClean="0">
                <a:solidFill>
                  <a:srgbClr val="FFFC00"/>
                </a:solidFill>
                <a:latin typeface="Calibri" pitchFamily="34" charset="0"/>
              </a:rPr>
              <a:t> Need to find water</a:t>
            </a:r>
          </a:p>
          <a:p>
            <a:pPr>
              <a:buFont typeface="Arial" pitchFamily="34" charset="0"/>
              <a:buChar char="•"/>
            </a:pPr>
            <a:r>
              <a:rPr lang="en-US" sz="2800" i="1" dirty="0" smtClean="0">
                <a:solidFill>
                  <a:srgbClr val="FFFC00"/>
                </a:solidFill>
                <a:latin typeface="Calibri" pitchFamily="34" charset="0"/>
              </a:rPr>
              <a:t> Private land issue</a:t>
            </a:r>
            <a:endParaRPr lang="en-US" sz="2800" i="1" dirty="0">
              <a:solidFill>
                <a:srgbClr val="FFFC00"/>
              </a:solidFill>
              <a:latin typeface="Calibri" pitchFamily="34" charset="0"/>
            </a:endParaRPr>
          </a:p>
        </p:txBody>
      </p:sp>
      <p:sp>
        <p:nvSpPr>
          <p:cNvPr id="18436" name="Text Box 4"/>
          <p:cNvSpPr txBox="1">
            <a:spLocks noChangeArrowheads="1"/>
          </p:cNvSpPr>
          <p:nvPr/>
        </p:nvSpPr>
        <p:spPr bwMode="auto">
          <a:xfrm>
            <a:off x="4343400" y="457200"/>
            <a:ext cx="3276600" cy="584775"/>
          </a:xfrm>
          <a:prstGeom prst="rect">
            <a:avLst/>
          </a:prstGeom>
          <a:noFill/>
          <a:ln w="9525">
            <a:noFill/>
            <a:miter lim="800000"/>
            <a:headEnd/>
            <a:tailEnd/>
          </a:ln>
        </p:spPr>
        <p:txBody>
          <a:bodyPr wrap="square">
            <a:spAutoFit/>
          </a:bodyPr>
          <a:lstStyle/>
          <a:p>
            <a:pPr>
              <a:spcBef>
                <a:spcPct val="50000"/>
              </a:spcBef>
            </a:pPr>
            <a:r>
              <a:rPr lang="en-US" sz="3200" b="1" u="sng" dirty="0" smtClean="0">
                <a:solidFill>
                  <a:srgbClr val="242492"/>
                </a:solidFill>
                <a:latin typeface="AGaramond Bold" pitchFamily="18" charset="0"/>
              </a:rPr>
              <a:t>Flow Restoration</a:t>
            </a:r>
            <a:endParaRPr lang="en-US" sz="3200" b="1" u="sng" dirty="0">
              <a:solidFill>
                <a:srgbClr val="242492"/>
              </a:solidFill>
              <a:latin typeface="AGaramond Bold" pitchFamily="18" charset="0"/>
            </a:endParaRPr>
          </a:p>
        </p:txBody>
      </p:sp>
      <p:sp>
        <p:nvSpPr>
          <p:cNvPr id="9" name="Up Arrow 8"/>
          <p:cNvSpPr/>
          <p:nvPr/>
        </p:nvSpPr>
        <p:spPr>
          <a:xfrm>
            <a:off x="762000" y="1828800"/>
            <a:ext cx="457200" cy="2209800"/>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36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609600" y="457200"/>
          <a:ext cx="79248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earth3.jpg"/>
          <p:cNvPicPr>
            <a:picLocks noChangeAspect="1"/>
          </p:cNvPicPr>
          <p:nvPr/>
        </p:nvPicPr>
        <p:blipFill>
          <a:blip r:embed="rId3" cstate="print"/>
          <a:stretch>
            <a:fillRect/>
          </a:stretch>
        </p:blipFill>
        <p:spPr>
          <a:xfrm>
            <a:off x="1143000" y="0"/>
            <a:ext cx="6858000" cy="6858000"/>
          </a:xfrm>
          <a:prstGeom prst="rect">
            <a:avLst/>
          </a:prstGeom>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l="-11000" r="-11000"/>
          </a:stretch>
        </a:blipFill>
        <a:effectLst/>
      </p:bgPr>
    </p:bg>
    <p:spTree>
      <p:nvGrpSpPr>
        <p:cNvPr id="1" name=""/>
        <p:cNvGrpSpPr/>
        <p:nvPr/>
      </p:nvGrpSpPr>
      <p:grpSpPr>
        <a:xfrm>
          <a:off x="0" y="0"/>
          <a:ext cx="0" cy="0"/>
          <a:chOff x="0" y="0"/>
          <a:chExt cx="0" cy="0"/>
        </a:xfrm>
      </p:grpSpPr>
      <p:sp>
        <p:nvSpPr>
          <p:cNvPr id="206851" name="Rectangle 1027"/>
          <p:cNvSpPr>
            <a:spLocks noGrp="1" noChangeArrowheads="1"/>
          </p:cNvSpPr>
          <p:nvPr>
            <p:ph type="subTitle" idx="1"/>
          </p:nvPr>
        </p:nvSpPr>
        <p:spPr>
          <a:xfrm>
            <a:off x="1143000" y="4419600"/>
            <a:ext cx="7620000" cy="1295400"/>
          </a:xfrm>
        </p:spPr>
        <p:txBody>
          <a:bodyPr/>
          <a:lstStyle/>
          <a:p>
            <a:r>
              <a:rPr lang="en-US" b="1" dirty="0">
                <a:solidFill>
                  <a:schemeClr val="bg1"/>
                </a:solidFill>
              </a:rPr>
              <a:t>Instream flow is more than keeping a little water in the creek for fish</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C:\TOM\IFC\Project #2\Final files\Illustrations 3-04\2-03.jpg"/>
          <p:cNvPicPr>
            <a:picLocks noChangeAspect="1" noChangeArrowheads="1"/>
          </p:cNvPicPr>
          <p:nvPr/>
        </p:nvPicPr>
        <p:blipFill>
          <a:blip r:embed="rId3" cstate="print"/>
          <a:srcRect/>
          <a:stretch>
            <a:fillRect/>
          </a:stretch>
        </p:blipFill>
        <p:spPr bwMode="auto">
          <a:xfrm>
            <a:off x="4038600" y="1341120"/>
            <a:ext cx="4653643" cy="5212080"/>
          </a:xfrm>
          <a:prstGeom prst="rect">
            <a:avLst/>
          </a:prstGeom>
          <a:noFill/>
        </p:spPr>
      </p:pic>
      <p:sp>
        <p:nvSpPr>
          <p:cNvPr id="183299" name="Text Box 3"/>
          <p:cNvSpPr txBox="1">
            <a:spLocks noChangeArrowheads="1"/>
          </p:cNvSpPr>
          <p:nvPr/>
        </p:nvSpPr>
        <p:spPr bwMode="auto">
          <a:xfrm>
            <a:off x="457200" y="1981200"/>
            <a:ext cx="3124200" cy="3046988"/>
          </a:xfrm>
          <a:prstGeom prst="rect">
            <a:avLst/>
          </a:prstGeom>
          <a:noFill/>
          <a:ln w="9525">
            <a:noFill/>
            <a:miter lim="800000"/>
            <a:headEnd/>
            <a:tailEnd/>
          </a:ln>
          <a:effectLst/>
        </p:spPr>
        <p:txBody>
          <a:bodyPr wrap="square">
            <a:spAutoFit/>
          </a:bodyPr>
          <a:lstStyle/>
          <a:p>
            <a:pPr algn="l">
              <a:spcBef>
                <a:spcPct val="50000"/>
              </a:spcBef>
            </a:pPr>
            <a:r>
              <a:rPr lang="en-US" sz="3200" dirty="0" smtClean="0">
                <a:solidFill>
                  <a:schemeClr val="bg1"/>
                </a:solidFill>
                <a:latin typeface="Arial" charset="0"/>
              </a:rPr>
              <a:t>Rivers and the species that live there change </a:t>
            </a:r>
            <a:r>
              <a:rPr lang="en-US" sz="3200" dirty="0">
                <a:solidFill>
                  <a:schemeClr val="bg1"/>
                </a:solidFill>
                <a:latin typeface="Arial" charset="0"/>
              </a:rPr>
              <a:t>in  predictable ways over </a:t>
            </a:r>
            <a:r>
              <a:rPr lang="en-US" sz="3200" dirty="0" smtClean="0">
                <a:solidFill>
                  <a:schemeClr val="bg1"/>
                </a:solidFill>
                <a:latin typeface="Arial" charset="0"/>
              </a:rPr>
              <a:t>distance.</a:t>
            </a:r>
            <a:endParaRPr lang="en-US" sz="3200" dirty="0">
              <a:solidFill>
                <a:schemeClr val="bg1"/>
              </a:solidFill>
              <a:latin typeface="Arial" charset="0"/>
            </a:endParaRPr>
          </a:p>
        </p:txBody>
      </p:sp>
      <p:sp>
        <p:nvSpPr>
          <p:cNvPr id="4" name="TextBox 3"/>
          <p:cNvSpPr txBox="1"/>
          <p:nvPr/>
        </p:nvSpPr>
        <p:spPr>
          <a:xfrm>
            <a:off x="0" y="304800"/>
            <a:ext cx="8991600" cy="769441"/>
          </a:xfrm>
          <a:prstGeom prst="rect">
            <a:avLst/>
          </a:prstGeom>
          <a:noFill/>
        </p:spPr>
        <p:txBody>
          <a:bodyPr wrap="square" rtlCol="0">
            <a:spAutoFit/>
          </a:bodyPr>
          <a:lstStyle/>
          <a:p>
            <a:pPr algn="ctr"/>
            <a:r>
              <a:rPr lang="en-US" sz="4400" b="1" u="sng" dirty="0" smtClean="0">
                <a:solidFill>
                  <a:schemeClr val="bg1"/>
                </a:solidFill>
              </a:rPr>
              <a:t>Each Situation is Unique</a:t>
            </a:r>
            <a:endParaRPr lang="en-US" sz="4400" b="1" u="sng"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733800"/>
            <a:ext cx="8229600" cy="2697162"/>
          </a:xfrm>
          <a:solidFill>
            <a:schemeClr val="bg1">
              <a:alpha val="52000"/>
            </a:schemeClr>
          </a:solidFill>
        </p:spPr>
        <p:txBody>
          <a:bodyPr/>
          <a:lstStyle/>
          <a:p>
            <a:r>
              <a:rPr lang="en-US" sz="3200" dirty="0" smtClean="0"/>
              <a:t>Overall, ecological response to</a:t>
            </a:r>
            <a:br>
              <a:rPr lang="en-US" sz="3200" dirty="0" smtClean="0"/>
            </a:br>
            <a:r>
              <a:rPr lang="en-US" sz="3200" dirty="0" smtClean="0"/>
              <a:t>anthropogenic-induced flow alteration is almost always detrimental regardless of the</a:t>
            </a:r>
            <a:br>
              <a:rPr lang="en-US" sz="3200" dirty="0" smtClean="0"/>
            </a:br>
            <a:r>
              <a:rPr lang="en-US" sz="3200" dirty="0" smtClean="0"/>
              <a:t>mechanism (storage or diversion).</a:t>
            </a:r>
            <a:br>
              <a:rPr lang="en-US" sz="3200" dirty="0" smtClean="0"/>
            </a:br>
            <a:r>
              <a:rPr lang="en-US" sz="3200" i="1" dirty="0" err="1" smtClean="0"/>
              <a:t>Ashston</a:t>
            </a:r>
            <a:r>
              <a:rPr lang="en-US" sz="3200" i="1" dirty="0" smtClean="0"/>
              <a:t>, M. J. 2012</a:t>
            </a:r>
            <a:endParaRPr lang="en-US" sz="32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89092" name="Picture 4" descr="C:\TOM\IFC\Project #2\Final files\Illustrations 3-04\2-19.jpg"/>
          <p:cNvPicPr>
            <a:picLocks noChangeAspect="1" noChangeArrowheads="1"/>
          </p:cNvPicPr>
          <p:nvPr/>
        </p:nvPicPr>
        <p:blipFill>
          <a:blip r:embed="rId3" cstate="print"/>
          <a:srcRect/>
          <a:stretch>
            <a:fillRect/>
          </a:stretch>
        </p:blipFill>
        <p:spPr bwMode="auto">
          <a:xfrm>
            <a:off x="0" y="1371600"/>
            <a:ext cx="6400800" cy="5486400"/>
          </a:xfrm>
          <a:prstGeom prst="rect">
            <a:avLst/>
          </a:prstGeom>
          <a:noFill/>
        </p:spPr>
      </p:pic>
      <p:sp>
        <p:nvSpPr>
          <p:cNvPr id="89090" name="Rectangle 2"/>
          <p:cNvSpPr>
            <a:spLocks noGrp="1" noChangeArrowheads="1"/>
          </p:cNvSpPr>
          <p:nvPr>
            <p:ph type="title"/>
          </p:nvPr>
        </p:nvSpPr>
        <p:spPr>
          <a:xfrm>
            <a:off x="228600" y="228600"/>
            <a:ext cx="8382000" cy="1143000"/>
          </a:xfrm>
        </p:spPr>
        <p:txBody>
          <a:bodyPr/>
          <a:lstStyle/>
          <a:p>
            <a:r>
              <a:rPr lang="en-US" sz="4000" b="1" u="sng">
                <a:solidFill>
                  <a:srgbClr val="0000FF"/>
                </a:solidFill>
                <a:latin typeface="Arial" charset="0"/>
              </a:rPr>
              <a:t>Dams don’t affect one thing . . .</a:t>
            </a:r>
          </a:p>
        </p:txBody>
      </p:sp>
      <p:sp>
        <p:nvSpPr>
          <p:cNvPr id="89091" name="Rectangle 3"/>
          <p:cNvSpPr>
            <a:spLocks noGrp="1" noChangeArrowheads="1"/>
          </p:cNvSpPr>
          <p:nvPr>
            <p:ph type="body" idx="1"/>
          </p:nvPr>
        </p:nvSpPr>
        <p:spPr>
          <a:xfrm>
            <a:off x="6248400" y="2819400"/>
            <a:ext cx="2895600" cy="2514600"/>
          </a:xfrm>
        </p:spPr>
        <p:txBody>
          <a:bodyPr/>
          <a:lstStyle/>
          <a:p>
            <a:r>
              <a:rPr lang="en-US" sz="2400" b="1">
                <a:solidFill>
                  <a:srgbClr val="0000FF"/>
                </a:solidFill>
                <a:latin typeface="Arial" charset="0"/>
              </a:rPr>
              <a:t>Hydrology</a:t>
            </a:r>
            <a:endParaRPr lang="en-US" sz="2400">
              <a:solidFill>
                <a:srgbClr val="0000FF"/>
              </a:solidFill>
              <a:latin typeface="Arial" charset="0"/>
            </a:endParaRPr>
          </a:p>
          <a:p>
            <a:r>
              <a:rPr lang="en-US" sz="2400" b="1">
                <a:solidFill>
                  <a:srgbClr val="0000FF"/>
                </a:solidFill>
                <a:latin typeface="Arial" charset="0"/>
              </a:rPr>
              <a:t>Biology</a:t>
            </a:r>
            <a:r>
              <a:rPr lang="en-US" sz="2400">
                <a:solidFill>
                  <a:srgbClr val="0000FF"/>
                </a:solidFill>
                <a:latin typeface="Arial" charset="0"/>
              </a:rPr>
              <a:t> </a:t>
            </a:r>
          </a:p>
          <a:p>
            <a:r>
              <a:rPr lang="en-US" sz="2400" b="1">
                <a:solidFill>
                  <a:srgbClr val="0000FF"/>
                </a:solidFill>
                <a:latin typeface="Arial" charset="0"/>
              </a:rPr>
              <a:t>Geomorphology</a:t>
            </a:r>
            <a:r>
              <a:rPr lang="en-US" sz="2400">
                <a:solidFill>
                  <a:srgbClr val="0000FF"/>
                </a:solidFill>
                <a:latin typeface="Arial" charset="0"/>
              </a:rPr>
              <a:t> </a:t>
            </a:r>
          </a:p>
          <a:p>
            <a:r>
              <a:rPr lang="en-US" sz="2400" b="1">
                <a:solidFill>
                  <a:srgbClr val="0000FF"/>
                </a:solidFill>
                <a:latin typeface="Arial" charset="0"/>
              </a:rPr>
              <a:t>Water quality</a:t>
            </a:r>
            <a:r>
              <a:rPr lang="en-US" sz="2400">
                <a:solidFill>
                  <a:srgbClr val="0000FF"/>
                </a:solidFill>
                <a:latin typeface="Arial" charset="0"/>
              </a:rPr>
              <a:t> </a:t>
            </a:r>
          </a:p>
          <a:p>
            <a:r>
              <a:rPr lang="en-US" sz="2400" b="1">
                <a:solidFill>
                  <a:srgbClr val="0000FF"/>
                </a:solidFill>
                <a:latin typeface="Arial" charset="0"/>
              </a:rPr>
              <a:t>Connectivity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89091">
                                            <p:txEl>
                                              <p:pRg st="0" end="0"/>
                                            </p:txEl>
                                          </p:spTgt>
                                        </p:tgtEl>
                                        <p:attrNameLst>
                                          <p:attrName>style.visibility</p:attrName>
                                        </p:attrNameLst>
                                      </p:cBhvr>
                                      <p:to>
                                        <p:strVal val="visible"/>
                                      </p:to>
                                    </p:set>
                                    <p:animEffect transition="in" filter="wipe(up)">
                                      <p:cBhvr>
                                        <p:cTn id="7" dur="500"/>
                                        <p:tgtEl>
                                          <p:spTgt spid="89091">
                                            <p:txEl>
                                              <p:pRg st="0" end="0"/>
                                            </p:txEl>
                                          </p:spTgt>
                                        </p:tgtEl>
                                      </p:cBhvr>
                                    </p:animEffect>
                                  </p:childTnLst>
                                </p:cTn>
                              </p:par>
                            </p:childTnLst>
                          </p:cTn>
                        </p:par>
                        <p:par>
                          <p:cTn id="8" fill="hold">
                            <p:stCondLst>
                              <p:cond delay="1500"/>
                            </p:stCondLst>
                            <p:childTnLst>
                              <p:par>
                                <p:cTn id="9" presetID="22" presetClass="entr" presetSubtype="1" fill="hold" grpId="0" nodeType="afterEffect">
                                  <p:stCondLst>
                                    <p:cond delay="1000"/>
                                  </p:stCondLst>
                                  <p:childTnLst>
                                    <p:set>
                                      <p:cBhvr>
                                        <p:cTn id="10" dur="1" fill="hold">
                                          <p:stCondLst>
                                            <p:cond delay="0"/>
                                          </p:stCondLst>
                                        </p:cTn>
                                        <p:tgtEl>
                                          <p:spTgt spid="89091">
                                            <p:txEl>
                                              <p:pRg st="1" end="1"/>
                                            </p:txEl>
                                          </p:spTgt>
                                        </p:tgtEl>
                                        <p:attrNameLst>
                                          <p:attrName>style.visibility</p:attrName>
                                        </p:attrNameLst>
                                      </p:cBhvr>
                                      <p:to>
                                        <p:strVal val="visible"/>
                                      </p:to>
                                    </p:set>
                                    <p:animEffect transition="in" filter="wipe(up)">
                                      <p:cBhvr>
                                        <p:cTn id="11" dur="500"/>
                                        <p:tgtEl>
                                          <p:spTgt spid="89091">
                                            <p:txEl>
                                              <p:pRg st="1" end="1"/>
                                            </p:txEl>
                                          </p:spTgt>
                                        </p:tgtEl>
                                      </p:cBhvr>
                                    </p:animEffect>
                                  </p:childTnLst>
                                </p:cTn>
                              </p:par>
                            </p:childTnLst>
                          </p:cTn>
                        </p:par>
                        <p:par>
                          <p:cTn id="12" fill="hold">
                            <p:stCondLst>
                              <p:cond delay="3000"/>
                            </p:stCondLst>
                            <p:childTnLst>
                              <p:par>
                                <p:cTn id="13" presetID="22" presetClass="entr" presetSubtype="1" fill="hold" grpId="0" nodeType="afterEffect">
                                  <p:stCondLst>
                                    <p:cond delay="1000"/>
                                  </p:stCondLst>
                                  <p:childTnLst>
                                    <p:set>
                                      <p:cBhvr>
                                        <p:cTn id="14" dur="1" fill="hold">
                                          <p:stCondLst>
                                            <p:cond delay="0"/>
                                          </p:stCondLst>
                                        </p:cTn>
                                        <p:tgtEl>
                                          <p:spTgt spid="89091">
                                            <p:txEl>
                                              <p:pRg st="2" end="2"/>
                                            </p:txEl>
                                          </p:spTgt>
                                        </p:tgtEl>
                                        <p:attrNameLst>
                                          <p:attrName>style.visibility</p:attrName>
                                        </p:attrNameLst>
                                      </p:cBhvr>
                                      <p:to>
                                        <p:strVal val="visible"/>
                                      </p:to>
                                    </p:set>
                                    <p:animEffect transition="in" filter="wipe(up)">
                                      <p:cBhvr>
                                        <p:cTn id="15" dur="500"/>
                                        <p:tgtEl>
                                          <p:spTgt spid="89091">
                                            <p:txEl>
                                              <p:pRg st="2" end="2"/>
                                            </p:txEl>
                                          </p:spTgt>
                                        </p:tgtEl>
                                      </p:cBhvr>
                                    </p:animEffect>
                                  </p:childTnLst>
                                </p:cTn>
                              </p:par>
                            </p:childTnLst>
                          </p:cTn>
                        </p:par>
                        <p:par>
                          <p:cTn id="16" fill="hold">
                            <p:stCondLst>
                              <p:cond delay="4500"/>
                            </p:stCondLst>
                            <p:childTnLst>
                              <p:par>
                                <p:cTn id="17" presetID="22" presetClass="entr" presetSubtype="1" fill="hold" grpId="0" nodeType="afterEffect">
                                  <p:stCondLst>
                                    <p:cond delay="1000"/>
                                  </p:stCondLst>
                                  <p:childTnLst>
                                    <p:set>
                                      <p:cBhvr>
                                        <p:cTn id="18" dur="1" fill="hold">
                                          <p:stCondLst>
                                            <p:cond delay="0"/>
                                          </p:stCondLst>
                                        </p:cTn>
                                        <p:tgtEl>
                                          <p:spTgt spid="89091">
                                            <p:txEl>
                                              <p:pRg st="3" end="3"/>
                                            </p:txEl>
                                          </p:spTgt>
                                        </p:tgtEl>
                                        <p:attrNameLst>
                                          <p:attrName>style.visibility</p:attrName>
                                        </p:attrNameLst>
                                      </p:cBhvr>
                                      <p:to>
                                        <p:strVal val="visible"/>
                                      </p:to>
                                    </p:set>
                                    <p:animEffect transition="in" filter="wipe(up)">
                                      <p:cBhvr>
                                        <p:cTn id="19" dur="500"/>
                                        <p:tgtEl>
                                          <p:spTgt spid="89091">
                                            <p:txEl>
                                              <p:pRg st="3" end="3"/>
                                            </p:txEl>
                                          </p:spTgt>
                                        </p:tgtEl>
                                      </p:cBhvr>
                                    </p:animEffect>
                                  </p:childTnLst>
                                </p:cTn>
                              </p:par>
                            </p:childTnLst>
                          </p:cTn>
                        </p:par>
                        <p:par>
                          <p:cTn id="20" fill="hold">
                            <p:stCondLst>
                              <p:cond delay="6000"/>
                            </p:stCondLst>
                            <p:childTnLst>
                              <p:par>
                                <p:cTn id="21" presetID="22" presetClass="entr" presetSubtype="1" fill="hold" grpId="0" nodeType="afterEffect">
                                  <p:stCondLst>
                                    <p:cond delay="1000"/>
                                  </p:stCondLst>
                                  <p:childTnLst>
                                    <p:set>
                                      <p:cBhvr>
                                        <p:cTn id="22" dur="1" fill="hold">
                                          <p:stCondLst>
                                            <p:cond delay="0"/>
                                          </p:stCondLst>
                                        </p:cTn>
                                        <p:tgtEl>
                                          <p:spTgt spid="89091">
                                            <p:txEl>
                                              <p:pRg st="4" end="4"/>
                                            </p:txEl>
                                          </p:spTgt>
                                        </p:tgtEl>
                                        <p:attrNameLst>
                                          <p:attrName>style.visibility</p:attrName>
                                        </p:attrNameLst>
                                      </p:cBhvr>
                                      <p:to>
                                        <p:strVal val="visible"/>
                                      </p:to>
                                    </p:set>
                                    <p:animEffect transition="in" filter="wipe(up)">
                                      <p:cBhvr>
                                        <p:cTn id="23" dur="500"/>
                                        <p:tgtEl>
                                          <p:spTgt spid="890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advAuto="100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60000"/>
                <a:lumOff val="40000"/>
              </a:schemeClr>
            </a:gs>
            <a:gs pos="50000">
              <a:schemeClr val="tx2">
                <a:lumMod val="40000"/>
                <a:lumOff val="60000"/>
              </a:schemeClr>
            </a:gs>
            <a:gs pos="100000">
              <a:schemeClr val="tx2">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21" name="Picture 20" descr="SRC in dip net.jpg"/>
          <p:cNvPicPr>
            <a:picLocks noChangeAspect="1"/>
          </p:cNvPicPr>
          <p:nvPr/>
        </p:nvPicPr>
        <p:blipFill>
          <a:blip r:embed="rId4" cstate="print"/>
          <a:stretch>
            <a:fillRect/>
          </a:stretch>
        </p:blipFill>
        <p:spPr>
          <a:xfrm>
            <a:off x="5791200" y="685800"/>
            <a:ext cx="3048000" cy="2057400"/>
          </a:xfrm>
          <a:prstGeom prst="rect">
            <a:avLst/>
          </a:prstGeom>
        </p:spPr>
      </p:pic>
      <p:pic>
        <p:nvPicPr>
          <p:cNvPr id="132117" name="Picture 21" descr="C:\TOM\Pictures\Crow Creek\Crow Creek  garbage at MLK 6-3-05.jpg"/>
          <p:cNvPicPr>
            <a:picLocks noChangeAspect="1" noChangeArrowheads="1"/>
          </p:cNvPicPr>
          <p:nvPr/>
        </p:nvPicPr>
        <p:blipFill>
          <a:blip r:embed="rId5" cstate="print"/>
          <a:srcRect/>
          <a:stretch>
            <a:fillRect/>
          </a:stretch>
        </p:blipFill>
        <p:spPr bwMode="auto">
          <a:xfrm>
            <a:off x="5867400" y="4419600"/>
            <a:ext cx="2971800" cy="2057400"/>
          </a:xfrm>
          <a:prstGeom prst="rect">
            <a:avLst/>
          </a:prstGeom>
          <a:noFill/>
        </p:spPr>
      </p:pic>
      <p:sp>
        <p:nvSpPr>
          <p:cNvPr id="132099" name="Text Box 3"/>
          <p:cNvSpPr txBox="1">
            <a:spLocks noChangeArrowheads="1"/>
          </p:cNvSpPr>
          <p:nvPr/>
        </p:nvSpPr>
        <p:spPr bwMode="auto">
          <a:xfrm>
            <a:off x="381000" y="228600"/>
            <a:ext cx="2667000" cy="461665"/>
          </a:xfrm>
          <a:prstGeom prst="rect">
            <a:avLst/>
          </a:prstGeom>
          <a:noFill/>
          <a:ln w="9525">
            <a:noFill/>
            <a:miter lim="800000"/>
            <a:headEnd/>
            <a:tailEnd/>
          </a:ln>
          <a:effectLst/>
        </p:spPr>
        <p:txBody>
          <a:bodyPr>
            <a:spAutoFit/>
          </a:bodyPr>
          <a:lstStyle/>
          <a:p>
            <a:pPr algn="l">
              <a:spcBef>
                <a:spcPct val="50000"/>
              </a:spcBef>
            </a:pPr>
            <a:r>
              <a:rPr lang="en-US" sz="2400" b="1" dirty="0">
                <a:latin typeface="Arial" charset="0"/>
              </a:rPr>
              <a:t>Geomorphology</a:t>
            </a:r>
          </a:p>
        </p:txBody>
      </p:sp>
      <p:sp>
        <p:nvSpPr>
          <p:cNvPr id="132100" name="Text Box 4"/>
          <p:cNvSpPr txBox="1">
            <a:spLocks noChangeArrowheads="1"/>
          </p:cNvSpPr>
          <p:nvPr/>
        </p:nvSpPr>
        <p:spPr bwMode="auto">
          <a:xfrm>
            <a:off x="6629400" y="152400"/>
            <a:ext cx="1371600" cy="457200"/>
          </a:xfrm>
          <a:prstGeom prst="rect">
            <a:avLst/>
          </a:prstGeom>
          <a:noFill/>
          <a:ln w="9525">
            <a:noFill/>
            <a:miter lim="800000"/>
            <a:headEnd/>
            <a:tailEnd/>
          </a:ln>
          <a:effectLst/>
        </p:spPr>
        <p:txBody>
          <a:bodyPr>
            <a:spAutoFit/>
          </a:bodyPr>
          <a:lstStyle/>
          <a:p>
            <a:pPr algn="l">
              <a:spcBef>
                <a:spcPct val="50000"/>
              </a:spcBef>
            </a:pPr>
            <a:r>
              <a:rPr lang="en-US" sz="2400" b="1" dirty="0">
                <a:latin typeface="Arial" charset="0"/>
              </a:rPr>
              <a:t>Biology</a:t>
            </a:r>
          </a:p>
        </p:txBody>
      </p:sp>
      <p:sp>
        <p:nvSpPr>
          <p:cNvPr id="132101" name="Text Box 5"/>
          <p:cNvSpPr txBox="1">
            <a:spLocks noChangeArrowheads="1"/>
          </p:cNvSpPr>
          <p:nvPr/>
        </p:nvSpPr>
        <p:spPr bwMode="auto">
          <a:xfrm>
            <a:off x="3810000" y="1905000"/>
            <a:ext cx="1752600" cy="457200"/>
          </a:xfrm>
          <a:prstGeom prst="rect">
            <a:avLst/>
          </a:prstGeom>
          <a:noFill/>
          <a:ln w="9525">
            <a:noFill/>
            <a:miter lim="800000"/>
            <a:headEnd/>
            <a:tailEnd/>
          </a:ln>
          <a:effectLst/>
        </p:spPr>
        <p:txBody>
          <a:bodyPr>
            <a:spAutoFit/>
          </a:bodyPr>
          <a:lstStyle/>
          <a:p>
            <a:pPr algn="l">
              <a:spcBef>
                <a:spcPct val="50000"/>
              </a:spcBef>
            </a:pPr>
            <a:r>
              <a:rPr lang="en-US" sz="2400" b="1" dirty="0">
                <a:latin typeface="Arial" charset="0"/>
              </a:rPr>
              <a:t>Hydrology</a:t>
            </a:r>
          </a:p>
        </p:txBody>
      </p:sp>
      <p:sp>
        <p:nvSpPr>
          <p:cNvPr id="132102" name="Text Box 6"/>
          <p:cNvSpPr txBox="1">
            <a:spLocks noChangeArrowheads="1"/>
          </p:cNvSpPr>
          <p:nvPr/>
        </p:nvSpPr>
        <p:spPr bwMode="auto">
          <a:xfrm>
            <a:off x="685800" y="3886200"/>
            <a:ext cx="2209800" cy="457200"/>
          </a:xfrm>
          <a:prstGeom prst="rect">
            <a:avLst/>
          </a:prstGeom>
          <a:noFill/>
          <a:ln w="9525">
            <a:noFill/>
            <a:miter lim="800000"/>
            <a:headEnd/>
            <a:tailEnd/>
          </a:ln>
          <a:effectLst/>
        </p:spPr>
        <p:txBody>
          <a:bodyPr>
            <a:spAutoFit/>
          </a:bodyPr>
          <a:lstStyle/>
          <a:p>
            <a:pPr algn="l">
              <a:spcBef>
                <a:spcPct val="50000"/>
              </a:spcBef>
            </a:pPr>
            <a:r>
              <a:rPr lang="en-US" sz="2400" b="1" dirty="0">
                <a:latin typeface="Arial" charset="0"/>
              </a:rPr>
              <a:t>Connectivity</a:t>
            </a:r>
          </a:p>
        </p:txBody>
      </p:sp>
      <p:sp>
        <p:nvSpPr>
          <p:cNvPr id="132103" name="Text Box 7"/>
          <p:cNvSpPr txBox="1">
            <a:spLocks noChangeArrowheads="1"/>
          </p:cNvSpPr>
          <p:nvPr/>
        </p:nvSpPr>
        <p:spPr bwMode="auto">
          <a:xfrm>
            <a:off x="6324600" y="3962400"/>
            <a:ext cx="2286000" cy="457200"/>
          </a:xfrm>
          <a:prstGeom prst="rect">
            <a:avLst/>
          </a:prstGeom>
          <a:noFill/>
          <a:ln w="9525">
            <a:noFill/>
            <a:miter lim="800000"/>
            <a:headEnd/>
            <a:tailEnd/>
          </a:ln>
          <a:effectLst/>
        </p:spPr>
        <p:txBody>
          <a:bodyPr>
            <a:spAutoFit/>
          </a:bodyPr>
          <a:lstStyle/>
          <a:p>
            <a:pPr algn="l">
              <a:spcBef>
                <a:spcPct val="50000"/>
              </a:spcBef>
            </a:pPr>
            <a:r>
              <a:rPr lang="en-US" sz="2400" b="1" dirty="0">
                <a:latin typeface="Arial" charset="0"/>
              </a:rPr>
              <a:t>Water</a:t>
            </a:r>
            <a:r>
              <a:rPr lang="en-US" sz="2400" dirty="0">
                <a:latin typeface="Arial" charset="0"/>
              </a:rPr>
              <a:t> </a:t>
            </a:r>
            <a:r>
              <a:rPr lang="en-US" sz="2400" b="1" dirty="0">
                <a:latin typeface="Arial" charset="0"/>
              </a:rPr>
              <a:t>Quality</a:t>
            </a:r>
          </a:p>
        </p:txBody>
      </p:sp>
      <p:pic>
        <p:nvPicPr>
          <p:cNvPr id="132104" name="Picture 8" descr="C:\~ Data\Committees and Working Groups\~ Instream Flow Council\2003\Book II\Master Photo &amp; Graphic List\300-02b.jpg"/>
          <p:cNvPicPr>
            <a:picLocks noChangeAspect="1" noChangeArrowheads="1"/>
          </p:cNvPicPr>
          <p:nvPr/>
        </p:nvPicPr>
        <p:blipFill>
          <a:blip r:embed="rId6" cstate="print"/>
          <a:srcRect/>
          <a:stretch>
            <a:fillRect/>
          </a:stretch>
        </p:blipFill>
        <p:spPr bwMode="auto">
          <a:xfrm>
            <a:off x="457200" y="4419600"/>
            <a:ext cx="2971800" cy="2105025"/>
          </a:xfrm>
          <a:prstGeom prst="rect">
            <a:avLst/>
          </a:prstGeom>
          <a:noFill/>
        </p:spPr>
      </p:pic>
      <p:pic>
        <p:nvPicPr>
          <p:cNvPr id="132105" name="Picture 9" descr="C:\ My Files 2\Powerpoint\IFC - Book\From Tom\Pict's &amp; Fig's\Texas\double mtn brazos.jpg"/>
          <p:cNvPicPr>
            <a:picLocks noChangeAspect="1" noChangeArrowheads="1"/>
          </p:cNvPicPr>
          <p:nvPr/>
        </p:nvPicPr>
        <p:blipFill>
          <a:blip r:embed="rId7" cstate="print"/>
          <a:srcRect/>
          <a:stretch>
            <a:fillRect/>
          </a:stretch>
        </p:blipFill>
        <p:spPr bwMode="auto">
          <a:xfrm>
            <a:off x="457200" y="762000"/>
            <a:ext cx="2806700" cy="1981200"/>
          </a:xfrm>
          <a:prstGeom prst="rect">
            <a:avLst/>
          </a:prstGeom>
          <a:noFill/>
        </p:spPr>
      </p:pic>
      <p:sp>
        <p:nvSpPr>
          <p:cNvPr id="132106" name="Rectangle 10"/>
          <p:cNvSpPr>
            <a:spLocks noChangeArrowheads="1"/>
          </p:cNvSpPr>
          <p:nvPr/>
        </p:nvSpPr>
        <p:spPr bwMode="auto">
          <a:xfrm>
            <a:off x="3319463" y="2886075"/>
            <a:ext cx="9144000" cy="0"/>
          </a:xfrm>
          <a:prstGeom prst="rect">
            <a:avLst/>
          </a:prstGeom>
          <a:noFill/>
          <a:ln w="9525">
            <a:noFill/>
            <a:miter lim="800000"/>
            <a:headEnd/>
            <a:tailEnd/>
          </a:ln>
          <a:effectLst/>
        </p:spPr>
        <p:txBody>
          <a:bodyPr>
            <a:spAutoFit/>
          </a:bodyPr>
          <a:lstStyle/>
          <a:p>
            <a:endParaRPr lang="en-US"/>
          </a:p>
        </p:txBody>
      </p:sp>
      <p:sp>
        <p:nvSpPr>
          <p:cNvPr id="132108" name="Line 12"/>
          <p:cNvSpPr>
            <a:spLocks noChangeShapeType="1"/>
          </p:cNvSpPr>
          <p:nvPr/>
        </p:nvSpPr>
        <p:spPr bwMode="auto">
          <a:xfrm>
            <a:off x="3352800" y="1371600"/>
            <a:ext cx="22860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32109" name="Line 13"/>
          <p:cNvSpPr>
            <a:spLocks noChangeShapeType="1"/>
          </p:cNvSpPr>
          <p:nvPr/>
        </p:nvSpPr>
        <p:spPr bwMode="auto">
          <a:xfrm>
            <a:off x="3657600" y="5562600"/>
            <a:ext cx="19812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32110" name="Line 14"/>
          <p:cNvSpPr>
            <a:spLocks noChangeShapeType="1"/>
          </p:cNvSpPr>
          <p:nvPr/>
        </p:nvSpPr>
        <p:spPr bwMode="auto">
          <a:xfrm flipH="1">
            <a:off x="7238999" y="2971800"/>
            <a:ext cx="45719" cy="9906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32111" name="Line 15"/>
          <p:cNvSpPr>
            <a:spLocks noChangeShapeType="1"/>
          </p:cNvSpPr>
          <p:nvPr/>
        </p:nvSpPr>
        <p:spPr bwMode="auto">
          <a:xfrm flipV="1">
            <a:off x="1600200" y="2895600"/>
            <a:ext cx="0" cy="838200"/>
          </a:xfrm>
          <a:prstGeom prst="line">
            <a:avLst/>
          </a:prstGeom>
          <a:noFill/>
          <a:ln w="12700">
            <a:solidFill>
              <a:schemeClr val="tx1"/>
            </a:solidFill>
            <a:round/>
            <a:headEnd type="triangle" w="med" len="med"/>
            <a:tailEnd type="triangle" w="med" len="med"/>
          </a:ln>
          <a:effectLst/>
        </p:spPr>
        <p:txBody>
          <a:bodyPr/>
          <a:lstStyle/>
          <a:p>
            <a:endParaRPr lang="en-US"/>
          </a:p>
        </p:txBody>
      </p:sp>
      <p:sp>
        <p:nvSpPr>
          <p:cNvPr id="132112" name="Line 16"/>
          <p:cNvSpPr>
            <a:spLocks noChangeShapeType="1"/>
          </p:cNvSpPr>
          <p:nvPr/>
        </p:nvSpPr>
        <p:spPr bwMode="auto">
          <a:xfrm flipH="1" flipV="1">
            <a:off x="1752600" y="2895600"/>
            <a:ext cx="990600" cy="381000"/>
          </a:xfrm>
          <a:prstGeom prst="line">
            <a:avLst/>
          </a:prstGeom>
          <a:noFill/>
          <a:ln w="12700">
            <a:solidFill>
              <a:schemeClr val="tx1"/>
            </a:solidFill>
            <a:round/>
            <a:headEnd type="triangle" w="med" len="med"/>
            <a:tailEnd type="triangle" w="med" len="med"/>
          </a:ln>
          <a:effectLst/>
        </p:spPr>
        <p:txBody>
          <a:bodyPr/>
          <a:lstStyle/>
          <a:p>
            <a:endParaRPr lang="en-US"/>
          </a:p>
        </p:txBody>
      </p:sp>
      <p:sp>
        <p:nvSpPr>
          <p:cNvPr id="132113" name="Line 17"/>
          <p:cNvSpPr>
            <a:spLocks noChangeShapeType="1"/>
          </p:cNvSpPr>
          <p:nvPr/>
        </p:nvSpPr>
        <p:spPr bwMode="auto">
          <a:xfrm flipH="1">
            <a:off x="1828800" y="3352800"/>
            <a:ext cx="990600" cy="381000"/>
          </a:xfrm>
          <a:prstGeom prst="line">
            <a:avLst/>
          </a:prstGeom>
          <a:noFill/>
          <a:ln w="12700">
            <a:solidFill>
              <a:schemeClr val="tx1"/>
            </a:solidFill>
            <a:round/>
            <a:headEnd type="triangle" w="med" len="med"/>
            <a:tailEnd type="triangle" w="med" len="med"/>
          </a:ln>
          <a:effectLst/>
        </p:spPr>
        <p:txBody>
          <a:bodyPr/>
          <a:lstStyle/>
          <a:p>
            <a:endParaRPr lang="en-US"/>
          </a:p>
        </p:txBody>
      </p:sp>
      <p:sp>
        <p:nvSpPr>
          <p:cNvPr id="132114" name="Line 18"/>
          <p:cNvSpPr>
            <a:spLocks noChangeShapeType="1"/>
          </p:cNvSpPr>
          <p:nvPr/>
        </p:nvSpPr>
        <p:spPr bwMode="auto">
          <a:xfrm flipV="1">
            <a:off x="6248400" y="2971800"/>
            <a:ext cx="914400" cy="304800"/>
          </a:xfrm>
          <a:prstGeom prst="line">
            <a:avLst/>
          </a:prstGeom>
          <a:noFill/>
          <a:ln w="12700">
            <a:solidFill>
              <a:schemeClr val="tx1"/>
            </a:solidFill>
            <a:round/>
            <a:headEnd type="triangle" w="med" len="med"/>
            <a:tailEnd type="triangle" w="med" len="med"/>
          </a:ln>
          <a:effectLst/>
        </p:spPr>
        <p:txBody>
          <a:bodyPr/>
          <a:lstStyle/>
          <a:p>
            <a:endParaRPr lang="en-US"/>
          </a:p>
        </p:txBody>
      </p:sp>
      <p:sp>
        <p:nvSpPr>
          <p:cNvPr id="132115" name="Line 19"/>
          <p:cNvSpPr>
            <a:spLocks noChangeShapeType="1"/>
          </p:cNvSpPr>
          <p:nvPr/>
        </p:nvSpPr>
        <p:spPr bwMode="auto">
          <a:xfrm>
            <a:off x="6248400" y="3429000"/>
            <a:ext cx="838200" cy="457200"/>
          </a:xfrm>
          <a:prstGeom prst="line">
            <a:avLst/>
          </a:prstGeom>
          <a:noFill/>
          <a:ln w="12700">
            <a:solidFill>
              <a:schemeClr val="tx1"/>
            </a:solidFill>
            <a:round/>
            <a:headEnd type="triangle" w="med" len="med"/>
            <a:tailEnd type="triangle" w="med" len="med"/>
          </a:ln>
          <a:effectLst/>
        </p:spPr>
        <p:txBody>
          <a:bodyPr/>
          <a:lstStyle/>
          <a:p>
            <a:endParaRPr lang="en-US"/>
          </a:p>
        </p:txBody>
      </p:sp>
      <p:graphicFrame>
        <p:nvGraphicFramePr>
          <p:cNvPr id="233472" name="Object 0"/>
          <p:cNvGraphicFramePr>
            <a:graphicFrameLocks noChangeAspect="1"/>
          </p:cNvGraphicFramePr>
          <p:nvPr/>
        </p:nvGraphicFramePr>
        <p:xfrm>
          <a:off x="2895600" y="2362199"/>
          <a:ext cx="3276600" cy="2391084"/>
        </p:xfrm>
        <a:graphic>
          <a:graphicData uri="http://schemas.openxmlformats.org/presentationml/2006/ole">
            <p:oleObj spid="_x0000_s1026" name="Chart" r:id="rId8" imgW="4709520" imgH="3024000" progId="Excel.Sheet.8">
              <p:embed/>
            </p:oleObj>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sz="4800" b="1" dirty="0">
                <a:solidFill>
                  <a:schemeClr val="bg1"/>
                </a:solidFill>
                <a:latin typeface="Arial" charset="0"/>
              </a:rPr>
              <a:t>Models </a:t>
            </a:r>
            <a:r>
              <a:rPr lang="en-US" sz="4800" b="1" dirty="0" smtClean="0">
                <a:solidFill>
                  <a:schemeClr val="bg1"/>
                </a:solidFill>
                <a:latin typeface="Arial" charset="0"/>
              </a:rPr>
              <a:t>tell </a:t>
            </a:r>
            <a:r>
              <a:rPr lang="en-US" sz="4800" b="1" dirty="0">
                <a:solidFill>
                  <a:schemeClr val="bg1"/>
                </a:solidFill>
                <a:latin typeface="Arial" charset="0"/>
              </a:rPr>
              <a:t>us about: </a:t>
            </a:r>
          </a:p>
        </p:txBody>
      </p:sp>
      <p:sp>
        <p:nvSpPr>
          <p:cNvPr id="210947" name="Rectangle 3"/>
          <p:cNvSpPr>
            <a:spLocks noGrp="1" noChangeArrowheads="1"/>
          </p:cNvSpPr>
          <p:nvPr>
            <p:ph type="body" idx="1"/>
          </p:nvPr>
        </p:nvSpPr>
        <p:spPr>
          <a:xfrm>
            <a:off x="1600200" y="1600200"/>
            <a:ext cx="6400800" cy="4876800"/>
          </a:xfrm>
        </p:spPr>
        <p:txBody>
          <a:bodyPr/>
          <a:lstStyle/>
          <a:p>
            <a:pPr>
              <a:lnSpc>
                <a:spcPct val="90000"/>
              </a:lnSpc>
            </a:pPr>
            <a:r>
              <a:rPr lang="en-US" b="1" dirty="0">
                <a:solidFill>
                  <a:schemeClr val="bg1"/>
                </a:solidFill>
                <a:latin typeface="Arial" charset="0"/>
              </a:rPr>
              <a:t>Hydrology </a:t>
            </a:r>
            <a:endParaRPr lang="en-US" b="1" dirty="0" smtClean="0">
              <a:solidFill>
                <a:schemeClr val="bg1"/>
              </a:solidFill>
              <a:latin typeface="Arial" charset="0"/>
            </a:endParaRPr>
          </a:p>
          <a:p>
            <a:pPr lvl="1">
              <a:lnSpc>
                <a:spcPct val="90000"/>
              </a:lnSpc>
            </a:pPr>
            <a:r>
              <a:rPr lang="en-US" sz="2400" dirty="0" smtClean="0">
                <a:solidFill>
                  <a:srgbClr val="FFFF00"/>
                </a:solidFill>
                <a:latin typeface="Arial" charset="0"/>
              </a:rPr>
              <a:t>Short </a:t>
            </a:r>
            <a:r>
              <a:rPr lang="en-US" sz="2400" dirty="0">
                <a:solidFill>
                  <a:srgbClr val="FFFF00"/>
                </a:solidFill>
                <a:latin typeface="Arial" charset="0"/>
              </a:rPr>
              <a:t>and long-term water </a:t>
            </a:r>
            <a:r>
              <a:rPr lang="en-US" sz="2400" dirty="0" smtClean="0">
                <a:solidFill>
                  <a:srgbClr val="FFFF00"/>
                </a:solidFill>
                <a:latin typeface="Arial" charset="0"/>
              </a:rPr>
              <a:t>availability</a:t>
            </a:r>
            <a:endParaRPr lang="en-US" sz="2400" dirty="0">
              <a:solidFill>
                <a:srgbClr val="FFFF00"/>
              </a:solidFill>
              <a:latin typeface="Arial" charset="0"/>
            </a:endParaRPr>
          </a:p>
          <a:p>
            <a:pPr>
              <a:lnSpc>
                <a:spcPct val="90000"/>
              </a:lnSpc>
            </a:pPr>
            <a:r>
              <a:rPr lang="en-US" b="1" dirty="0">
                <a:solidFill>
                  <a:schemeClr val="bg1"/>
                </a:solidFill>
                <a:latin typeface="Arial" charset="0"/>
              </a:rPr>
              <a:t>Biology </a:t>
            </a:r>
            <a:endParaRPr lang="en-US" b="1" dirty="0" smtClean="0">
              <a:solidFill>
                <a:schemeClr val="bg1"/>
              </a:solidFill>
              <a:latin typeface="Arial" charset="0"/>
            </a:endParaRPr>
          </a:p>
          <a:p>
            <a:pPr lvl="1">
              <a:lnSpc>
                <a:spcPct val="90000"/>
              </a:lnSpc>
            </a:pPr>
            <a:r>
              <a:rPr lang="en-US" sz="2400" dirty="0" smtClean="0">
                <a:solidFill>
                  <a:srgbClr val="FFFF00"/>
                </a:solidFill>
                <a:latin typeface="Arial" charset="0"/>
              </a:rPr>
              <a:t>Short-term </a:t>
            </a:r>
            <a:r>
              <a:rPr lang="en-US" sz="2400" dirty="0">
                <a:solidFill>
                  <a:srgbClr val="FFFF00"/>
                </a:solidFill>
                <a:latin typeface="Arial" charset="0"/>
              </a:rPr>
              <a:t>physical habitat </a:t>
            </a:r>
            <a:r>
              <a:rPr lang="en-US" sz="2400" dirty="0" smtClean="0">
                <a:solidFill>
                  <a:srgbClr val="FFFF00"/>
                </a:solidFill>
                <a:latin typeface="Arial" charset="0"/>
              </a:rPr>
              <a:t>availability</a:t>
            </a:r>
            <a:endParaRPr lang="en-US" sz="2400" dirty="0">
              <a:solidFill>
                <a:srgbClr val="FFFF00"/>
              </a:solidFill>
              <a:latin typeface="Arial" charset="0"/>
            </a:endParaRPr>
          </a:p>
          <a:p>
            <a:pPr>
              <a:lnSpc>
                <a:spcPct val="90000"/>
              </a:lnSpc>
            </a:pPr>
            <a:r>
              <a:rPr lang="en-US" b="1" dirty="0">
                <a:solidFill>
                  <a:schemeClr val="bg1"/>
                </a:solidFill>
                <a:latin typeface="Arial" charset="0"/>
              </a:rPr>
              <a:t>Geomorphology </a:t>
            </a:r>
            <a:endParaRPr lang="en-US" b="1" dirty="0" smtClean="0">
              <a:solidFill>
                <a:schemeClr val="bg1"/>
              </a:solidFill>
              <a:latin typeface="Arial" charset="0"/>
            </a:endParaRPr>
          </a:p>
          <a:p>
            <a:pPr lvl="1">
              <a:lnSpc>
                <a:spcPct val="90000"/>
              </a:lnSpc>
            </a:pPr>
            <a:r>
              <a:rPr lang="en-US" sz="2400" dirty="0" smtClean="0">
                <a:solidFill>
                  <a:srgbClr val="FFFF00"/>
                </a:solidFill>
                <a:latin typeface="Arial" charset="0"/>
              </a:rPr>
              <a:t>Long-term trends of channel conditions</a:t>
            </a:r>
            <a:endParaRPr lang="en-US" sz="2400" dirty="0">
              <a:solidFill>
                <a:srgbClr val="FFFF00"/>
              </a:solidFill>
              <a:latin typeface="Arial" charset="0"/>
            </a:endParaRPr>
          </a:p>
          <a:p>
            <a:pPr>
              <a:lnSpc>
                <a:spcPct val="90000"/>
              </a:lnSpc>
            </a:pPr>
            <a:r>
              <a:rPr lang="en-US" b="1" dirty="0">
                <a:solidFill>
                  <a:schemeClr val="bg1"/>
                </a:solidFill>
                <a:latin typeface="Arial" charset="0"/>
              </a:rPr>
              <a:t>Connectivity </a:t>
            </a:r>
            <a:endParaRPr lang="en-US" b="1" dirty="0" smtClean="0">
              <a:solidFill>
                <a:schemeClr val="bg1"/>
              </a:solidFill>
              <a:latin typeface="Arial" charset="0"/>
            </a:endParaRPr>
          </a:p>
          <a:p>
            <a:pPr lvl="1">
              <a:lnSpc>
                <a:spcPct val="90000"/>
              </a:lnSpc>
            </a:pPr>
            <a:r>
              <a:rPr lang="en-US" sz="2400" dirty="0" smtClean="0">
                <a:solidFill>
                  <a:srgbClr val="FFFF00"/>
                </a:solidFill>
                <a:latin typeface="Arial" charset="0"/>
              </a:rPr>
              <a:t>Multiple elements and concepts</a:t>
            </a:r>
            <a:endParaRPr lang="en-US" sz="2400" dirty="0">
              <a:solidFill>
                <a:srgbClr val="FFFF00"/>
              </a:solidFill>
              <a:latin typeface="Arial" charset="0"/>
            </a:endParaRPr>
          </a:p>
          <a:p>
            <a:pPr>
              <a:lnSpc>
                <a:spcPct val="90000"/>
              </a:lnSpc>
            </a:pPr>
            <a:r>
              <a:rPr lang="en-US" b="1" dirty="0">
                <a:solidFill>
                  <a:schemeClr val="bg1"/>
                </a:solidFill>
                <a:latin typeface="Arial" charset="0"/>
              </a:rPr>
              <a:t>Water </a:t>
            </a:r>
            <a:r>
              <a:rPr lang="en-US" b="1" dirty="0" smtClean="0">
                <a:solidFill>
                  <a:schemeClr val="bg1"/>
                </a:solidFill>
                <a:latin typeface="Arial" charset="0"/>
              </a:rPr>
              <a:t>quality</a:t>
            </a:r>
          </a:p>
          <a:p>
            <a:pPr lvl="1">
              <a:lnSpc>
                <a:spcPct val="90000"/>
              </a:lnSpc>
            </a:pPr>
            <a:r>
              <a:rPr lang="en-US" sz="2400" dirty="0" smtClean="0">
                <a:solidFill>
                  <a:srgbClr val="FFFF00"/>
                </a:solidFill>
                <a:latin typeface="Arial" charset="0"/>
              </a:rPr>
              <a:t>Short </a:t>
            </a:r>
            <a:r>
              <a:rPr lang="en-US" sz="2400" dirty="0">
                <a:solidFill>
                  <a:srgbClr val="FFFF00"/>
                </a:solidFill>
                <a:latin typeface="Arial" charset="0"/>
              </a:rPr>
              <a:t>and </a:t>
            </a:r>
            <a:r>
              <a:rPr lang="en-US" sz="2400" dirty="0" smtClean="0">
                <a:solidFill>
                  <a:srgbClr val="FFFF00"/>
                </a:solidFill>
                <a:latin typeface="Arial" charset="0"/>
              </a:rPr>
              <a:t>long-term</a:t>
            </a:r>
            <a:endParaRPr lang="en-US" sz="2400" dirty="0">
              <a:solidFill>
                <a:srgbClr val="FFFF00"/>
              </a:solidFill>
              <a:latin typeface="Arial"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81000" y="2209800"/>
            <a:ext cx="8534400" cy="3724096"/>
          </a:xfrm>
          <a:prstGeom prst="rect">
            <a:avLst/>
          </a:prstGeom>
          <a:noFill/>
          <a:ln w="9525">
            <a:noFill/>
            <a:miter lim="800000"/>
            <a:headEnd/>
            <a:tailEnd/>
          </a:ln>
          <a:effectLst/>
        </p:spPr>
        <p:txBody>
          <a:bodyPr wrap="square">
            <a:spAutoFit/>
          </a:bodyPr>
          <a:lstStyle/>
          <a:p>
            <a:pPr marL="457200" indent="-457200" algn="l">
              <a:spcAft>
                <a:spcPts val="1200"/>
              </a:spcAft>
              <a:buClr>
                <a:srgbClr val="FFFF00"/>
              </a:buClr>
              <a:buFont typeface="Arial" pitchFamily="34" charset="0"/>
              <a:buChar char="•"/>
            </a:pPr>
            <a:r>
              <a:rPr lang="en-US" sz="2800" dirty="0" smtClean="0">
                <a:solidFill>
                  <a:schemeClr val="bg1"/>
                </a:solidFill>
                <a:latin typeface="Arial" charset="0"/>
              </a:rPr>
              <a:t>Models manage uncertainty – don’t eliminate it.</a:t>
            </a:r>
          </a:p>
          <a:p>
            <a:pPr marL="457200" indent="-457200" algn="l">
              <a:spcAft>
                <a:spcPts val="1200"/>
              </a:spcAft>
              <a:buClr>
                <a:srgbClr val="FFFF00"/>
              </a:buClr>
              <a:buFont typeface="Arial" pitchFamily="34" charset="0"/>
              <a:buChar char="•"/>
            </a:pPr>
            <a:r>
              <a:rPr lang="en-US" sz="2800" dirty="0" smtClean="0">
                <a:solidFill>
                  <a:schemeClr val="bg1"/>
                </a:solidFill>
                <a:latin typeface="Arial" charset="0"/>
              </a:rPr>
              <a:t>No model tells us everything we need to know</a:t>
            </a:r>
          </a:p>
          <a:p>
            <a:pPr marL="457200" indent="-457200" algn="l">
              <a:spcAft>
                <a:spcPts val="1200"/>
              </a:spcAft>
              <a:buClr>
                <a:srgbClr val="FFFF00"/>
              </a:buClr>
              <a:buFont typeface="Arial" pitchFamily="34" charset="0"/>
              <a:buChar char="•"/>
            </a:pPr>
            <a:r>
              <a:rPr lang="en-US" sz="2800" dirty="0" smtClean="0">
                <a:solidFill>
                  <a:schemeClr val="bg1"/>
                </a:solidFill>
                <a:latin typeface="Arial" charset="0"/>
              </a:rPr>
              <a:t>Relationship </a:t>
            </a:r>
            <a:r>
              <a:rPr lang="en-US" sz="2800" dirty="0">
                <a:solidFill>
                  <a:schemeClr val="bg1"/>
                </a:solidFill>
                <a:latin typeface="Arial" charset="0"/>
              </a:rPr>
              <a:t>between flow </a:t>
            </a:r>
            <a:r>
              <a:rPr lang="en-US" sz="2800" dirty="0" smtClean="0">
                <a:solidFill>
                  <a:schemeClr val="bg1"/>
                </a:solidFill>
                <a:latin typeface="Arial" charset="0"/>
              </a:rPr>
              <a:t>&amp; habitat isn’t linear. </a:t>
            </a:r>
            <a:endParaRPr lang="en-US" sz="2800" dirty="0">
              <a:solidFill>
                <a:schemeClr val="bg1"/>
              </a:solidFill>
              <a:latin typeface="Arial" charset="0"/>
            </a:endParaRPr>
          </a:p>
          <a:p>
            <a:pPr marL="457200" indent="-457200" algn="l">
              <a:spcAft>
                <a:spcPts val="1200"/>
              </a:spcAft>
              <a:buClr>
                <a:srgbClr val="FFFF00"/>
              </a:buClr>
              <a:buFont typeface="Arial" pitchFamily="34" charset="0"/>
              <a:buChar char="•"/>
            </a:pPr>
            <a:r>
              <a:rPr lang="en-US" sz="2800" dirty="0">
                <a:solidFill>
                  <a:schemeClr val="bg1"/>
                </a:solidFill>
                <a:latin typeface="Arial" charset="0"/>
              </a:rPr>
              <a:t>A flow that’s good for one species may be detrimental to others.</a:t>
            </a:r>
          </a:p>
          <a:p>
            <a:pPr marL="457200" indent="-457200" algn="l">
              <a:spcAft>
                <a:spcPts val="1200"/>
              </a:spcAft>
              <a:buClr>
                <a:srgbClr val="FFFF00"/>
              </a:buClr>
              <a:buFont typeface="Arial" pitchFamily="34" charset="0"/>
              <a:buChar char="•"/>
            </a:pPr>
            <a:r>
              <a:rPr lang="en-US" sz="2800" dirty="0" smtClean="0">
                <a:solidFill>
                  <a:schemeClr val="bg1"/>
                </a:solidFill>
                <a:latin typeface="Arial" charset="0"/>
              </a:rPr>
              <a:t>There </a:t>
            </a:r>
            <a:r>
              <a:rPr lang="en-US" sz="2800" dirty="0">
                <a:solidFill>
                  <a:schemeClr val="bg1"/>
                </a:solidFill>
                <a:latin typeface="Arial" charset="0"/>
              </a:rPr>
              <a:t>isn’t a single “best” flow – think flow regimes.</a:t>
            </a:r>
          </a:p>
        </p:txBody>
      </p:sp>
      <p:sp>
        <p:nvSpPr>
          <p:cNvPr id="12291" name="Text Box 3"/>
          <p:cNvSpPr txBox="1">
            <a:spLocks noChangeArrowheads="1"/>
          </p:cNvSpPr>
          <p:nvPr/>
        </p:nvSpPr>
        <p:spPr bwMode="auto">
          <a:xfrm>
            <a:off x="0" y="609600"/>
            <a:ext cx="9144000" cy="762000"/>
          </a:xfrm>
          <a:prstGeom prst="rect">
            <a:avLst/>
          </a:prstGeom>
          <a:noFill/>
          <a:ln w="9525">
            <a:noFill/>
            <a:miter lim="800000"/>
            <a:headEnd/>
            <a:tailEnd/>
          </a:ln>
          <a:effectLst/>
        </p:spPr>
        <p:txBody>
          <a:bodyPr>
            <a:spAutoFit/>
          </a:bodyPr>
          <a:lstStyle/>
          <a:p>
            <a:pPr algn="ctr"/>
            <a:r>
              <a:rPr lang="en-US" sz="4400" b="1" dirty="0">
                <a:solidFill>
                  <a:schemeClr val="bg1"/>
                </a:solidFill>
                <a:latin typeface="Arial" charset="0"/>
              </a:rPr>
              <a:t>Habitat Modeling Caveats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500"/>
                                  </p:stCondLst>
                                  <p:childTnLst>
                                    <p:set>
                                      <p:cBhvr>
                                        <p:cTn id="6" dur="1" fill="hold">
                                          <p:stCondLst>
                                            <p:cond delay="0"/>
                                          </p:stCondLst>
                                        </p:cTn>
                                        <p:tgtEl>
                                          <p:spTgt spid="12290"/>
                                        </p:tgtEl>
                                        <p:attrNameLst>
                                          <p:attrName>style.visibility</p:attrName>
                                        </p:attrNameLst>
                                      </p:cBhvr>
                                      <p:to>
                                        <p:strVal val="visible"/>
                                      </p:to>
                                    </p:set>
                                    <p:animEffect transition="in" filter="wipe(up)">
                                      <p:cBhvr>
                                        <p:cTn id="7" dur="1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ep Cr scenic C 7-26-04.jpg"/>
          <p:cNvPicPr>
            <a:picLocks noChangeAspect="1"/>
          </p:cNvPicPr>
          <p:nvPr/>
        </p:nvPicPr>
        <p:blipFill>
          <a:blip r:embed="rId2" cstate="print"/>
          <a:stretch>
            <a:fillRect/>
          </a:stretch>
        </p:blipFill>
        <p:spPr>
          <a:xfrm>
            <a:off x="0" y="7993"/>
            <a:ext cx="9144000" cy="6842014"/>
          </a:xfrm>
          <a:prstGeom prst="rect">
            <a:avLst/>
          </a:prstGeom>
        </p:spPr>
      </p:pic>
      <p:sp>
        <p:nvSpPr>
          <p:cNvPr id="3" name="TextBox 2"/>
          <p:cNvSpPr txBox="1"/>
          <p:nvPr/>
        </p:nvSpPr>
        <p:spPr>
          <a:xfrm>
            <a:off x="152400" y="5715000"/>
            <a:ext cx="9144000" cy="769441"/>
          </a:xfrm>
          <a:prstGeom prst="rect">
            <a:avLst/>
          </a:prstGeom>
          <a:noFill/>
        </p:spPr>
        <p:txBody>
          <a:bodyPr wrap="square" rtlCol="0">
            <a:spAutoFit/>
          </a:bodyPr>
          <a:lstStyle/>
          <a:p>
            <a:pPr algn="ctr"/>
            <a:r>
              <a:rPr lang="en-US" sz="4400" dirty="0" smtClean="0">
                <a:solidFill>
                  <a:schemeClr val="bg1"/>
                </a:solidFill>
              </a:rPr>
              <a:t>True Nature</a:t>
            </a:r>
            <a:endParaRPr lang="en-US" sz="4400" dirty="0">
              <a:solidFill>
                <a:schemeClr val="bg1"/>
              </a:solidFill>
            </a:endParaRPr>
          </a:p>
        </p:txBody>
      </p:sp>
      <p:pic>
        <p:nvPicPr>
          <p:cNvPr id="4" name="Picture 3" descr="Deep Cr scenic C 7-26-04.jpg"/>
          <p:cNvPicPr>
            <a:picLocks noChangeAspect="1"/>
          </p:cNvPicPr>
          <p:nvPr/>
        </p:nvPicPr>
        <p:blipFill>
          <a:blip r:embed="rId2" cstate="print">
            <a:lum bright="40000" contrast="-30000"/>
          </a:blip>
          <a:stretch>
            <a:fillRect/>
          </a:stretch>
        </p:blipFill>
        <p:spPr>
          <a:xfrm>
            <a:off x="838200" y="0"/>
            <a:ext cx="7637804" cy="5715000"/>
          </a:xfrm>
          <a:prstGeom prst="rect">
            <a:avLst/>
          </a:prstGeom>
          <a:noFill/>
        </p:spPr>
      </p:pic>
      <p:sp>
        <p:nvSpPr>
          <p:cNvPr id="5" name="TextBox 4"/>
          <p:cNvSpPr txBox="1"/>
          <p:nvPr/>
        </p:nvSpPr>
        <p:spPr>
          <a:xfrm>
            <a:off x="838200" y="4800600"/>
            <a:ext cx="7620000" cy="769441"/>
          </a:xfrm>
          <a:prstGeom prst="rect">
            <a:avLst/>
          </a:prstGeom>
          <a:noFill/>
        </p:spPr>
        <p:txBody>
          <a:bodyPr wrap="square" rtlCol="0">
            <a:spAutoFit/>
          </a:bodyPr>
          <a:lstStyle/>
          <a:p>
            <a:pPr algn="ctr"/>
            <a:r>
              <a:rPr lang="en-US" sz="4400" dirty="0" smtClean="0"/>
              <a:t>Observed Nature</a:t>
            </a:r>
            <a:endParaRPr lang="en-US" sz="4400" dirty="0"/>
          </a:p>
        </p:txBody>
      </p:sp>
      <p:pic>
        <p:nvPicPr>
          <p:cNvPr id="6" name="Picture 5" descr="Deep Cr scenic C 7-26-04.jpg"/>
          <p:cNvPicPr>
            <a:picLocks noChangeAspect="1"/>
          </p:cNvPicPr>
          <p:nvPr/>
        </p:nvPicPr>
        <p:blipFill>
          <a:blip r:embed="rId2" cstate="print">
            <a:lum bright="60000" contrast="-80000"/>
          </a:blip>
          <a:stretch>
            <a:fillRect/>
          </a:stretch>
        </p:blipFill>
        <p:spPr>
          <a:xfrm>
            <a:off x="1752600" y="0"/>
            <a:ext cx="6008406" cy="4495800"/>
          </a:xfrm>
          <a:prstGeom prst="rect">
            <a:avLst/>
          </a:prstGeom>
        </p:spPr>
      </p:pic>
      <p:sp>
        <p:nvSpPr>
          <p:cNvPr id="7" name="TextBox 6"/>
          <p:cNvSpPr txBox="1"/>
          <p:nvPr/>
        </p:nvSpPr>
        <p:spPr>
          <a:xfrm>
            <a:off x="1752600" y="3733800"/>
            <a:ext cx="6019800" cy="769441"/>
          </a:xfrm>
          <a:prstGeom prst="rect">
            <a:avLst/>
          </a:prstGeom>
          <a:noFill/>
        </p:spPr>
        <p:txBody>
          <a:bodyPr wrap="square" rtlCol="0">
            <a:spAutoFit/>
          </a:bodyPr>
          <a:lstStyle/>
          <a:p>
            <a:pPr algn="ctr"/>
            <a:r>
              <a:rPr lang="en-US" sz="4400" dirty="0" smtClean="0"/>
              <a:t>Modeled Nature</a:t>
            </a:r>
            <a:endParaRPr lang="en-US" sz="4400" dirty="0"/>
          </a:p>
        </p:txBody>
      </p:sp>
      <p:pic>
        <p:nvPicPr>
          <p:cNvPr id="8" name="Picture 7" descr="Deep Cr scenic C 7-26-04.jpg"/>
          <p:cNvPicPr>
            <a:picLocks noChangeAspect="1"/>
          </p:cNvPicPr>
          <p:nvPr/>
        </p:nvPicPr>
        <p:blipFill>
          <a:blip r:embed="rId3" cstate="print">
            <a:lum bright="79000" contrast="-58000"/>
          </a:blip>
          <a:stretch>
            <a:fillRect/>
          </a:stretch>
        </p:blipFill>
        <p:spPr>
          <a:xfrm>
            <a:off x="2514600" y="0"/>
            <a:ext cx="4572000" cy="3421007"/>
          </a:xfrm>
          <a:prstGeom prst="rect">
            <a:avLst/>
          </a:prstGeom>
        </p:spPr>
      </p:pic>
      <p:sp>
        <p:nvSpPr>
          <p:cNvPr id="9" name="TextBox 8"/>
          <p:cNvSpPr txBox="1"/>
          <p:nvPr/>
        </p:nvSpPr>
        <p:spPr>
          <a:xfrm>
            <a:off x="2590800" y="2590800"/>
            <a:ext cx="4572000" cy="769441"/>
          </a:xfrm>
          <a:prstGeom prst="rect">
            <a:avLst/>
          </a:prstGeom>
          <a:noFill/>
        </p:spPr>
        <p:txBody>
          <a:bodyPr wrap="square" rtlCol="0">
            <a:spAutoFit/>
          </a:bodyPr>
          <a:lstStyle/>
          <a:p>
            <a:pPr algn="ctr"/>
            <a:r>
              <a:rPr lang="en-US" sz="4400" dirty="0" smtClean="0"/>
              <a:t>Legal Nature</a:t>
            </a:r>
            <a:endParaRPr lang="en-US" sz="4400" dirty="0"/>
          </a:p>
        </p:txBody>
      </p:sp>
      <p:sp>
        <p:nvSpPr>
          <p:cNvPr id="10" name="Rectangle 9"/>
          <p:cNvSpPr/>
          <p:nvPr/>
        </p:nvSpPr>
        <p:spPr>
          <a:xfrm>
            <a:off x="6072267" y="6488668"/>
            <a:ext cx="3071733" cy="369332"/>
          </a:xfrm>
          <a:prstGeom prst="rect">
            <a:avLst/>
          </a:prstGeom>
        </p:spPr>
        <p:txBody>
          <a:bodyPr wrap="square">
            <a:spAutoFit/>
          </a:bodyPr>
          <a:lstStyle/>
          <a:p>
            <a:r>
              <a:rPr lang="en-US" b="1" i="1" dirty="0" smtClean="0">
                <a:solidFill>
                  <a:schemeClr val="bg1"/>
                </a:solidFill>
                <a:latin typeface="Arial" pitchFamily="34" charset="0"/>
                <a:cs typeface="Arial" pitchFamily="34" charset="0"/>
              </a:rPr>
              <a:t>Adapted from</a:t>
            </a:r>
            <a:r>
              <a:rPr lang="en-US" b="1" dirty="0" smtClean="0">
                <a:solidFill>
                  <a:schemeClr val="bg1"/>
                </a:solidFill>
                <a:latin typeface="Arial" pitchFamily="34" charset="0"/>
                <a:cs typeface="Arial" pitchFamily="34" charset="0"/>
              </a:rPr>
              <a:t> Kull (1998)</a:t>
            </a:r>
            <a:endParaRPr lang="en-US" dirty="0">
              <a:solidFill>
                <a:schemeClr val="bg1"/>
              </a:solidFill>
            </a:endParaRPr>
          </a:p>
        </p:txBody>
      </p:sp>
      <p:sp>
        <p:nvSpPr>
          <p:cNvPr id="11" name="TextBox 10"/>
          <p:cNvSpPr txBox="1"/>
          <p:nvPr/>
        </p:nvSpPr>
        <p:spPr>
          <a:xfrm>
            <a:off x="0" y="1066800"/>
            <a:ext cx="9144000" cy="1261884"/>
          </a:xfrm>
          <a:prstGeom prst="rect">
            <a:avLst/>
          </a:prstGeom>
          <a:noFill/>
        </p:spPr>
        <p:txBody>
          <a:bodyPr wrap="square" rtlCol="0">
            <a:spAutoFit/>
          </a:bodyPr>
          <a:lstStyle/>
          <a:p>
            <a:pPr algn="ctr"/>
            <a:r>
              <a:rPr lang="en-US" sz="4400" b="1" dirty="0" smtClean="0">
                <a:solidFill>
                  <a:schemeClr val="bg1"/>
                </a:solidFill>
                <a:latin typeface="+mj-lt"/>
                <a:cs typeface="Arial" pitchFamily="34" charset="0"/>
              </a:rPr>
              <a:t>Defining Nature</a:t>
            </a:r>
            <a:endParaRPr lang="en-US" sz="4400" dirty="0" smtClean="0">
              <a:solidFill>
                <a:schemeClr val="bg1"/>
              </a:solidFill>
              <a:latin typeface="+mj-lt"/>
            </a:endParaRPr>
          </a:p>
          <a:p>
            <a:pPr algn="ctr"/>
            <a:endParaRPr lang="en-US" sz="3200" b="1" dirty="0" smtClean="0">
              <a:solidFill>
                <a:schemeClr val="bg1"/>
              </a:solidFill>
              <a:latin typeface="+mj-l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ou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ox(out)">
                                      <p:cBhvr>
                                        <p:cTn id="16" dur="500"/>
                                        <p:tgtEl>
                                          <p:spTgt spid="4"/>
                                        </p:tgtEl>
                                      </p:cBhvr>
                                    </p:animEffect>
                                  </p:childTnLst>
                                </p:cTn>
                              </p:par>
                              <p:par>
                                <p:cTn id="17" presetID="4" presetClass="entr" presetSubtype="3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ou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ox(out)">
                                      <p:cBhvr>
                                        <p:cTn id="24" dur="500"/>
                                        <p:tgtEl>
                                          <p:spTgt spid="6"/>
                                        </p:tgtEl>
                                      </p:cBhvr>
                                    </p:animEffect>
                                  </p:childTnLst>
                                </p:cTn>
                              </p:par>
                              <p:par>
                                <p:cTn id="25" presetID="4" presetClass="entr" presetSubtype="32"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ou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out)">
                                      <p:cBhvr>
                                        <p:cTn id="32" dur="500"/>
                                        <p:tgtEl>
                                          <p:spTgt spid="8"/>
                                        </p:tgtEl>
                                      </p:cBhvr>
                                    </p:animEffect>
                                  </p:childTnLst>
                                </p:cTn>
                              </p:par>
                              <p:par>
                                <p:cTn id="33" presetID="4" presetClass="entr" presetSubtype="32"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ox(out)">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 My Files 2\Powerpoint\IFC - Book\fig300_48.jpg"/>
          <p:cNvPicPr>
            <a:picLocks noChangeAspect="1" noChangeArrowheads="1"/>
          </p:cNvPicPr>
          <p:nvPr/>
        </p:nvPicPr>
        <p:blipFill>
          <a:blip r:embed="rId3" cstate="print"/>
          <a:srcRect/>
          <a:stretch>
            <a:fillRect/>
          </a:stretch>
        </p:blipFill>
        <p:spPr bwMode="auto">
          <a:xfrm>
            <a:off x="228600" y="228600"/>
            <a:ext cx="8686800" cy="5176838"/>
          </a:xfrm>
          <a:prstGeom prst="rect">
            <a:avLst/>
          </a:prstGeom>
          <a:noFill/>
        </p:spPr>
      </p:pic>
      <p:sp>
        <p:nvSpPr>
          <p:cNvPr id="47107" name="Text Box 3"/>
          <p:cNvSpPr txBox="1">
            <a:spLocks noChangeArrowheads="1"/>
          </p:cNvSpPr>
          <p:nvPr/>
        </p:nvSpPr>
        <p:spPr bwMode="auto">
          <a:xfrm>
            <a:off x="304800" y="5715000"/>
            <a:ext cx="8458200" cy="701675"/>
          </a:xfrm>
          <a:prstGeom prst="rect">
            <a:avLst/>
          </a:prstGeom>
          <a:noFill/>
          <a:ln w="9525">
            <a:noFill/>
            <a:miter lim="800000"/>
            <a:headEnd/>
            <a:tailEnd/>
          </a:ln>
          <a:effectLst/>
        </p:spPr>
        <p:txBody>
          <a:bodyPr wrap="square">
            <a:spAutoFit/>
          </a:bodyPr>
          <a:lstStyle/>
          <a:p>
            <a:pPr algn="ctr"/>
            <a:r>
              <a:rPr lang="en-US" sz="2000" i="1" dirty="0">
                <a:solidFill>
                  <a:srgbClr val="FFFC00"/>
                </a:solidFill>
              </a:rPr>
              <a:t>River systems were built and are maintained by different magnitudes of discharge occurring over time and space.</a:t>
            </a:r>
            <a:r>
              <a:rPr lang="en-US" sz="2000" dirty="0">
                <a:solidFill>
                  <a:srgbClr val="FFFC00"/>
                </a:solidFill>
              </a:rPr>
              <a:t> </a:t>
            </a:r>
            <a:r>
              <a:rPr lang="en-US" sz="2000" i="1" dirty="0">
                <a:solidFill>
                  <a:srgbClr val="FFFC00"/>
                </a:solidFill>
              </a:rPr>
              <a:t>(Hill et al. 1991)</a:t>
            </a:r>
          </a:p>
        </p:txBody>
      </p:sp>
      <p:sp>
        <p:nvSpPr>
          <p:cNvPr id="47108" name="Text Box 4"/>
          <p:cNvSpPr txBox="1">
            <a:spLocks noChangeArrowheads="1"/>
          </p:cNvSpPr>
          <p:nvPr/>
        </p:nvSpPr>
        <p:spPr bwMode="auto">
          <a:xfrm>
            <a:off x="3505200" y="457200"/>
            <a:ext cx="3505200" cy="830997"/>
          </a:xfrm>
          <a:prstGeom prst="rect">
            <a:avLst/>
          </a:prstGeom>
          <a:noFill/>
          <a:ln w="9525">
            <a:noFill/>
            <a:miter lim="800000"/>
            <a:headEnd/>
            <a:tailEnd/>
          </a:ln>
          <a:effectLst/>
        </p:spPr>
        <p:txBody>
          <a:bodyPr>
            <a:spAutoFit/>
          </a:bodyPr>
          <a:lstStyle/>
          <a:p>
            <a:pPr>
              <a:spcBef>
                <a:spcPct val="50000"/>
              </a:spcBef>
            </a:pPr>
            <a:r>
              <a:rPr lang="en-US" sz="4800" b="1" u="sng" dirty="0">
                <a:solidFill>
                  <a:srgbClr val="0000FF"/>
                </a:solidFill>
                <a:latin typeface="AGaramond Bold" pitchFamily="18" charset="0"/>
              </a:rPr>
              <a:t>Hydrology</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 My Files 2\Powerpoint\IFC - Book\fig300_48.jpg"/>
          <p:cNvPicPr>
            <a:picLocks noChangeAspect="1" noChangeArrowheads="1"/>
          </p:cNvPicPr>
          <p:nvPr/>
        </p:nvPicPr>
        <p:blipFill>
          <a:blip r:embed="rId3" cstate="print"/>
          <a:srcRect/>
          <a:stretch>
            <a:fillRect/>
          </a:stretch>
        </p:blipFill>
        <p:spPr bwMode="auto">
          <a:xfrm>
            <a:off x="228600" y="228600"/>
            <a:ext cx="8686800" cy="5176838"/>
          </a:xfrm>
          <a:prstGeom prst="rect">
            <a:avLst/>
          </a:prstGeom>
          <a:noFill/>
          <a:ln w="9525">
            <a:noFill/>
            <a:miter lim="800000"/>
            <a:headEnd/>
            <a:tailEnd/>
          </a:ln>
        </p:spPr>
      </p:pic>
      <p:sp>
        <p:nvSpPr>
          <p:cNvPr id="19459" name="Text Box 3"/>
          <p:cNvSpPr txBox="1">
            <a:spLocks noChangeArrowheads="1"/>
          </p:cNvSpPr>
          <p:nvPr/>
        </p:nvSpPr>
        <p:spPr bwMode="auto">
          <a:xfrm>
            <a:off x="914400" y="5867400"/>
            <a:ext cx="7543800" cy="579438"/>
          </a:xfrm>
          <a:prstGeom prst="rect">
            <a:avLst/>
          </a:prstGeom>
          <a:noFill/>
          <a:ln w="9525">
            <a:noFill/>
            <a:miter lim="800000"/>
            <a:headEnd/>
            <a:tailEnd/>
          </a:ln>
        </p:spPr>
        <p:txBody>
          <a:bodyPr>
            <a:spAutoFit/>
          </a:bodyPr>
          <a:lstStyle/>
          <a:p>
            <a:r>
              <a:rPr lang="en-US" sz="3200" b="1" i="1">
                <a:solidFill>
                  <a:srgbClr val="FFFC00"/>
                </a:solidFill>
                <a:latin typeface="Calibri" pitchFamily="34" charset="0"/>
              </a:rPr>
              <a:t>The problem with minimum flows . . .</a:t>
            </a:r>
          </a:p>
        </p:txBody>
      </p:sp>
      <p:sp>
        <p:nvSpPr>
          <p:cNvPr id="19460" name="Line 4"/>
          <p:cNvSpPr>
            <a:spLocks noChangeShapeType="1"/>
          </p:cNvSpPr>
          <p:nvPr/>
        </p:nvSpPr>
        <p:spPr bwMode="auto">
          <a:xfrm>
            <a:off x="3733800" y="4724400"/>
            <a:ext cx="2895600" cy="0"/>
          </a:xfrm>
          <a:prstGeom prst="line">
            <a:avLst/>
          </a:prstGeom>
          <a:noFill/>
          <a:ln w="38100">
            <a:solidFill>
              <a:srgbClr val="FF0000"/>
            </a:solidFill>
            <a:round/>
            <a:headEnd/>
            <a:tailEnd/>
          </a:ln>
        </p:spPr>
        <p:txBody>
          <a:bodyPr/>
          <a:lstStyle/>
          <a:p>
            <a:endParaRPr lang="en-US"/>
          </a:p>
        </p:txBody>
      </p:sp>
      <p:sp>
        <p:nvSpPr>
          <p:cNvPr id="19461" name="Text Box 5"/>
          <p:cNvSpPr txBox="1">
            <a:spLocks noChangeArrowheads="1"/>
          </p:cNvSpPr>
          <p:nvPr/>
        </p:nvSpPr>
        <p:spPr bwMode="auto">
          <a:xfrm>
            <a:off x="2133600" y="4267200"/>
            <a:ext cx="2362200" cy="457200"/>
          </a:xfrm>
          <a:prstGeom prst="rect">
            <a:avLst/>
          </a:prstGeom>
          <a:noFill/>
          <a:ln w="9525">
            <a:noFill/>
            <a:miter lim="800000"/>
            <a:headEnd/>
            <a:tailEnd/>
          </a:ln>
        </p:spPr>
        <p:txBody>
          <a:bodyPr>
            <a:spAutoFit/>
          </a:bodyPr>
          <a:lstStyle/>
          <a:p>
            <a:pPr>
              <a:spcBef>
                <a:spcPct val="50000"/>
              </a:spcBef>
            </a:pPr>
            <a:r>
              <a:rPr lang="en-US" sz="2400" b="1" dirty="0">
                <a:solidFill>
                  <a:srgbClr val="FF0000"/>
                </a:solidFill>
                <a:latin typeface="AGaramond Bold" pitchFamily="18" charset="0"/>
              </a:rPr>
              <a:t>Minimum flow</a:t>
            </a:r>
          </a:p>
        </p:txBody>
      </p:sp>
      <p:sp>
        <p:nvSpPr>
          <p:cNvPr id="215046" name="Text Box 6"/>
          <p:cNvSpPr txBox="1">
            <a:spLocks noChangeArrowheads="1"/>
          </p:cNvSpPr>
          <p:nvPr/>
        </p:nvSpPr>
        <p:spPr bwMode="auto">
          <a:xfrm>
            <a:off x="228600" y="228600"/>
            <a:ext cx="8686800" cy="4493538"/>
          </a:xfrm>
          <a:prstGeom prst="rect">
            <a:avLst/>
          </a:prstGeom>
          <a:solidFill>
            <a:schemeClr val="tx1"/>
          </a:solidFill>
          <a:ln w="9525">
            <a:noFill/>
            <a:miter lim="800000"/>
            <a:headEnd/>
            <a:tailEnd/>
          </a:ln>
        </p:spPr>
        <p:txBody>
          <a:bodyPr wrap="square">
            <a:spAutoFit/>
          </a:bodyPr>
          <a:lstStyle/>
          <a:p>
            <a:pPr>
              <a:spcBef>
                <a:spcPct val="50000"/>
              </a:spcBef>
            </a:pPr>
            <a:endParaRPr lang="en-US" sz="4000" dirty="0">
              <a:latin typeface="Calibri" pitchFamily="34" charset="0"/>
            </a:endParaRPr>
          </a:p>
          <a:p>
            <a:pPr>
              <a:spcBef>
                <a:spcPct val="50000"/>
              </a:spcBef>
            </a:pPr>
            <a:endParaRPr lang="en-US" sz="4000" dirty="0">
              <a:latin typeface="Calibri" pitchFamily="34" charset="0"/>
            </a:endParaRPr>
          </a:p>
          <a:p>
            <a:pPr>
              <a:spcBef>
                <a:spcPct val="50000"/>
              </a:spcBef>
            </a:pPr>
            <a:endParaRPr lang="en-US" sz="4000" dirty="0">
              <a:latin typeface="Calibri" pitchFamily="34" charset="0"/>
            </a:endParaRPr>
          </a:p>
          <a:p>
            <a:pPr>
              <a:spcBef>
                <a:spcPct val="50000"/>
              </a:spcBef>
            </a:pPr>
            <a:endParaRPr lang="en-US" sz="4000" dirty="0">
              <a:latin typeface="Calibri" pitchFamily="34" charset="0"/>
            </a:endParaRPr>
          </a:p>
          <a:p>
            <a:pPr lvl="1">
              <a:spcBef>
                <a:spcPct val="50000"/>
              </a:spcBef>
            </a:pPr>
            <a:r>
              <a:rPr lang="en-US" sz="4400" b="1" dirty="0">
                <a:solidFill>
                  <a:srgbClr val="FF0000"/>
                </a:solidFill>
                <a:latin typeface="Calibri" pitchFamily="34" charset="0"/>
              </a:rPr>
              <a:t>  Maximum flow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461">
                                            <p:txEl>
                                              <p:pRg st="0" end="0"/>
                                            </p:txEl>
                                          </p:spTgt>
                                        </p:tgtEl>
                                        <p:attrNameLst>
                                          <p:attrName>style.visibility</p:attrName>
                                        </p:attrNameLst>
                                      </p:cBhvr>
                                      <p:to>
                                        <p:strVal val="visible"/>
                                      </p:to>
                                    </p:set>
                                    <p:animEffect transition="in" filter="fade">
                                      <p:cBhvr>
                                        <p:cTn id="7" dur="1000"/>
                                        <p:tgtEl>
                                          <p:spTgt spid="19461">
                                            <p:txEl>
                                              <p:pRg st="0" end="0"/>
                                            </p:txEl>
                                          </p:spTgt>
                                        </p:tgtEl>
                                      </p:cBhvr>
                                    </p:animEffect>
                                    <p:anim calcmode="lin" valueType="num">
                                      <p:cBhvr>
                                        <p:cTn id="8" dur="1000" fill="hold"/>
                                        <p:tgtEl>
                                          <p:spTgt spid="1946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15046"/>
                                        </p:tgtEl>
                                        <p:attrNameLst>
                                          <p:attrName>style.visibility</p:attrName>
                                        </p:attrNameLst>
                                      </p:cBhvr>
                                      <p:to>
                                        <p:strVal val="visible"/>
                                      </p:to>
                                    </p:set>
                                    <p:animEffect transition="in" filter="wipe(up)">
                                      <p:cBhvr>
                                        <p:cTn id="14" dur="500"/>
                                        <p:tgtEl>
                                          <p:spTgt spid="215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ndrew w-YSC on LBH.jpg"/>
          <p:cNvPicPr>
            <a:picLocks noChangeAspect="1"/>
          </p:cNvPicPr>
          <p:nvPr/>
        </p:nvPicPr>
        <p:blipFill>
          <a:blip r:embed="rId3" cstate="print"/>
          <a:stretch>
            <a:fillRect/>
          </a:stretch>
        </p:blipFill>
        <p:spPr>
          <a:xfrm>
            <a:off x="3352800" y="3581933"/>
            <a:ext cx="2057400" cy="1539453"/>
          </a:xfrm>
          <a:prstGeom prst="rect">
            <a:avLst/>
          </a:prstGeom>
        </p:spPr>
      </p:pic>
      <p:pic>
        <p:nvPicPr>
          <p:cNvPr id="29" name="Picture 28" descr="Boulder Irrigation 2 no date.jpg"/>
          <p:cNvPicPr>
            <a:picLocks noChangeAspect="1"/>
          </p:cNvPicPr>
          <p:nvPr/>
        </p:nvPicPr>
        <p:blipFill>
          <a:blip r:embed="rId4" cstate="print"/>
          <a:stretch>
            <a:fillRect/>
          </a:stretch>
        </p:blipFill>
        <p:spPr>
          <a:xfrm>
            <a:off x="6400800" y="1905000"/>
            <a:ext cx="2743200" cy="2286000"/>
          </a:xfrm>
          <a:prstGeom prst="rect">
            <a:avLst/>
          </a:prstGeom>
        </p:spPr>
      </p:pic>
      <p:pic>
        <p:nvPicPr>
          <p:cNvPr id="18" name="Picture 17" descr="canoeing.jpg"/>
          <p:cNvPicPr>
            <a:picLocks noChangeAspect="1"/>
          </p:cNvPicPr>
          <p:nvPr/>
        </p:nvPicPr>
        <p:blipFill>
          <a:blip r:embed="rId5" cstate="print"/>
          <a:stretch>
            <a:fillRect/>
          </a:stretch>
        </p:blipFill>
        <p:spPr>
          <a:xfrm>
            <a:off x="0" y="3657600"/>
            <a:ext cx="1800225" cy="1352006"/>
          </a:xfrm>
          <a:prstGeom prst="rect">
            <a:avLst/>
          </a:prstGeom>
        </p:spPr>
      </p:pic>
      <p:pic>
        <p:nvPicPr>
          <p:cNvPr id="1029" name="Picture 5" descr="D:\Canon\ZoomBrowser EX\Image Library Two\Red Lake River\rosyfaceshinerredlakeriver3.JPG"/>
          <p:cNvPicPr>
            <a:picLocks noChangeAspect="1" noChangeArrowheads="1"/>
          </p:cNvPicPr>
          <p:nvPr/>
        </p:nvPicPr>
        <p:blipFill>
          <a:blip r:embed="rId6" cstate="print"/>
          <a:srcRect/>
          <a:stretch>
            <a:fillRect/>
          </a:stretch>
        </p:blipFill>
        <p:spPr bwMode="auto">
          <a:xfrm>
            <a:off x="4572000" y="1905000"/>
            <a:ext cx="2667000" cy="2000411"/>
          </a:xfrm>
          <a:prstGeom prst="rect">
            <a:avLst/>
          </a:prstGeom>
          <a:noFill/>
        </p:spPr>
      </p:pic>
      <p:pic>
        <p:nvPicPr>
          <p:cNvPr id="1027" name="Picture 3" descr="D:\Canon\ZoomBrowser EX\Image Library Two\Ford Dam\116-1651_IMG.JPG"/>
          <p:cNvPicPr>
            <a:picLocks noChangeAspect="1" noChangeArrowheads="1"/>
          </p:cNvPicPr>
          <p:nvPr/>
        </p:nvPicPr>
        <p:blipFill>
          <a:blip r:embed="rId7" cstate="print"/>
          <a:srcRect/>
          <a:stretch>
            <a:fillRect/>
          </a:stretch>
        </p:blipFill>
        <p:spPr bwMode="auto">
          <a:xfrm>
            <a:off x="7315200" y="4114800"/>
            <a:ext cx="1828800" cy="2743200"/>
          </a:xfrm>
          <a:prstGeom prst="rect">
            <a:avLst/>
          </a:prstGeom>
          <a:noFill/>
        </p:spPr>
      </p:pic>
      <p:pic>
        <p:nvPicPr>
          <p:cNvPr id="8" name="Picture 5" descr="C:\Documents and Settings\iachisho\Local Settings\Temporary Internet Files\Content.IE5\05MB4HIB\MPj04365310000[1].jpg"/>
          <p:cNvPicPr>
            <a:picLocks noChangeAspect="1" noChangeArrowheads="1"/>
          </p:cNvPicPr>
          <p:nvPr/>
        </p:nvPicPr>
        <p:blipFill>
          <a:blip r:embed="rId8" cstate="print"/>
          <a:srcRect/>
          <a:stretch>
            <a:fillRect/>
          </a:stretch>
        </p:blipFill>
        <p:spPr bwMode="auto">
          <a:xfrm>
            <a:off x="2895600" y="0"/>
            <a:ext cx="2895600" cy="1930400"/>
          </a:xfrm>
          <a:prstGeom prst="rect">
            <a:avLst/>
          </a:prstGeom>
          <a:noFill/>
          <a:ln w="9525">
            <a:noFill/>
            <a:miter lim="800000"/>
            <a:headEnd/>
            <a:tailEnd/>
          </a:ln>
        </p:spPr>
      </p:pic>
      <p:pic>
        <p:nvPicPr>
          <p:cNvPr id="9" name="Picture 8" descr="girl-drinking-water.jpg"/>
          <p:cNvPicPr>
            <a:picLocks noChangeAspect="1"/>
          </p:cNvPicPr>
          <p:nvPr/>
        </p:nvPicPr>
        <p:blipFill>
          <a:blip r:embed="rId9" cstate="print"/>
          <a:stretch>
            <a:fillRect/>
          </a:stretch>
        </p:blipFill>
        <p:spPr>
          <a:xfrm>
            <a:off x="0" y="0"/>
            <a:ext cx="2895600" cy="1921316"/>
          </a:xfrm>
          <a:prstGeom prst="rect">
            <a:avLst/>
          </a:prstGeom>
        </p:spPr>
      </p:pic>
      <p:pic>
        <p:nvPicPr>
          <p:cNvPr id="10" name="Picture 9" descr="crop irrigation.jpg"/>
          <p:cNvPicPr>
            <a:picLocks noChangeAspect="1"/>
          </p:cNvPicPr>
          <p:nvPr/>
        </p:nvPicPr>
        <p:blipFill>
          <a:blip r:embed="rId10" cstate="print"/>
          <a:srcRect b="9207"/>
          <a:stretch>
            <a:fillRect/>
          </a:stretch>
        </p:blipFill>
        <p:spPr>
          <a:xfrm>
            <a:off x="5791200" y="-31173"/>
            <a:ext cx="2909485" cy="1981200"/>
          </a:xfrm>
          <a:prstGeom prst="rect">
            <a:avLst/>
          </a:prstGeom>
        </p:spPr>
      </p:pic>
      <p:pic>
        <p:nvPicPr>
          <p:cNvPr id="1026" name="Picture 2" descr="D:\ My Files 2\ My Files 2\Powerpoint\Mussels\IMG_2581.JPG"/>
          <p:cNvPicPr>
            <a:picLocks noChangeAspect="1" noChangeArrowheads="1"/>
          </p:cNvPicPr>
          <p:nvPr/>
        </p:nvPicPr>
        <p:blipFill>
          <a:blip r:embed="rId11" cstate="print"/>
          <a:srcRect r="9004"/>
          <a:stretch>
            <a:fillRect/>
          </a:stretch>
        </p:blipFill>
        <p:spPr bwMode="auto">
          <a:xfrm>
            <a:off x="2895600" y="1905001"/>
            <a:ext cx="2743200" cy="2001793"/>
          </a:xfrm>
          <a:prstGeom prst="rect">
            <a:avLst/>
          </a:prstGeom>
          <a:noFill/>
        </p:spPr>
      </p:pic>
      <p:pic>
        <p:nvPicPr>
          <p:cNvPr id="12" name="Picture 11" descr="Mississippi_river_barges.jpg"/>
          <p:cNvPicPr>
            <a:picLocks noChangeAspect="1"/>
          </p:cNvPicPr>
          <p:nvPr/>
        </p:nvPicPr>
        <p:blipFill>
          <a:blip r:embed="rId12" cstate="print"/>
          <a:stretch>
            <a:fillRect/>
          </a:stretch>
        </p:blipFill>
        <p:spPr>
          <a:xfrm>
            <a:off x="2819400" y="4953000"/>
            <a:ext cx="3048000" cy="2030605"/>
          </a:xfrm>
          <a:prstGeom prst="rect">
            <a:avLst/>
          </a:prstGeom>
        </p:spPr>
      </p:pic>
      <p:pic>
        <p:nvPicPr>
          <p:cNvPr id="13" name="Picture 12" descr="swimming_in_the_white_river.jpg"/>
          <p:cNvPicPr>
            <a:picLocks noChangeAspect="1"/>
          </p:cNvPicPr>
          <p:nvPr/>
        </p:nvPicPr>
        <p:blipFill>
          <a:blip r:embed="rId13" cstate="print"/>
          <a:stretch>
            <a:fillRect/>
          </a:stretch>
        </p:blipFill>
        <p:spPr>
          <a:xfrm>
            <a:off x="0" y="4953000"/>
            <a:ext cx="2868705" cy="1905000"/>
          </a:xfrm>
          <a:prstGeom prst="rect">
            <a:avLst/>
          </a:prstGeom>
        </p:spPr>
      </p:pic>
      <p:pic>
        <p:nvPicPr>
          <p:cNvPr id="1030" name="Picture 6" descr="D:\Canon\ZoomBrowser EX\Image Library Two\Rio Ricos - IFC\114-1437_IMG.JPG"/>
          <p:cNvPicPr>
            <a:picLocks noChangeAspect="1" noChangeArrowheads="1"/>
          </p:cNvPicPr>
          <p:nvPr/>
        </p:nvPicPr>
        <p:blipFill>
          <a:blip r:embed="rId14" cstate="print"/>
          <a:srcRect/>
          <a:stretch>
            <a:fillRect/>
          </a:stretch>
        </p:blipFill>
        <p:spPr bwMode="auto">
          <a:xfrm>
            <a:off x="7874000" y="0"/>
            <a:ext cx="1270000" cy="1905000"/>
          </a:xfrm>
          <a:prstGeom prst="rect">
            <a:avLst/>
          </a:prstGeom>
          <a:noFill/>
        </p:spPr>
      </p:pic>
      <p:pic>
        <p:nvPicPr>
          <p:cNvPr id="22" name="Picture 21" descr="brandenburg_large.jpg"/>
          <p:cNvPicPr>
            <a:picLocks noChangeAspect="1"/>
          </p:cNvPicPr>
          <p:nvPr/>
        </p:nvPicPr>
        <p:blipFill>
          <a:blip r:embed="rId15" cstate="print"/>
          <a:srcRect t="6838"/>
          <a:stretch>
            <a:fillRect/>
          </a:stretch>
        </p:blipFill>
        <p:spPr>
          <a:xfrm>
            <a:off x="0" y="1828800"/>
            <a:ext cx="2895600" cy="2175607"/>
          </a:xfrm>
          <a:prstGeom prst="rect">
            <a:avLst/>
          </a:prstGeom>
        </p:spPr>
      </p:pic>
      <p:pic>
        <p:nvPicPr>
          <p:cNvPr id="6" name="Picture 2" descr="C:\ My Files 2\Powerpoint\IFC - Book\Hal's Stuff\4Dosewallips12Jul02.jpg"/>
          <p:cNvPicPr>
            <a:picLocks noChangeAspect="1" noChangeArrowheads="1"/>
          </p:cNvPicPr>
          <p:nvPr/>
        </p:nvPicPr>
        <p:blipFill>
          <a:blip r:embed="rId16" cstate="print"/>
          <a:stretch>
            <a:fillRect/>
          </a:stretch>
        </p:blipFill>
        <p:spPr bwMode="auto">
          <a:xfrm>
            <a:off x="5029200" y="4953000"/>
            <a:ext cx="2641600" cy="1981200"/>
          </a:xfrm>
          <a:prstGeom prst="rect">
            <a:avLst/>
          </a:prstGeom>
          <a:noFill/>
          <a:ln>
            <a:noFill/>
          </a:ln>
        </p:spPr>
      </p:pic>
      <p:pic>
        <p:nvPicPr>
          <p:cNvPr id="21" name="Picture 20" descr="soil fertility.jpg"/>
          <p:cNvPicPr>
            <a:picLocks noChangeAspect="1"/>
          </p:cNvPicPr>
          <p:nvPr/>
        </p:nvPicPr>
        <p:blipFill>
          <a:blip r:embed="rId17" cstate="print"/>
          <a:stretch>
            <a:fillRect/>
          </a:stretch>
        </p:blipFill>
        <p:spPr>
          <a:xfrm>
            <a:off x="1676400" y="3657600"/>
            <a:ext cx="1752600" cy="1447800"/>
          </a:xfrm>
          <a:prstGeom prst="rect">
            <a:avLst/>
          </a:prstGeom>
        </p:spPr>
      </p:pic>
      <p:pic>
        <p:nvPicPr>
          <p:cNvPr id="24" name="Picture 23" descr="MN old growth.jpg"/>
          <p:cNvPicPr>
            <a:picLocks noChangeAspect="1"/>
          </p:cNvPicPr>
          <p:nvPr/>
        </p:nvPicPr>
        <p:blipFill>
          <a:blip r:embed="rId18" cstate="print"/>
          <a:srcRect b="3333"/>
          <a:stretch>
            <a:fillRect/>
          </a:stretch>
        </p:blipFill>
        <p:spPr>
          <a:xfrm>
            <a:off x="2251447" y="0"/>
            <a:ext cx="2044394" cy="2971800"/>
          </a:xfrm>
          <a:prstGeom prst="rect">
            <a:avLst/>
          </a:prstGeom>
        </p:spPr>
      </p:pic>
      <p:pic>
        <p:nvPicPr>
          <p:cNvPr id="19" name="Picture 18" descr="MN lakefront property.jpg"/>
          <p:cNvPicPr>
            <a:picLocks noChangeAspect="1"/>
          </p:cNvPicPr>
          <p:nvPr/>
        </p:nvPicPr>
        <p:blipFill>
          <a:blip r:embed="rId19" cstate="print"/>
          <a:srcRect b="6615"/>
          <a:stretch>
            <a:fillRect/>
          </a:stretch>
        </p:blipFill>
        <p:spPr>
          <a:xfrm>
            <a:off x="5410200" y="3735841"/>
            <a:ext cx="1938749" cy="1217159"/>
          </a:xfrm>
          <a:prstGeom prst="rect">
            <a:avLst/>
          </a:prstGeom>
        </p:spPr>
      </p:pic>
      <p:pic>
        <p:nvPicPr>
          <p:cNvPr id="25" name="Picture 24" descr="vege13_small.jpg"/>
          <p:cNvPicPr>
            <a:picLocks noChangeAspect="1"/>
          </p:cNvPicPr>
          <p:nvPr/>
        </p:nvPicPr>
        <p:blipFill>
          <a:blip r:embed="rId20" cstate="print"/>
          <a:srcRect r="9223" b="19118"/>
          <a:stretch>
            <a:fillRect/>
          </a:stretch>
        </p:blipFill>
        <p:spPr>
          <a:xfrm>
            <a:off x="4183380" y="2971800"/>
            <a:ext cx="1684020" cy="990600"/>
          </a:xfrm>
          <a:prstGeom prst="rect">
            <a:avLst/>
          </a:prstGeom>
        </p:spPr>
      </p:pic>
      <p:pic>
        <p:nvPicPr>
          <p:cNvPr id="26" name="Picture 4" descr="piglets.jpg"/>
          <p:cNvPicPr>
            <a:picLocks noChangeAspect="1"/>
          </p:cNvPicPr>
          <p:nvPr/>
        </p:nvPicPr>
        <p:blipFill>
          <a:blip r:embed="rId21" cstate="print"/>
          <a:srcRect/>
          <a:stretch>
            <a:fillRect/>
          </a:stretch>
        </p:blipFill>
        <p:spPr bwMode="auto">
          <a:xfrm>
            <a:off x="5638800" y="1676399"/>
            <a:ext cx="1295400" cy="890059"/>
          </a:xfrm>
          <a:prstGeom prst="rect">
            <a:avLst/>
          </a:prstGeom>
          <a:noFill/>
          <a:ln w="9525">
            <a:noFill/>
            <a:miter lim="800000"/>
            <a:headEnd/>
            <a:tailEnd/>
          </a:ln>
        </p:spPr>
      </p:pic>
      <p:pic>
        <p:nvPicPr>
          <p:cNvPr id="27" name="Picture 3" descr="ND-Cattle-754937.jpg"/>
          <p:cNvPicPr>
            <a:picLocks noChangeAspect="1"/>
          </p:cNvPicPr>
          <p:nvPr/>
        </p:nvPicPr>
        <p:blipFill>
          <a:blip r:embed="rId22" cstate="print"/>
          <a:srcRect/>
          <a:stretch>
            <a:fillRect/>
          </a:stretch>
        </p:blipFill>
        <p:spPr bwMode="auto">
          <a:xfrm>
            <a:off x="7086600" y="-304800"/>
            <a:ext cx="1487674" cy="992188"/>
          </a:xfrm>
          <a:prstGeom prst="rect">
            <a:avLst/>
          </a:prstGeom>
          <a:noFill/>
          <a:ln w="9525">
            <a:noFill/>
            <a:miter lim="800000"/>
            <a:headEnd/>
            <a:tailEnd/>
          </a:ln>
        </p:spPr>
      </p:pic>
      <p:pic>
        <p:nvPicPr>
          <p:cNvPr id="28" name="Picture 27" descr="ice angler.jpg"/>
          <p:cNvPicPr>
            <a:picLocks noChangeAspect="1"/>
          </p:cNvPicPr>
          <p:nvPr/>
        </p:nvPicPr>
        <p:blipFill>
          <a:blip r:embed="rId23" cstate="print"/>
          <a:stretch>
            <a:fillRect/>
          </a:stretch>
        </p:blipFill>
        <p:spPr>
          <a:xfrm>
            <a:off x="6934200" y="5791200"/>
            <a:ext cx="1520190" cy="1066800"/>
          </a:xfrm>
          <a:prstGeom prst="rect">
            <a:avLst/>
          </a:prstGeom>
        </p:spPr>
      </p:pic>
      <p:pic>
        <p:nvPicPr>
          <p:cNvPr id="23" name="Picture 22" descr="109-0982_IMG.JPG"/>
          <p:cNvPicPr>
            <a:picLocks noChangeAspect="1"/>
          </p:cNvPicPr>
          <p:nvPr/>
        </p:nvPicPr>
        <p:blipFill>
          <a:blip r:embed="rId24" cstate="print"/>
          <a:srcRect l="30833" t="17500" r="32500" b="42500"/>
          <a:stretch>
            <a:fillRect/>
          </a:stretch>
        </p:blipFill>
        <p:spPr>
          <a:xfrm>
            <a:off x="2514600" y="4800600"/>
            <a:ext cx="1571625" cy="1143000"/>
          </a:xfrm>
          <a:prstGeom prst="rect">
            <a:avLst/>
          </a:prstGeom>
        </p:spPr>
      </p:pic>
      <p:sp>
        <p:nvSpPr>
          <p:cNvPr id="31" name="Text Box 6"/>
          <p:cNvSpPr txBox="1">
            <a:spLocks noChangeArrowheads="1"/>
          </p:cNvSpPr>
          <p:nvPr/>
        </p:nvSpPr>
        <p:spPr bwMode="auto">
          <a:xfrm>
            <a:off x="0" y="533400"/>
            <a:ext cx="9144000" cy="923330"/>
          </a:xfrm>
          <a:prstGeom prst="rect">
            <a:avLst/>
          </a:prstGeom>
          <a:noFill/>
          <a:ln w="9525">
            <a:noFill/>
            <a:miter lim="800000"/>
            <a:headEnd/>
            <a:tailEnd/>
          </a:ln>
        </p:spPr>
        <p:txBody>
          <a:bodyPr wrap="square">
            <a:spAutoFit/>
          </a:bodyPr>
          <a:lstStyle/>
          <a:p>
            <a:pPr algn="ctr">
              <a:spcBef>
                <a:spcPct val="50000"/>
              </a:spcBef>
            </a:pPr>
            <a:r>
              <a:rPr lang="en-US" sz="5400" b="1" u="sng" dirty="0">
                <a:solidFill>
                  <a:schemeClr val="bg1"/>
                </a:solidFill>
                <a:latin typeface="+mj-lt"/>
              </a:rPr>
              <a:t>People value flowing water</a:t>
            </a:r>
          </a:p>
        </p:txBody>
      </p:sp>
      <p:sp>
        <p:nvSpPr>
          <p:cNvPr id="32" name="TextBox 31"/>
          <p:cNvSpPr txBox="1"/>
          <p:nvPr/>
        </p:nvSpPr>
        <p:spPr>
          <a:xfrm>
            <a:off x="1295400" y="1981200"/>
            <a:ext cx="6248400" cy="923330"/>
          </a:xfrm>
          <a:prstGeom prst="rect">
            <a:avLst/>
          </a:prstGeom>
          <a:solidFill>
            <a:schemeClr val="accent3">
              <a:lumMod val="40000"/>
              <a:lumOff val="60000"/>
              <a:alpha val="41000"/>
            </a:schemeClr>
          </a:solidFill>
        </p:spPr>
        <p:txBody>
          <a:bodyPr wrap="square" rtlCol="0">
            <a:spAutoFit/>
          </a:bodyPr>
          <a:lstStyle/>
          <a:p>
            <a:pPr algn="ctr"/>
            <a:r>
              <a:rPr lang="en-US" sz="5400" b="1" dirty="0" smtClean="0">
                <a:solidFill>
                  <a:srgbClr val="FFFF00"/>
                </a:solidFill>
                <a:effectLst>
                  <a:outerShdw blurRad="38100" dist="38100" dir="2700000" algn="tl">
                    <a:srgbClr val="000000">
                      <a:alpha val="43137"/>
                    </a:srgbClr>
                  </a:outerShdw>
                </a:effectLst>
                <a:latin typeface="+mj-lt"/>
                <a:cs typeface="Arial" pitchFamily="34" charset="0"/>
              </a:rPr>
              <a:t>Ecosystem Services</a:t>
            </a:r>
            <a:endParaRPr lang="en-US" sz="5400" dirty="0">
              <a:solidFill>
                <a:srgbClr val="FFFF00"/>
              </a:solidFill>
              <a:effectLst>
                <a:outerShdw blurRad="38100" dist="38100" dir="2700000" algn="tl">
                  <a:srgbClr val="000000">
                    <a:alpha val="43137"/>
                  </a:srgbClr>
                </a:outerShdw>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ou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600" b="1" dirty="0" smtClean="0"/>
              <a:t>Variable flows maintain habitat complexity</a:t>
            </a:r>
            <a:endParaRPr lang="en-US" sz="3600" b="1" dirty="0"/>
          </a:p>
        </p:txBody>
      </p:sp>
      <p:pic>
        <p:nvPicPr>
          <p:cNvPr id="3" name="Picture 2" descr="2-22.jpg"/>
          <p:cNvPicPr>
            <a:picLocks noChangeAspect="1"/>
          </p:cNvPicPr>
          <p:nvPr/>
        </p:nvPicPr>
        <p:blipFill>
          <a:blip r:embed="rId3" cstate="print"/>
          <a:stretch>
            <a:fillRect/>
          </a:stretch>
        </p:blipFill>
        <p:spPr>
          <a:xfrm>
            <a:off x="1447800" y="1219200"/>
            <a:ext cx="6172200" cy="543974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2-05.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50000">
              <a:schemeClr val="tx2">
                <a:lumMod val="40000"/>
                <a:lumOff val="60000"/>
              </a:schemeClr>
            </a:gs>
            <a:gs pos="100000">
              <a:schemeClr val="tx2">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3000"/>
          </a:xfrm>
        </p:spPr>
        <p:txBody>
          <a:bodyPr/>
          <a:lstStyle/>
          <a:p>
            <a:r>
              <a:rPr lang="en-US" sz="3600" b="1" dirty="0" smtClean="0"/>
              <a:t>What about average monthly flow regimes?</a:t>
            </a:r>
            <a:endParaRPr lang="en-US" sz="3600" b="1" dirty="0"/>
          </a:p>
        </p:txBody>
      </p:sp>
      <p:pic>
        <p:nvPicPr>
          <p:cNvPr id="5" name="Picture 4" descr="Fig 2-15.jpg"/>
          <p:cNvPicPr>
            <a:picLocks noChangeAspect="1"/>
          </p:cNvPicPr>
          <p:nvPr/>
        </p:nvPicPr>
        <p:blipFill>
          <a:blip r:embed="rId3" cstate="print"/>
          <a:stretch>
            <a:fillRect/>
          </a:stretch>
        </p:blipFill>
        <p:spPr>
          <a:xfrm>
            <a:off x="457200" y="1066800"/>
            <a:ext cx="7893222" cy="5434289"/>
          </a:xfrm>
          <a:prstGeom prst="rect">
            <a:avLst/>
          </a:prstGeom>
        </p:spPr>
      </p:pic>
      <p:graphicFrame>
        <p:nvGraphicFramePr>
          <p:cNvPr id="4" name="Chart 3"/>
          <p:cNvGraphicFramePr/>
          <p:nvPr/>
        </p:nvGraphicFramePr>
        <p:xfrm>
          <a:off x="1524000" y="1905000"/>
          <a:ext cx="5943600" cy="41148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smtClean="0"/>
              <a:t>Average flows = average habitat</a:t>
            </a:r>
            <a:endParaRPr lang="en-US" sz="4000" b="1" dirty="0"/>
          </a:p>
        </p:txBody>
      </p:sp>
      <p:pic>
        <p:nvPicPr>
          <p:cNvPr id="3" name="Picture 2" descr="2-23.jpg"/>
          <p:cNvPicPr>
            <a:picLocks noChangeAspect="1"/>
          </p:cNvPicPr>
          <p:nvPr/>
        </p:nvPicPr>
        <p:blipFill>
          <a:blip r:embed="rId3" cstate="print"/>
          <a:stretch>
            <a:fillRect/>
          </a:stretch>
        </p:blipFill>
        <p:spPr>
          <a:xfrm>
            <a:off x="0" y="1447800"/>
            <a:ext cx="9144000" cy="5225143"/>
          </a:xfrm>
          <a:prstGeom prst="rect">
            <a:avLst/>
          </a:prstGeom>
        </p:spPr>
      </p:pic>
      <p:sp>
        <p:nvSpPr>
          <p:cNvPr id="4" name="Rounded Rectangle 3"/>
          <p:cNvSpPr/>
          <p:nvPr/>
        </p:nvSpPr>
        <p:spPr>
          <a:xfrm>
            <a:off x="2057400" y="2362200"/>
            <a:ext cx="838200" cy="1219200"/>
          </a:xfrm>
          <a:prstGeom prst="round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5257800" y="4724400"/>
            <a:ext cx="2057400" cy="1066800"/>
          </a:xfrm>
          <a:prstGeom prst="round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ox(i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C:\TOM\Pictures\Miscellaneous\Cardwell (NPR) trout.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36195" name="Rectangle 3"/>
          <p:cNvSpPr>
            <a:spLocks noGrp="1" noChangeArrowheads="1"/>
          </p:cNvSpPr>
          <p:nvPr>
            <p:ph type="title"/>
          </p:nvPr>
        </p:nvSpPr>
        <p:spPr>
          <a:xfrm>
            <a:off x="685800" y="0"/>
            <a:ext cx="7772400" cy="1143000"/>
          </a:xfrm>
        </p:spPr>
        <p:txBody>
          <a:bodyPr/>
          <a:lstStyle/>
          <a:p>
            <a:r>
              <a:rPr lang="en-US" sz="6000" b="1" u="sng">
                <a:solidFill>
                  <a:srgbClr val="666062"/>
                </a:solidFill>
                <a:latin typeface="Arial" charset="0"/>
              </a:rPr>
              <a:t>Biology</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TOM\IFC\Project #2\Final files\Pictures only 4-04\Fig 2-26.jpg"/>
          <p:cNvPicPr>
            <a:picLocks noChangeAspect="1" noChangeArrowheads="1"/>
          </p:cNvPicPr>
          <p:nvPr/>
        </p:nvPicPr>
        <p:blipFill>
          <a:blip r:embed="rId3" cstate="print"/>
          <a:srcRect/>
          <a:stretch>
            <a:fillRect/>
          </a:stretch>
        </p:blipFill>
        <p:spPr bwMode="auto">
          <a:xfrm>
            <a:off x="304800" y="228600"/>
            <a:ext cx="3886200" cy="4195763"/>
          </a:xfrm>
          <a:prstGeom prst="rect">
            <a:avLst/>
          </a:prstGeom>
          <a:noFill/>
        </p:spPr>
      </p:pic>
      <p:pic>
        <p:nvPicPr>
          <p:cNvPr id="53251" name="Picture 3" descr="C:\TOM\IFC\Project #2\Final files\Pictures only 4-04\Fig 2-07 healthy riparian.jpg"/>
          <p:cNvPicPr>
            <a:picLocks noChangeAspect="1" noChangeArrowheads="1"/>
          </p:cNvPicPr>
          <p:nvPr/>
        </p:nvPicPr>
        <p:blipFill>
          <a:blip r:embed="rId4" cstate="print"/>
          <a:srcRect/>
          <a:stretch>
            <a:fillRect/>
          </a:stretch>
        </p:blipFill>
        <p:spPr bwMode="auto">
          <a:xfrm>
            <a:off x="4876800" y="2133600"/>
            <a:ext cx="3900488" cy="4191000"/>
          </a:xfrm>
          <a:prstGeom prst="rect">
            <a:avLst/>
          </a:prstGeom>
          <a:noFill/>
        </p:spPr>
      </p:pic>
      <p:sp>
        <p:nvSpPr>
          <p:cNvPr id="53252" name="Oval 4"/>
          <p:cNvSpPr>
            <a:spLocks noChangeArrowheads="1"/>
          </p:cNvSpPr>
          <p:nvPr/>
        </p:nvSpPr>
        <p:spPr bwMode="auto">
          <a:xfrm>
            <a:off x="1752600" y="1676400"/>
            <a:ext cx="1219200" cy="838200"/>
          </a:xfrm>
          <a:prstGeom prst="ellipse">
            <a:avLst/>
          </a:prstGeom>
          <a:noFill/>
          <a:ln w="28575">
            <a:solidFill>
              <a:srgbClr val="FFFF00"/>
            </a:solidFill>
            <a:round/>
            <a:headEnd/>
            <a:tailEnd/>
          </a:ln>
          <a:effectLst/>
        </p:spPr>
        <p:txBody>
          <a:bodyPr wrap="none" anchor="ctr"/>
          <a:lstStyle/>
          <a:p>
            <a:endParaRPr lang="en-US"/>
          </a:p>
        </p:txBody>
      </p:sp>
      <p:sp>
        <p:nvSpPr>
          <p:cNvPr id="53253" name="Text Box 5"/>
          <p:cNvSpPr txBox="1">
            <a:spLocks noChangeArrowheads="1"/>
          </p:cNvSpPr>
          <p:nvPr/>
        </p:nvSpPr>
        <p:spPr bwMode="auto">
          <a:xfrm>
            <a:off x="4419600" y="533400"/>
            <a:ext cx="4495800" cy="892552"/>
          </a:xfrm>
          <a:prstGeom prst="rect">
            <a:avLst/>
          </a:prstGeom>
          <a:noFill/>
          <a:ln w="9525">
            <a:noFill/>
            <a:miter lim="800000"/>
            <a:headEnd/>
            <a:tailEnd/>
          </a:ln>
          <a:effectLst/>
        </p:spPr>
        <p:txBody>
          <a:bodyPr wrap="square">
            <a:spAutoFit/>
          </a:bodyPr>
          <a:lstStyle/>
          <a:p>
            <a:pPr algn="l">
              <a:spcBef>
                <a:spcPct val="50000"/>
              </a:spcBef>
            </a:pPr>
            <a:r>
              <a:rPr lang="en-US" sz="2600" dirty="0">
                <a:solidFill>
                  <a:schemeClr val="bg1"/>
                </a:solidFill>
              </a:rPr>
              <a:t>Biology </a:t>
            </a:r>
            <a:r>
              <a:rPr lang="en-US" sz="2600" dirty="0" smtClean="0">
                <a:solidFill>
                  <a:schemeClr val="bg1"/>
                </a:solidFill>
              </a:rPr>
              <a:t>embraces all aquatic organisms in the stream . . . </a:t>
            </a:r>
          </a:p>
        </p:txBody>
      </p:sp>
      <p:sp>
        <p:nvSpPr>
          <p:cNvPr id="7" name="TextBox 6"/>
          <p:cNvSpPr txBox="1"/>
          <p:nvPr/>
        </p:nvSpPr>
        <p:spPr>
          <a:xfrm>
            <a:off x="990600" y="5105400"/>
            <a:ext cx="3810000" cy="492443"/>
          </a:xfrm>
          <a:prstGeom prst="rect">
            <a:avLst/>
          </a:prstGeom>
          <a:noFill/>
        </p:spPr>
        <p:txBody>
          <a:bodyPr wrap="square" rtlCol="0">
            <a:spAutoFit/>
          </a:bodyPr>
          <a:lstStyle/>
          <a:p>
            <a:r>
              <a:rPr lang="en-US" sz="2600" dirty="0" smtClean="0">
                <a:solidFill>
                  <a:schemeClr val="bg1"/>
                </a:solidFill>
              </a:rPr>
              <a:t>and the riparian corridor</a:t>
            </a:r>
            <a:endParaRPr lang="en-US" sz="26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457200"/>
            <a:ext cx="7772400" cy="1143000"/>
          </a:xfrm>
        </p:spPr>
        <p:txBody>
          <a:bodyPr/>
          <a:lstStyle/>
          <a:p>
            <a:r>
              <a:rPr lang="en-US" sz="5400" b="1" dirty="0">
                <a:solidFill>
                  <a:schemeClr val="bg1"/>
                </a:solidFill>
                <a:latin typeface="Arial" charset="0"/>
              </a:rPr>
              <a:t>Geomorphology</a:t>
            </a:r>
          </a:p>
        </p:txBody>
      </p:sp>
      <p:pic>
        <p:nvPicPr>
          <p:cNvPr id="140291" name="Picture 3" descr="C:\TOM\Pictures\Crow Creek\Crow Creek  sand in hand 6-3-05.jpg"/>
          <p:cNvPicPr>
            <a:picLocks noChangeAspect="1" noChangeArrowheads="1"/>
          </p:cNvPicPr>
          <p:nvPr/>
        </p:nvPicPr>
        <p:blipFill>
          <a:blip r:embed="rId3" cstate="print"/>
          <a:srcRect/>
          <a:stretch>
            <a:fillRect/>
          </a:stretch>
        </p:blipFill>
        <p:spPr bwMode="auto">
          <a:xfrm>
            <a:off x="1219200" y="1657350"/>
            <a:ext cx="6629400" cy="495935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2" descr="C:\TOM\IFC\Project #2\Vanita Final Illustrations\2-18.jpg"/>
          <p:cNvPicPr>
            <a:picLocks noChangeAspect="1" noChangeArrowheads="1"/>
          </p:cNvPicPr>
          <p:nvPr/>
        </p:nvPicPr>
        <p:blipFill>
          <a:blip r:embed="rId3" cstate="print"/>
          <a:srcRect/>
          <a:stretch>
            <a:fillRect/>
          </a:stretch>
        </p:blipFill>
        <p:spPr bwMode="auto">
          <a:xfrm>
            <a:off x="0" y="485775"/>
            <a:ext cx="9144000" cy="588645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050"/>
          <p:cNvSpPr>
            <a:spLocks noGrp="1" noChangeArrowheads="1"/>
          </p:cNvSpPr>
          <p:nvPr>
            <p:ph type="title"/>
          </p:nvPr>
        </p:nvSpPr>
        <p:spPr>
          <a:xfrm>
            <a:off x="381000" y="381000"/>
            <a:ext cx="8458200" cy="1143000"/>
          </a:xfrm>
        </p:spPr>
        <p:txBody>
          <a:bodyPr/>
          <a:lstStyle/>
          <a:p>
            <a:r>
              <a:rPr lang="en-US" sz="4000" b="1" dirty="0" smtClean="0">
                <a:solidFill>
                  <a:schemeClr val="bg1"/>
                </a:solidFill>
              </a:rPr>
              <a:t>Geomorphic condition is a function of:</a:t>
            </a:r>
            <a:endParaRPr lang="en-US" sz="4000" b="1" dirty="0">
              <a:solidFill>
                <a:schemeClr val="bg1"/>
              </a:solidFill>
            </a:endParaRPr>
          </a:p>
        </p:txBody>
      </p:sp>
      <p:sp>
        <p:nvSpPr>
          <p:cNvPr id="220164" name="Rectangle 2052"/>
          <p:cNvSpPr>
            <a:spLocks noGrp="1" noChangeArrowheads="1"/>
          </p:cNvSpPr>
          <p:nvPr>
            <p:ph type="body" sz="half" idx="2"/>
          </p:nvPr>
        </p:nvSpPr>
        <p:spPr>
          <a:xfrm>
            <a:off x="4572000" y="2133600"/>
            <a:ext cx="4114800" cy="3505200"/>
          </a:xfrm>
        </p:spPr>
        <p:txBody>
          <a:bodyPr/>
          <a:lstStyle/>
          <a:p>
            <a:pPr>
              <a:spcAft>
                <a:spcPts val="1200"/>
              </a:spcAft>
            </a:pPr>
            <a:r>
              <a:rPr lang="en-US" b="1" u="sng" dirty="0" smtClean="0">
                <a:solidFill>
                  <a:schemeClr val="bg1"/>
                </a:solidFill>
              </a:rPr>
              <a:t>Sediment</a:t>
            </a:r>
            <a:r>
              <a:rPr lang="en-US" b="1" dirty="0" smtClean="0">
                <a:solidFill>
                  <a:schemeClr val="bg1"/>
                </a:solidFill>
              </a:rPr>
              <a:t> addition or removal</a:t>
            </a:r>
            <a:endParaRPr lang="en-US" b="1" dirty="0">
              <a:solidFill>
                <a:schemeClr val="bg1"/>
              </a:solidFill>
            </a:endParaRPr>
          </a:p>
          <a:p>
            <a:pPr>
              <a:spcAft>
                <a:spcPts val="1200"/>
              </a:spcAft>
            </a:pPr>
            <a:r>
              <a:rPr lang="en-US" b="1" u="sng" dirty="0" smtClean="0">
                <a:solidFill>
                  <a:schemeClr val="bg1"/>
                </a:solidFill>
              </a:rPr>
              <a:t>Flow</a:t>
            </a:r>
            <a:r>
              <a:rPr lang="en-US" b="1" dirty="0" smtClean="0">
                <a:solidFill>
                  <a:schemeClr val="bg1"/>
                </a:solidFill>
              </a:rPr>
              <a:t> addition or removal</a:t>
            </a:r>
          </a:p>
          <a:p>
            <a:pPr>
              <a:spcAft>
                <a:spcPts val="1200"/>
              </a:spcAft>
            </a:pPr>
            <a:r>
              <a:rPr lang="en-US" b="1" u="sng" dirty="0" smtClean="0">
                <a:solidFill>
                  <a:schemeClr val="bg1"/>
                </a:solidFill>
              </a:rPr>
              <a:t>Channel form </a:t>
            </a:r>
            <a:r>
              <a:rPr lang="en-US" b="1" dirty="0" smtClean="0">
                <a:solidFill>
                  <a:schemeClr val="bg1"/>
                </a:solidFill>
              </a:rPr>
              <a:t>(alteration)</a:t>
            </a:r>
          </a:p>
        </p:txBody>
      </p:sp>
      <p:pic>
        <p:nvPicPr>
          <p:cNvPr id="220165" name="Picture 2053" descr="C:\TOM\IFC\Project #2\Final files\Pictures only 4-04\Fig 5-14.jpg"/>
          <p:cNvPicPr>
            <a:picLocks noGrp="1" noChangeAspect="1" noChangeArrowheads="1"/>
          </p:cNvPicPr>
          <p:nvPr>
            <p:ph type="chart" sz="half" idx="1"/>
          </p:nvPr>
        </p:nvPicPr>
        <p:blipFill>
          <a:blip r:embed="rId3" cstate="print"/>
          <a:srcRect/>
          <a:stretch>
            <a:fillRect/>
          </a:stretch>
        </p:blipFill>
        <p:spPr>
          <a:xfrm>
            <a:off x="609600" y="1752600"/>
            <a:ext cx="3660775" cy="4800600"/>
          </a:xfrm>
          <a:noFill/>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5" name="Picture 5" descr="C:\TOM\IFC\Project #2\Final files\Illustrations 3-04\2-29.jpg"/>
          <p:cNvPicPr>
            <a:picLocks noChangeAspect="1" noChangeArrowheads="1"/>
          </p:cNvPicPr>
          <p:nvPr/>
        </p:nvPicPr>
        <p:blipFill>
          <a:blip r:embed="rId3" cstate="print"/>
          <a:srcRect/>
          <a:stretch>
            <a:fillRect/>
          </a:stretch>
        </p:blipFill>
        <p:spPr bwMode="auto">
          <a:xfrm>
            <a:off x="5791200" y="1676400"/>
            <a:ext cx="3098800" cy="4419600"/>
          </a:xfrm>
          <a:prstGeom prst="rect">
            <a:avLst/>
          </a:prstGeom>
          <a:noFill/>
        </p:spPr>
      </p:pic>
      <p:sp>
        <p:nvSpPr>
          <p:cNvPr id="61446" name="Text Box 6"/>
          <p:cNvSpPr txBox="1">
            <a:spLocks noChangeArrowheads="1"/>
          </p:cNvSpPr>
          <p:nvPr/>
        </p:nvSpPr>
        <p:spPr bwMode="auto">
          <a:xfrm>
            <a:off x="0" y="685800"/>
            <a:ext cx="5105400" cy="923330"/>
          </a:xfrm>
          <a:prstGeom prst="rect">
            <a:avLst/>
          </a:prstGeom>
          <a:noFill/>
          <a:ln w="9525">
            <a:noFill/>
            <a:miter lim="800000"/>
            <a:headEnd/>
            <a:tailEnd/>
          </a:ln>
          <a:effectLst/>
        </p:spPr>
        <p:txBody>
          <a:bodyPr wrap="square">
            <a:spAutoFit/>
          </a:bodyPr>
          <a:lstStyle/>
          <a:p>
            <a:pPr algn="ctr">
              <a:spcBef>
                <a:spcPct val="50000"/>
              </a:spcBef>
            </a:pPr>
            <a:r>
              <a:rPr lang="en-US" sz="5400" b="1" dirty="0" smtClean="0">
                <a:solidFill>
                  <a:schemeClr val="bg1"/>
                </a:solidFill>
              </a:rPr>
              <a:t>Water Quality</a:t>
            </a:r>
          </a:p>
        </p:txBody>
      </p:sp>
      <p:pic>
        <p:nvPicPr>
          <p:cNvPr id="5" name="Picture 3" descr="C:\TOM\IFC\Project #2\Final files\Illustrations 3-04\2-31.jpg"/>
          <p:cNvPicPr>
            <a:picLocks noChangeAspect="1" noChangeArrowheads="1"/>
          </p:cNvPicPr>
          <p:nvPr/>
        </p:nvPicPr>
        <p:blipFill>
          <a:blip r:embed="rId4" cstate="print"/>
          <a:srcRect/>
          <a:stretch>
            <a:fillRect/>
          </a:stretch>
        </p:blipFill>
        <p:spPr bwMode="auto">
          <a:xfrm>
            <a:off x="0" y="2133600"/>
            <a:ext cx="5562600" cy="3926613"/>
          </a:xfrm>
          <a:prstGeom prst="rect">
            <a:avLst/>
          </a:prstGeom>
          <a:noFill/>
        </p:spPr>
      </p:pic>
      <p:sp>
        <p:nvSpPr>
          <p:cNvPr id="6" name="TextBox 5"/>
          <p:cNvSpPr txBox="1"/>
          <p:nvPr/>
        </p:nvSpPr>
        <p:spPr>
          <a:xfrm>
            <a:off x="1600200" y="6096000"/>
            <a:ext cx="1752600" cy="523220"/>
          </a:xfrm>
          <a:prstGeom prst="rect">
            <a:avLst/>
          </a:prstGeom>
          <a:noFill/>
        </p:spPr>
        <p:txBody>
          <a:bodyPr wrap="square" rtlCol="0">
            <a:spAutoFit/>
          </a:bodyPr>
          <a:lstStyle/>
          <a:p>
            <a:r>
              <a:rPr lang="en-US" sz="2800" dirty="0" smtClean="0">
                <a:solidFill>
                  <a:schemeClr val="bg1"/>
                </a:solidFill>
              </a:rPr>
              <a:t>Pollutants</a:t>
            </a:r>
            <a:endParaRPr lang="en-US" sz="2800" dirty="0">
              <a:solidFill>
                <a:schemeClr val="bg1"/>
              </a:solidFill>
            </a:endParaRPr>
          </a:p>
        </p:txBody>
      </p:sp>
      <p:sp>
        <p:nvSpPr>
          <p:cNvPr id="7" name="TextBox 6"/>
          <p:cNvSpPr txBox="1"/>
          <p:nvPr/>
        </p:nvSpPr>
        <p:spPr>
          <a:xfrm>
            <a:off x="6248400" y="6096000"/>
            <a:ext cx="2514600" cy="523220"/>
          </a:xfrm>
          <a:prstGeom prst="rect">
            <a:avLst/>
          </a:prstGeom>
          <a:noFill/>
        </p:spPr>
        <p:txBody>
          <a:bodyPr wrap="square" rtlCol="0">
            <a:spAutoFit/>
          </a:bodyPr>
          <a:lstStyle/>
          <a:p>
            <a:r>
              <a:rPr lang="en-US" sz="2800" dirty="0" smtClean="0">
                <a:solidFill>
                  <a:schemeClr val="bg1"/>
                </a:solidFill>
              </a:rPr>
              <a:t>Temperature</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7410" name="Picture 2" descr="C:\ My Files 2\Powerpoint\hydrologic cycle.jpg"/>
          <p:cNvPicPr>
            <a:picLocks noChangeAspect="1" noChangeArrowheads="1"/>
          </p:cNvPicPr>
          <p:nvPr/>
        </p:nvPicPr>
        <p:blipFill>
          <a:blip r:embed="rId3" cstate="print"/>
          <a:srcRect b="9756"/>
          <a:stretch>
            <a:fillRect/>
          </a:stretch>
        </p:blipFill>
        <p:spPr bwMode="auto">
          <a:xfrm>
            <a:off x="0" y="685800"/>
            <a:ext cx="6300609" cy="6172200"/>
          </a:xfrm>
          <a:prstGeom prst="rect">
            <a:avLst/>
          </a:prstGeom>
          <a:noFill/>
          <a:ln w="9525">
            <a:noFill/>
            <a:miter lim="800000"/>
            <a:headEnd/>
            <a:tailEnd/>
          </a:ln>
        </p:spPr>
      </p:pic>
      <p:sp>
        <p:nvSpPr>
          <p:cNvPr id="17411" name="Text Box 3"/>
          <p:cNvSpPr txBox="1">
            <a:spLocks noChangeArrowheads="1"/>
          </p:cNvSpPr>
          <p:nvPr/>
        </p:nvSpPr>
        <p:spPr bwMode="auto">
          <a:xfrm>
            <a:off x="6384925" y="762000"/>
            <a:ext cx="2759075" cy="2554545"/>
          </a:xfrm>
          <a:prstGeom prst="rect">
            <a:avLst/>
          </a:prstGeom>
          <a:noFill/>
          <a:ln w="9525">
            <a:noFill/>
            <a:miter lim="800000"/>
            <a:headEnd/>
            <a:tailEnd/>
          </a:ln>
        </p:spPr>
        <p:txBody>
          <a:bodyPr wrap="square">
            <a:spAutoFit/>
          </a:bodyPr>
          <a:lstStyle/>
          <a:p>
            <a:r>
              <a:rPr lang="en-US" sz="3200" dirty="0">
                <a:solidFill>
                  <a:schemeClr val="tx1"/>
                </a:solidFill>
                <a:latin typeface="+mj-lt"/>
              </a:rPr>
              <a:t>The </a:t>
            </a:r>
            <a:r>
              <a:rPr lang="en-US" sz="3200" dirty="0" smtClean="0">
                <a:solidFill>
                  <a:schemeClr val="tx1"/>
                </a:solidFill>
                <a:latin typeface="+mj-lt"/>
              </a:rPr>
              <a:t>land</a:t>
            </a:r>
            <a:endParaRPr lang="en-US" sz="3200" dirty="0">
              <a:solidFill>
                <a:schemeClr val="tx1"/>
              </a:solidFill>
              <a:latin typeface="+mj-lt"/>
            </a:endParaRPr>
          </a:p>
          <a:p>
            <a:r>
              <a:rPr lang="en-US" sz="3200" dirty="0">
                <a:solidFill>
                  <a:schemeClr val="tx1"/>
                </a:solidFill>
                <a:latin typeface="+mj-lt"/>
              </a:rPr>
              <a:t>and </a:t>
            </a:r>
            <a:r>
              <a:rPr lang="en-US" sz="3200" dirty="0" smtClean="0">
                <a:solidFill>
                  <a:schemeClr val="tx1"/>
                </a:solidFill>
                <a:latin typeface="+mj-lt"/>
              </a:rPr>
              <a:t>water</a:t>
            </a:r>
            <a:r>
              <a:rPr lang="en-US" sz="3200" dirty="0">
                <a:latin typeface="+mj-lt"/>
              </a:rPr>
              <a:t> </a:t>
            </a:r>
            <a:r>
              <a:rPr lang="en-US" sz="3200" dirty="0" smtClean="0">
                <a:latin typeface="+mj-lt"/>
              </a:rPr>
              <a:t>. . . and people </a:t>
            </a:r>
            <a:r>
              <a:rPr lang="en-US" sz="3200" dirty="0" smtClean="0">
                <a:solidFill>
                  <a:schemeClr val="tx1"/>
                </a:solidFill>
                <a:latin typeface="+mj-lt"/>
              </a:rPr>
              <a:t>are </a:t>
            </a:r>
            <a:r>
              <a:rPr lang="en-US" sz="3200" dirty="0" smtClean="0">
                <a:latin typeface="+mj-lt"/>
              </a:rPr>
              <a:t>i</a:t>
            </a:r>
            <a:r>
              <a:rPr lang="en-US" sz="3200" dirty="0" smtClean="0">
                <a:solidFill>
                  <a:schemeClr val="tx1"/>
                </a:solidFill>
                <a:latin typeface="+mj-lt"/>
              </a:rPr>
              <a:t>ntimately</a:t>
            </a:r>
            <a:endParaRPr lang="en-US" sz="3200" dirty="0">
              <a:solidFill>
                <a:schemeClr val="tx1"/>
              </a:solidFill>
              <a:latin typeface="+mj-lt"/>
            </a:endParaRPr>
          </a:p>
          <a:p>
            <a:r>
              <a:rPr lang="en-US" sz="3200" dirty="0" smtClean="0">
                <a:solidFill>
                  <a:schemeClr val="tx1"/>
                </a:solidFill>
                <a:latin typeface="+mj-lt"/>
              </a:rPr>
              <a:t>connected.</a:t>
            </a:r>
          </a:p>
        </p:txBody>
      </p:sp>
      <p:sp>
        <p:nvSpPr>
          <p:cNvPr id="4" name="TextBox 3"/>
          <p:cNvSpPr txBox="1"/>
          <p:nvPr/>
        </p:nvSpPr>
        <p:spPr>
          <a:xfrm>
            <a:off x="6400800" y="3962400"/>
            <a:ext cx="2743200" cy="1631216"/>
          </a:xfrm>
          <a:prstGeom prst="rect">
            <a:avLst/>
          </a:prstGeom>
          <a:noFill/>
        </p:spPr>
        <p:txBody>
          <a:bodyPr wrap="square" rtlCol="0">
            <a:spAutoFit/>
          </a:bodyPr>
          <a:lstStyle/>
          <a:p>
            <a:r>
              <a:rPr lang="en-US" sz="2000" dirty="0" smtClean="0">
                <a:latin typeface="+mj-lt"/>
              </a:rPr>
              <a:t>“When you pull on one string in nature, you find it is connected to everything else”  </a:t>
            </a:r>
          </a:p>
          <a:p>
            <a:pPr algn="r"/>
            <a:r>
              <a:rPr lang="en-US" sz="2000" i="1" dirty="0" smtClean="0">
                <a:latin typeface="+mj-lt"/>
              </a:rPr>
              <a:t>John Muir</a:t>
            </a:r>
            <a:endParaRPr lang="en-US" sz="2000" dirty="0">
              <a:latin typeface="+mj-l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E:\Program Files\Corel\Graphics9\Workspace\CorelDRAW9\Rivers4dimen.bmp"/>
          <p:cNvPicPr>
            <a:picLocks noChangeAspect="1" noChangeArrowheads="1"/>
          </p:cNvPicPr>
          <p:nvPr/>
        </p:nvPicPr>
        <p:blipFill>
          <a:blip r:embed="rId3" cstate="print"/>
          <a:srcRect/>
          <a:stretch>
            <a:fillRect/>
          </a:stretch>
        </p:blipFill>
        <p:spPr bwMode="auto">
          <a:xfrm>
            <a:off x="1371600" y="1600200"/>
            <a:ext cx="6652893" cy="5054600"/>
          </a:xfrm>
          <a:prstGeom prst="rect">
            <a:avLst/>
          </a:prstGeom>
          <a:noFill/>
        </p:spPr>
      </p:pic>
      <p:sp>
        <p:nvSpPr>
          <p:cNvPr id="3" name="TextBox 2"/>
          <p:cNvSpPr txBox="1"/>
          <p:nvPr/>
        </p:nvSpPr>
        <p:spPr>
          <a:xfrm>
            <a:off x="0" y="381000"/>
            <a:ext cx="9144000" cy="923330"/>
          </a:xfrm>
          <a:prstGeom prst="rect">
            <a:avLst/>
          </a:prstGeom>
          <a:noFill/>
        </p:spPr>
        <p:txBody>
          <a:bodyPr wrap="square" rtlCol="0">
            <a:spAutoFit/>
          </a:bodyPr>
          <a:lstStyle/>
          <a:p>
            <a:pPr algn="ctr"/>
            <a:r>
              <a:rPr lang="en-US" sz="5400" b="1" dirty="0" smtClean="0">
                <a:solidFill>
                  <a:schemeClr val="bg1"/>
                </a:solidFill>
                <a:latin typeface="+mj-lt"/>
              </a:rPr>
              <a:t>Connectivity</a:t>
            </a:r>
            <a:endParaRPr lang="en-US" sz="5400" b="1" dirty="0">
              <a:solidFill>
                <a:schemeClr val="bg1"/>
              </a:solidFill>
              <a:latin typeface="+mj-lt"/>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50000">
              <a:schemeClr val="bg2">
                <a:lumMod val="25000"/>
              </a:schemeClr>
            </a:gs>
            <a:gs pos="100000">
              <a:schemeClr val="bg2">
                <a:lumMod val="25000"/>
              </a:schemeClr>
            </a:gs>
          </a:gsLst>
          <a:lin ang="5400000" scaled="0"/>
        </a:gradFill>
        <a:effectLst/>
      </p:bgPr>
    </p:bg>
    <p:spTree>
      <p:nvGrpSpPr>
        <p:cNvPr id="1" name=""/>
        <p:cNvGrpSpPr/>
        <p:nvPr/>
      </p:nvGrpSpPr>
      <p:grpSpPr>
        <a:xfrm>
          <a:off x="0" y="0"/>
          <a:ext cx="0" cy="0"/>
          <a:chOff x="0" y="0"/>
          <a:chExt cx="0" cy="0"/>
        </a:xfrm>
      </p:grpSpPr>
      <p:pic>
        <p:nvPicPr>
          <p:cNvPr id="2" name="Picture 1" descr="Lower Hanover barrier.JPG"/>
          <p:cNvPicPr>
            <a:picLocks noChangeAspect="1"/>
          </p:cNvPicPr>
          <p:nvPr/>
        </p:nvPicPr>
        <p:blipFill>
          <a:blip r:embed="rId3" cstate="print"/>
          <a:stretch>
            <a:fillRect/>
          </a:stretch>
        </p:blipFill>
        <p:spPr>
          <a:xfrm>
            <a:off x="233172" y="187452"/>
            <a:ext cx="8677656" cy="6483096"/>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oundwater - all.jpg"/>
          <p:cNvPicPr>
            <a:picLocks noChangeAspect="1"/>
          </p:cNvPicPr>
          <p:nvPr/>
        </p:nvPicPr>
        <p:blipFill>
          <a:blip r:embed="rId3" cstate="print"/>
          <a:stretch>
            <a:fillRect/>
          </a:stretch>
        </p:blipFill>
        <p:spPr>
          <a:xfrm>
            <a:off x="533400" y="4648"/>
            <a:ext cx="3733800" cy="6853352"/>
          </a:xfrm>
          <a:prstGeom prst="rect">
            <a:avLst/>
          </a:prstGeom>
        </p:spPr>
      </p:pic>
      <p:sp>
        <p:nvSpPr>
          <p:cNvPr id="3" name="TextBox 2"/>
          <p:cNvSpPr txBox="1"/>
          <p:nvPr/>
        </p:nvSpPr>
        <p:spPr>
          <a:xfrm>
            <a:off x="4267200" y="609600"/>
            <a:ext cx="4114800" cy="461665"/>
          </a:xfrm>
          <a:prstGeom prst="rect">
            <a:avLst/>
          </a:prstGeom>
          <a:noFill/>
        </p:spPr>
        <p:txBody>
          <a:bodyPr wrap="square" rtlCol="0">
            <a:spAutoFit/>
          </a:bodyPr>
          <a:lstStyle/>
          <a:p>
            <a:r>
              <a:rPr lang="en-US" sz="2400" dirty="0" smtClean="0">
                <a:solidFill>
                  <a:schemeClr val="bg1"/>
                </a:solidFill>
              </a:rPr>
              <a:t>Losing to deep groundwater</a:t>
            </a:r>
            <a:endParaRPr lang="en-US" sz="2400" dirty="0">
              <a:solidFill>
                <a:schemeClr val="bg1"/>
              </a:solidFill>
            </a:endParaRPr>
          </a:p>
        </p:txBody>
      </p:sp>
      <p:sp>
        <p:nvSpPr>
          <p:cNvPr id="4" name="TextBox 3"/>
          <p:cNvSpPr txBox="1"/>
          <p:nvPr/>
        </p:nvSpPr>
        <p:spPr>
          <a:xfrm>
            <a:off x="4267200" y="2133600"/>
            <a:ext cx="4419600" cy="461665"/>
          </a:xfrm>
          <a:prstGeom prst="rect">
            <a:avLst/>
          </a:prstGeom>
          <a:noFill/>
        </p:spPr>
        <p:txBody>
          <a:bodyPr wrap="square" rtlCol="0">
            <a:spAutoFit/>
          </a:bodyPr>
          <a:lstStyle/>
          <a:p>
            <a:r>
              <a:rPr lang="en-US" sz="2400" dirty="0" smtClean="0">
                <a:solidFill>
                  <a:schemeClr val="bg1"/>
                </a:solidFill>
              </a:rPr>
              <a:t>Losing to shallow groundwater</a:t>
            </a:r>
            <a:endParaRPr lang="en-US" sz="2400" dirty="0">
              <a:solidFill>
                <a:schemeClr val="bg1"/>
              </a:solidFill>
            </a:endParaRPr>
          </a:p>
        </p:txBody>
      </p:sp>
      <p:sp>
        <p:nvSpPr>
          <p:cNvPr id="5" name="TextBox 4"/>
          <p:cNvSpPr txBox="1"/>
          <p:nvPr/>
        </p:nvSpPr>
        <p:spPr>
          <a:xfrm>
            <a:off x="4267200" y="5638800"/>
            <a:ext cx="4876800" cy="830997"/>
          </a:xfrm>
          <a:prstGeom prst="rect">
            <a:avLst/>
          </a:prstGeom>
          <a:noFill/>
        </p:spPr>
        <p:txBody>
          <a:bodyPr wrap="square" rtlCol="0">
            <a:spAutoFit/>
          </a:bodyPr>
          <a:lstStyle/>
          <a:p>
            <a:r>
              <a:rPr lang="en-US" sz="2400" dirty="0" smtClean="0">
                <a:solidFill>
                  <a:schemeClr val="bg1"/>
                </a:solidFill>
              </a:rPr>
              <a:t>Losing and gaining  from groundwater</a:t>
            </a:r>
            <a:endParaRPr lang="en-US" sz="2400" dirty="0">
              <a:solidFill>
                <a:schemeClr val="bg1"/>
              </a:solidFill>
            </a:endParaRPr>
          </a:p>
        </p:txBody>
      </p:sp>
      <p:sp>
        <p:nvSpPr>
          <p:cNvPr id="6" name="TextBox 5"/>
          <p:cNvSpPr txBox="1"/>
          <p:nvPr/>
        </p:nvSpPr>
        <p:spPr>
          <a:xfrm>
            <a:off x="4267200" y="4038600"/>
            <a:ext cx="4876800" cy="461665"/>
          </a:xfrm>
          <a:prstGeom prst="rect">
            <a:avLst/>
          </a:prstGeom>
          <a:noFill/>
        </p:spPr>
        <p:txBody>
          <a:bodyPr wrap="square" rtlCol="0">
            <a:spAutoFit/>
          </a:bodyPr>
          <a:lstStyle/>
          <a:p>
            <a:r>
              <a:rPr lang="en-US" sz="2400" dirty="0" smtClean="0">
                <a:solidFill>
                  <a:schemeClr val="bg1"/>
                </a:solidFill>
              </a:rPr>
              <a:t>Gaining from shallow groundwater</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75000"/>
              </a:schemeClr>
            </a:gs>
            <a:gs pos="50000">
              <a:schemeClr val="bg2">
                <a:lumMod val="50000"/>
              </a:schemeClr>
            </a:gs>
            <a:gs pos="100000">
              <a:schemeClr val="bg2">
                <a:lumMod val="25000"/>
              </a:schemeClr>
            </a:gs>
          </a:gsLst>
          <a:lin ang="5400000" scaled="0"/>
          <a:tileRect/>
        </a:gradFill>
        <a:effectLst/>
      </p:bgPr>
    </p:bg>
    <p:spTree>
      <p:nvGrpSpPr>
        <p:cNvPr id="1" name=""/>
        <p:cNvGrpSpPr/>
        <p:nvPr/>
      </p:nvGrpSpPr>
      <p:grpSpPr>
        <a:xfrm>
          <a:off x="0" y="0"/>
          <a:ext cx="0" cy="0"/>
          <a:chOff x="0" y="0"/>
          <a:chExt cx="0" cy="0"/>
        </a:xfrm>
      </p:grpSpPr>
      <p:pic>
        <p:nvPicPr>
          <p:cNvPr id="49154" name="Picture 2" descr="D:\ My Files 2\Powerpoint\IFC - Book\Pine Cr 60 cfs.jpg"/>
          <p:cNvPicPr>
            <a:picLocks noChangeAspect="1" noChangeArrowheads="1"/>
          </p:cNvPicPr>
          <p:nvPr/>
        </p:nvPicPr>
        <p:blipFill>
          <a:blip r:embed="rId3" cstate="print"/>
          <a:srcRect/>
          <a:stretch>
            <a:fillRect/>
          </a:stretch>
        </p:blipFill>
        <p:spPr bwMode="auto">
          <a:xfrm>
            <a:off x="457200" y="1752600"/>
            <a:ext cx="5638800" cy="3733800"/>
          </a:xfrm>
          <a:prstGeom prst="rect">
            <a:avLst/>
          </a:prstGeom>
          <a:noFill/>
        </p:spPr>
      </p:pic>
      <p:pic>
        <p:nvPicPr>
          <p:cNvPr id="49155" name="Picture 3" descr="C:\ My Files 2\Powerpoint\IFC - Book\From Tom\littlesnake11.jpg"/>
          <p:cNvPicPr>
            <a:picLocks noChangeAspect="1" noChangeArrowheads="1"/>
          </p:cNvPicPr>
          <p:nvPr/>
        </p:nvPicPr>
        <p:blipFill>
          <a:blip r:embed="rId4" cstate="print"/>
          <a:srcRect/>
          <a:stretch>
            <a:fillRect/>
          </a:stretch>
        </p:blipFill>
        <p:spPr bwMode="auto">
          <a:xfrm>
            <a:off x="2971800" y="2667000"/>
            <a:ext cx="5638800" cy="3752850"/>
          </a:xfrm>
          <a:prstGeom prst="rect">
            <a:avLst/>
          </a:prstGeom>
          <a:noFill/>
        </p:spPr>
      </p:pic>
      <p:sp>
        <p:nvSpPr>
          <p:cNvPr id="49156" name="Text Box 4"/>
          <p:cNvSpPr txBox="1">
            <a:spLocks noChangeArrowheads="1"/>
          </p:cNvSpPr>
          <p:nvPr/>
        </p:nvSpPr>
        <p:spPr bwMode="auto">
          <a:xfrm>
            <a:off x="0" y="457200"/>
            <a:ext cx="9144000" cy="830997"/>
          </a:xfrm>
          <a:prstGeom prst="rect">
            <a:avLst/>
          </a:prstGeom>
          <a:noFill/>
          <a:ln w="9525">
            <a:noFill/>
            <a:miter lim="800000"/>
            <a:headEnd/>
            <a:tailEnd/>
          </a:ln>
          <a:effectLst/>
        </p:spPr>
        <p:txBody>
          <a:bodyPr wrap="square">
            <a:spAutoFit/>
          </a:bodyPr>
          <a:lstStyle/>
          <a:p>
            <a:pPr algn="ctr">
              <a:spcBef>
                <a:spcPct val="50000"/>
              </a:spcBef>
            </a:pPr>
            <a:r>
              <a:rPr lang="en-US" sz="4800" b="1" u="sng" dirty="0"/>
              <a:t>Temporal Connectivity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491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6" fill="hold" nodeType="clickEffect">
                                  <p:stCondLst>
                                    <p:cond delay="0"/>
                                  </p:stCondLst>
                                  <p:childTnLst>
                                    <p:set>
                                      <p:cBhvr>
                                        <p:cTn id="10" dur="1" fill="hold">
                                          <p:stCondLst>
                                            <p:cond delay="0"/>
                                          </p:stCondLst>
                                        </p:cTn>
                                        <p:tgtEl>
                                          <p:spTgt spid="49155"/>
                                        </p:tgtEl>
                                        <p:attrNameLst>
                                          <p:attrName>style.visibility</p:attrName>
                                        </p:attrNameLst>
                                      </p:cBhvr>
                                      <p:to>
                                        <p:strVal val="visible"/>
                                      </p:to>
                                    </p:set>
                                    <p:anim calcmode="lin" valueType="num">
                                      <p:cBhvr additive="base">
                                        <p:cTn id="11" dur="500" fill="hold"/>
                                        <p:tgtEl>
                                          <p:spTgt spid="49155"/>
                                        </p:tgtEl>
                                        <p:attrNameLst>
                                          <p:attrName>ppt_x</p:attrName>
                                        </p:attrNameLst>
                                      </p:cBhvr>
                                      <p:tavLst>
                                        <p:tav tm="0">
                                          <p:val>
                                            <p:strVal val="1+#ppt_w/2"/>
                                          </p:val>
                                        </p:tav>
                                        <p:tav tm="100000">
                                          <p:val>
                                            <p:strVal val="#ppt_x"/>
                                          </p:val>
                                        </p:tav>
                                      </p:tavLst>
                                    </p:anim>
                                    <p:anim calcmode="lin" valueType="num">
                                      <p:cBhvr additive="base">
                                        <p:cTn id="12" dur="500" fill="hold"/>
                                        <p:tgtEl>
                                          <p:spTgt spid="491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000" b="-2000"/>
          </a:stretch>
        </a:blip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0" y="0"/>
            <a:ext cx="9144000" cy="1143000"/>
          </a:xfrm>
        </p:spPr>
        <p:txBody>
          <a:bodyPr/>
          <a:lstStyle/>
          <a:p>
            <a:r>
              <a:rPr lang="en-US" b="1" dirty="0">
                <a:latin typeface="Arial" charset="0"/>
              </a:rPr>
              <a:t>Connectivity isn’t just about fish</a:t>
            </a:r>
          </a:p>
        </p:txBody>
      </p:sp>
      <p:sp>
        <p:nvSpPr>
          <p:cNvPr id="173059" name="Rectangle 3"/>
          <p:cNvSpPr>
            <a:spLocks noGrp="1" noChangeArrowheads="1"/>
          </p:cNvSpPr>
          <p:nvPr>
            <p:ph type="body" idx="1"/>
          </p:nvPr>
        </p:nvSpPr>
        <p:spPr>
          <a:xfrm>
            <a:off x="1905000" y="3048000"/>
            <a:ext cx="6477000" cy="1905000"/>
          </a:xfrm>
        </p:spPr>
        <p:txBody>
          <a:bodyPr/>
          <a:lstStyle/>
          <a:p>
            <a:pPr>
              <a:lnSpc>
                <a:spcPct val="90000"/>
              </a:lnSpc>
            </a:pPr>
            <a:r>
              <a:rPr lang="en-US" sz="3600" b="1" dirty="0" smtClean="0">
                <a:latin typeface="Arial" charset="0"/>
              </a:rPr>
              <a:t>Nutrients &amp; minerals</a:t>
            </a:r>
            <a:endParaRPr lang="en-US" sz="3600" b="1" dirty="0">
              <a:latin typeface="Arial" charset="0"/>
            </a:endParaRPr>
          </a:p>
          <a:p>
            <a:pPr>
              <a:lnSpc>
                <a:spcPct val="90000"/>
              </a:lnSpc>
            </a:pPr>
            <a:r>
              <a:rPr lang="en-US" sz="3600" b="1" dirty="0">
                <a:latin typeface="Arial" charset="0"/>
              </a:rPr>
              <a:t>Woody </a:t>
            </a:r>
            <a:r>
              <a:rPr lang="en-US" sz="3600" b="1" dirty="0" smtClean="0">
                <a:latin typeface="Arial" charset="0"/>
              </a:rPr>
              <a:t>material</a:t>
            </a:r>
            <a:endParaRPr lang="en-US" sz="3600" b="1" dirty="0">
              <a:latin typeface="Arial" charset="0"/>
            </a:endParaRPr>
          </a:p>
          <a:p>
            <a:pPr>
              <a:lnSpc>
                <a:spcPct val="90000"/>
              </a:lnSpc>
            </a:pPr>
            <a:r>
              <a:rPr lang="en-US" sz="3600" b="1" dirty="0" smtClean="0">
                <a:latin typeface="Arial" charset="0"/>
              </a:rPr>
              <a:t>Sediment and bed material</a:t>
            </a:r>
            <a:endParaRPr lang="en-US" sz="3600" b="1" dirty="0">
              <a:latin typeface="Arial" charset="0"/>
            </a:endParaRPr>
          </a:p>
        </p:txBody>
      </p:sp>
      <p:sp>
        <p:nvSpPr>
          <p:cNvPr id="5" name="Left-Right Arrow 4"/>
          <p:cNvSpPr/>
          <p:nvPr/>
        </p:nvSpPr>
        <p:spPr>
          <a:xfrm>
            <a:off x="2286000" y="2438400"/>
            <a:ext cx="5715000"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sz="6600" b="1" dirty="0">
                <a:solidFill>
                  <a:schemeClr val="bg1"/>
                </a:solidFill>
              </a:rPr>
              <a:t>Holistic </a:t>
            </a:r>
            <a:r>
              <a:rPr lang="en-US" sz="6600" b="1" dirty="0" smtClean="0">
                <a:solidFill>
                  <a:schemeClr val="bg1"/>
                </a:solidFill>
              </a:rPr>
              <a:t>Methods</a:t>
            </a:r>
            <a:endParaRPr lang="en-US" sz="6600" b="1" dirty="0">
              <a:solidFill>
                <a:schemeClr val="bg1"/>
              </a:solidFill>
            </a:endParaRPr>
          </a:p>
        </p:txBody>
      </p:sp>
      <p:pic>
        <p:nvPicPr>
          <p:cNvPr id="5" name="Picture 3" descr="C:\TOM\IFC\Project #2\Pict's &amp; Fig's\5 components puzzle.jpg"/>
          <p:cNvPicPr>
            <a:picLocks noGrp="1" noChangeAspect="1" noChangeArrowheads="1"/>
          </p:cNvPicPr>
          <p:nvPr>
            <p:ph idx="1"/>
          </p:nvPr>
        </p:nvPicPr>
        <p:blipFill>
          <a:blip r:embed="rId3" cstate="print"/>
          <a:srcRect/>
          <a:stretch>
            <a:fillRect/>
          </a:stretch>
        </p:blipFill>
        <p:spPr bwMode="auto">
          <a:xfrm>
            <a:off x="1752600" y="1828800"/>
            <a:ext cx="5638800" cy="4525963"/>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sz="4800" b="1" dirty="0" smtClean="0">
                <a:solidFill>
                  <a:schemeClr val="bg1"/>
                </a:solidFill>
              </a:rPr>
              <a:t>Examples of Holistic Methods</a:t>
            </a:r>
            <a:endParaRPr lang="en-US" sz="4800" b="1" dirty="0">
              <a:solidFill>
                <a:schemeClr val="bg1"/>
              </a:solidFill>
            </a:endParaRPr>
          </a:p>
        </p:txBody>
      </p:sp>
      <p:sp>
        <p:nvSpPr>
          <p:cNvPr id="116739" name="Rectangle 3"/>
          <p:cNvSpPr>
            <a:spLocks noGrp="1" noChangeArrowheads="1"/>
          </p:cNvSpPr>
          <p:nvPr>
            <p:ph type="body" idx="1"/>
          </p:nvPr>
        </p:nvSpPr>
        <p:spPr>
          <a:xfrm>
            <a:off x="533400" y="1981200"/>
            <a:ext cx="8077200" cy="4114800"/>
          </a:xfrm>
          <a:ln/>
        </p:spPr>
        <p:txBody>
          <a:bodyPr/>
          <a:lstStyle/>
          <a:p>
            <a:pPr fontAlgn="t">
              <a:lnSpc>
                <a:spcPct val="90000"/>
              </a:lnSpc>
              <a:spcAft>
                <a:spcPts val="1800"/>
              </a:spcAft>
            </a:pPr>
            <a:r>
              <a:rPr lang="en-US" sz="3600" dirty="0">
                <a:solidFill>
                  <a:schemeClr val="bg1"/>
                </a:solidFill>
                <a:cs typeface="Arial" charset="0"/>
              </a:rPr>
              <a:t>Downstream Response to Imposed </a:t>
            </a:r>
            <a:r>
              <a:rPr lang="en-US" sz="3600" b="1" dirty="0">
                <a:solidFill>
                  <a:schemeClr val="bg1"/>
                </a:solidFill>
                <a:cs typeface="Arial" charset="0"/>
              </a:rPr>
              <a:t>Flow</a:t>
            </a:r>
            <a:r>
              <a:rPr lang="en-US" sz="3600" dirty="0">
                <a:solidFill>
                  <a:schemeClr val="bg1"/>
                </a:solidFill>
                <a:cs typeface="Arial" charset="0"/>
              </a:rPr>
              <a:t> Transformation (DRIFT) </a:t>
            </a:r>
          </a:p>
          <a:p>
            <a:pPr>
              <a:lnSpc>
                <a:spcPct val="90000"/>
              </a:lnSpc>
              <a:spcAft>
                <a:spcPts val="1800"/>
              </a:spcAft>
            </a:pPr>
            <a:r>
              <a:rPr lang="en-US" sz="3600" dirty="0" smtClean="0">
                <a:solidFill>
                  <a:schemeClr val="bg1"/>
                </a:solidFill>
              </a:rPr>
              <a:t>Demonstration Flow Assessment (DFA)</a:t>
            </a:r>
          </a:p>
          <a:p>
            <a:pPr>
              <a:lnSpc>
                <a:spcPct val="90000"/>
              </a:lnSpc>
              <a:spcAft>
                <a:spcPts val="1800"/>
              </a:spcAft>
            </a:pPr>
            <a:r>
              <a:rPr lang="en-US" sz="3600" dirty="0" smtClean="0">
                <a:solidFill>
                  <a:srgbClr val="FFFF00"/>
                </a:solidFill>
              </a:rPr>
              <a:t>Bayesian Probability Models</a:t>
            </a:r>
          </a:p>
          <a:p>
            <a:pPr>
              <a:lnSpc>
                <a:spcPct val="90000"/>
              </a:lnSpc>
              <a:spcAft>
                <a:spcPts val="1800"/>
              </a:spcAft>
            </a:pPr>
            <a:r>
              <a:rPr lang="en-US" sz="3600" dirty="0" smtClean="0">
                <a:solidFill>
                  <a:schemeClr val="bg1"/>
                </a:solidFill>
              </a:rPr>
              <a:t>Ecological </a:t>
            </a:r>
            <a:r>
              <a:rPr lang="en-US" sz="3600" dirty="0">
                <a:solidFill>
                  <a:schemeClr val="bg1"/>
                </a:solidFill>
              </a:rPr>
              <a:t>Limits of Hydrologic Alteration (ELOHA)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0601" name="Text Box 9"/>
          <p:cNvSpPr txBox="1">
            <a:spLocks noChangeArrowheads="1"/>
          </p:cNvSpPr>
          <p:nvPr/>
        </p:nvSpPr>
        <p:spPr bwMode="auto">
          <a:xfrm>
            <a:off x="0" y="0"/>
            <a:ext cx="9144000" cy="1477328"/>
          </a:xfrm>
          <a:prstGeom prst="rect">
            <a:avLst/>
          </a:prstGeom>
          <a:solidFill>
            <a:srgbClr val="003399"/>
          </a:solidFill>
          <a:ln w="9525">
            <a:noFill/>
            <a:miter lim="800000"/>
            <a:headEnd/>
            <a:tailEnd/>
          </a:ln>
          <a:effectLst/>
        </p:spPr>
        <p:txBody>
          <a:bodyPr wrap="square" tIns="0" bIns="457200" anchor="ctr" anchorCtr="0">
            <a:spAutoFit/>
          </a:bodyPr>
          <a:lstStyle/>
          <a:p>
            <a:pPr algn="ctr">
              <a:spcBef>
                <a:spcPct val="50000"/>
              </a:spcBef>
            </a:pPr>
            <a:endParaRPr lang="en-US" sz="1200" b="1" dirty="0" smtClean="0">
              <a:solidFill>
                <a:schemeClr val="bg1"/>
              </a:solidFill>
            </a:endParaRPr>
          </a:p>
          <a:p>
            <a:pPr algn="ctr">
              <a:spcBef>
                <a:spcPct val="50000"/>
              </a:spcBef>
            </a:pPr>
            <a:r>
              <a:rPr lang="en-US" sz="3600" b="1" dirty="0" smtClean="0">
                <a:solidFill>
                  <a:schemeClr val="bg1"/>
                </a:solidFill>
                <a:latin typeface="Arial" charset="0"/>
              </a:rPr>
              <a:t>Bayesian Probability Models</a:t>
            </a:r>
            <a:endParaRPr lang="en-US" sz="3600" b="1" dirty="0">
              <a:solidFill>
                <a:schemeClr val="bg1"/>
              </a:solidFill>
              <a:latin typeface="Arial" charset="0"/>
            </a:endParaRPr>
          </a:p>
        </p:txBody>
      </p:sp>
      <p:sp>
        <p:nvSpPr>
          <p:cNvPr id="10" name="Oval 9"/>
          <p:cNvSpPr/>
          <p:nvPr/>
        </p:nvSpPr>
        <p:spPr>
          <a:xfrm>
            <a:off x="3276600" y="1676400"/>
            <a:ext cx="1828800" cy="137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905000" y="4038600"/>
            <a:ext cx="1828800" cy="137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029200" y="3886200"/>
            <a:ext cx="1828800" cy="137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828800" y="2057400"/>
            <a:ext cx="990600" cy="461665"/>
          </a:xfrm>
          <a:prstGeom prst="rect">
            <a:avLst/>
          </a:prstGeom>
          <a:noFill/>
          <a:ln>
            <a:solidFill>
              <a:schemeClr val="accent1">
                <a:shade val="50000"/>
              </a:schemeClr>
            </a:solidFill>
          </a:ln>
        </p:spPr>
        <p:txBody>
          <a:bodyPr wrap="square" rtlCol="0">
            <a:spAutoFit/>
          </a:bodyPr>
          <a:lstStyle/>
          <a:p>
            <a:pPr algn="ctr"/>
            <a:r>
              <a:rPr lang="en-US" sz="2400" b="1" dirty="0" smtClean="0"/>
              <a:t>IF</a:t>
            </a:r>
            <a:endParaRPr lang="en-US" sz="2400" b="1" dirty="0"/>
          </a:p>
        </p:txBody>
      </p:sp>
      <p:sp>
        <p:nvSpPr>
          <p:cNvPr id="14" name="TextBox 13"/>
          <p:cNvSpPr txBox="1"/>
          <p:nvPr/>
        </p:nvSpPr>
        <p:spPr>
          <a:xfrm>
            <a:off x="304800" y="3886200"/>
            <a:ext cx="1295400" cy="461665"/>
          </a:xfrm>
          <a:prstGeom prst="rect">
            <a:avLst/>
          </a:prstGeom>
          <a:noFill/>
          <a:ln>
            <a:solidFill>
              <a:schemeClr val="accent1">
                <a:shade val="50000"/>
              </a:schemeClr>
            </a:solidFill>
          </a:ln>
        </p:spPr>
        <p:txBody>
          <a:bodyPr wrap="square" rtlCol="0">
            <a:spAutoFit/>
          </a:bodyPr>
          <a:lstStyle/>
          <a:p>
            <a:pPr algn="ctr"/>
            <a:r>
              <a:rPr lang="en-US" sz="2400" b="1" dirty="0" smtClean="0"/>
              <a:t>THEN</a:t>
            </a:r>
            <a:endParaRPr lang="en-US" sz="2400" b="1" dirty="0"/>
          </a:p>
        </p:txBody>
      </p:sp>
      <p:cxnSp>
        <p:nvCxnSpPr>
          <p:cNvPr id="16" name="Straight Arrow Connector 15"/>
          <p:cNvCxnSpPr/>
          <p:nvPr/>
        </p:nvCxnSpPr>
        <p:spPr>
          <a:xfrm rot="5400000">
            <a:off x="3048000" y="3276600"/>
            <a:ext cx="914400" cy="457200"/>
          </a:xfrm>
          <a:prstGeom prst="straightConnector1">
            <a:avLst/>
          </a:prstGeom>
          <a:ln>
            <a:solidFill>
              <a:srgbClr val="003399"/>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H="1">
            <a:off x="4495800" y="3200400"/>
            <a:ext cx="914400" cy="609600"/>
          </a:xfrm>
          <a:prstGeom prst="straightConnector1">
            <a:avLst/>
          </a:prstGeom>
          <a:ln>
            <a:solidFill>
              <a:srgbClr val="003399"/>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657600" y="1981200"/>
            <a:ext cx="1066800" cy="830997"/>
          </a:xfrm>
          <a:prstGeom prst="rect">
            <a:avLst/>
          </a:prstGeom>
          <a:noFill/>
        </p:spPr>
        <p:txBody>
          <a:bodyPr wrap="square" rtlCol="0">
            <a:spAutoFit/>
          </a:bodyPr>
          <a:lstStyle/>
          <a:p>
            <a:pPr algn="ctr"/>
            <a:r>
              <a:rPr lang="en-US" sz="2400" dirty="0" smtClean="0"/>
              <a:t>Action A</a:t>
            </a:r>
            <a:endParaRPr lang="en-US" sz="2400" dirty="0"/>
          </a:p>
        </p:txBody>
      </p:sp>
      <p:sp>
        <p:nvSpPr>
          <p:cNvPr id="20" name="TextBox 19"/>
          <p:cNvSpPr txBox="1"/>
          <p:nvPr/>
        </p:nvSpPr>
        <p:spPr>
          <a:xfrm>
            <a:off x="2057400" y="4343400"/>
            <a:ext cx="1447800" cy="830997"/>
          </a:xfrm>
          <a:prstGeom prst="rect">
            <a:avLst/>
          </a:prstGeom>
          <a:noFill/>
        </p:spPr>
        <p:txBody>
          <a:bodyPr wrap="square" rtlCol="0">
            <a:spAutoFit/>
          </a:bodyPr>
          <a:lstStyle/>
          <a:p>
            <a:pPr algn="ctr"/>
            <a:r>
              <a:rPr lang="en-US" sz="2400" dirty="0" smtClean="0"/>
              <a:t>Outcome B</a:t>
            </a:r>
            <a:endParaRPr lang="en-US" sz="2400" dirty="0"/>
          </a:p>
        </p:txBody>
      </p:sp>
      <p:sp>
        <p:nvSpPr>
          <p:cNvPr id="21" name="TextBox 20"/>
          <p:cNvSpPr txBox="1"/>
          <p:nvPr/>
        </p:nvSpPr>
        <p:spPr>
          <a:xfrm>
            <a:off x="5181600" y="4191000"/>
            <a:ext cx="1524000" cy="830997"/>
          </a:xfrm>
          <a:prstGeom prst="rect">
            <a:avLst/>
          </a:prstGeom>
          <a:noFill/>
        </p:spPr>
        <p:txBody>
          <a:bodyPr wrap="square" rtlCol="0">
            <a:spAutoFit/>
          </a:bodyPr>
          <a:lstStyle/>
          <a:p>
            <a:pPr algn="ctr"/>
            <a:r>
              <a:rPr lang="en-US" sz="2400" dirty="0" smtClean="0"/>
              <a:t>Outcome C</a:t>
            </a:r>
            <a:endParaRPr lang="en-US" sz="2400" dirty="0"/>
          </a:p>
        </p:txBody>
      </p:sp>
      <p:sp>
        <p:nvSpPr>
          <p:cNvPr id="22" name="TextBox 21"/>
          <p:cNvSpPr txBox="1"/>
          <p:nvPr/>
        </p:nvSpPr>
        <p:spPr>
          <a:xfrm>
            <a:off x="2438400" y="3276600"/>
            <a:ext cx="914400" cy="381000"/>
          </a:xfrm>
          <a:prstGeom prst="rect">
            <a:avLst/>
          </a:prstGeom>
          <a:noFill/>
          <a:ln>
            <a:solidFill>
              <a:srgbClr val="003399"/>
            </a:solidFill>
          </a:ln>
        </p:spPr>
        <p:txBody>
          <a:bodyPr wrap="square" rtlCol="0">
            <a:spAutoFit/>
          </a:bodyPr>
          <a:lstStyle/>
          <a:p>
            <a:pPr algn="ctr"/>
            <a:r>
              <a:rPr lang="en-US" b="1" dirty="0" smtClean="0"/>
              <a:t>70%</a:t>
            </a:r>
            <a:endParaRPr lang="en-US" b="1" dirty="0"/>
          </a:p>
        </p:txBody>
      </p:sp>
      <p:sp>
        <p:nvSpPr>
          <p:cNvPr id="23" name="TextBox 22"/>
          <p:cNvSpPr txBox="1"/>
          <p:nvPr/>
        </p:nvSpPr>
        <p:spPr>
          <a:xfrm>
            <a:off x="5105400" y="3200400"/>
            <a:ext cx="990600" cy="381000"/>
          </a:xfrm>
          <a:prstGeom prst="rect">
            <a:avLst/>
          </a:prstGeom>
          <a:noFill/>
          <a:ln>
            <a:solidFill>
              <a:srgbClr val="003399"/>
            </a:solidFill>
          </a:ln>
        </p:spPr>
        <p:txBody>
          <a:bodyPr wrap="square" rtlCol="0">
            <a:spAutoFit/>
          </a:bodyPr>
          <a:lstStyle/>
          <a:p>
            <a:pPr algn="ctr"/>
            <a:r>
              <a:rPr lang="en-US" b="1" dirty="0" smtClean="0"/>
              <a:t>30%</a:t>
            </a:r>
            <a:endParaRPr lang="en-US" b="1" dirty="0"/>
          </a:p>
        </p:txBody>
      </p:sp>
      <p:cxnSp>
        <p:nvCxnSpPr>
          <p:cNvPr id="25" name="Straight Arrow Connector 24"/>
          <p:cNvCxnSpPr/>
          <p:nvPr/>
        </p:nvCxnSpPr>
        <p:spPr>
          <a:xfrm>
            <a:off x="6858000" y="4876800"/>
            <a:ext cx="1066800" cy="304800"/>
          </a:xfrm>
          <a:prstGeom prst="straightConnector1">
            <a:avLst/>
          </a:prstGeom>
          <a:ln>
            <a:solidFill>
              <a:srgbClr val="003399"/>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6200000" flipH="1">
            <a:off x="6324600" y="5334000"/>
            <a:ext cx="609600" cy="609600"/>
          </a:xfrm>
          <a:prstGeom prst="straightConnector1">
            <a:avLst/>
          </a:prstGeom>
          <a:ln>
            <a:solidFill>
              <a:srgbClr val="003399"/>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1524000" y="5410200"/>
            <a:ext cx="685800" cy="533400"/>
          </a:xfrm>
          <a:prstGeom prst="straightConnector1">
            <a:avLst/>
          </a:prstGeom>
          <a:ln>
            <a:solidFill>
              <a:srgbClr val="003399"/>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16200000" flipH="1">
            <a:off x="2819400" y="5638800"/>
            <a:ext cx="533400" cy="228600"/>
          </a:xfrm>
          <a:prstGeom prst="straightConnector1">
            <a:avLst/>
          </a:prstGeom>
          <a:ln>
            <a:solidFill>
              <a:srgbClr val="003399"/>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85800" y="5486400"/>
            <a:ext cx="914400" cy="381000"/>
          </a:xfrm>
          <a:prstGeom prst="rect">
            <a:avLst/>
          </a:prstGeom>
          <a:noFill/>
          <a:ln>
            <a:solidFill>
              <a:srgbClr val="003399"/>
            </a:solidFill>
          </a:ln>
        </p:spPr>
        <p:txBody>
          <a:bodyPr wrap="square" rtlCol="0">
            <a:spAutoFit/>
          </a:bodyPr>
          <a:lstStyle/>
          <a:p>
            <a:pPr algn="ctr"/>
            <a:r>
              <a:rPr lang="en-US" b="1" dirty="0" smtClean="0"/>
              <a:t>80%</a:t>
            </a:r>
            <a:endParaRPr lang="en-US" b="1" dirty="0"/>
          </a:p>
        </p:txBody>
      </p:sp>
      <p:sp>
        <p:nvSpPr>
          <p:cNvPr id="26" name="TextBox 25"/>
          <p:cNvSpPr txBox="1"/>
          <p:nvPr/>
        </p:nvSpPr>
        <p:spPr>
          <a:xfrm>
            <a:off x="3276600" y="5562600"/>
            <a:ext cx="914400" cy="381000"/>
          </a:xfrm>
          <a:prstGeom prst="rect">
            <a:avLst/>
          </a:prstGeom>
          <a:noFill/>
          <a:ln>
            <a:solidFill>
              <a:srgbClr val="003399"/>
            </a:solidFill>
          </a:ln>
        </p:spPr>
        <p:txBody>
          <a:bodyPr wrap="square" rtlCol="0">
            <a:spAutoFit/>
          </a:bodyPr>
          <a:lstStyle/>
          <a:p>
            <a:pPr algn="ctr"/>
            <a:r>
              <a:rPr lang="en-US" b="1" dirty="0" smtClean="0"/>
              <a:t>20%</a:t>
            </a:r>
            <a:endParaRPr lang="en-US" b="1" dirty="0"/>
          </a:p>
        </p:txBody>
      </p:sp>
      <p:sp>
        <p:nvSpPr>
          <p:cNvPr id="29" name="TextBox 28"/>
          <p:cNvSpPr txBox="1"/>
          <p:nvPr/>
        </p:nvSpPr>
        <p:spPr>
          <a:xfrm>
            <a:off x="5791200" y="5715000"/>
            <a:ext cx="914400" cy="381000"/>
          </a:xfrm>
          <a:prstGeom prst="rect">
            <a:avLst/>
          </a:prstGeom>
          <a:noFill/>
          <a:ln>
            <a:solidFill>
              <a:srgbClr val="003399"/>
            </a:solidFill>
          </a:ln>
        </p:spPr>
        <p:txBody>
          <a:bodyPr wrap="square" rtlCol="0">
            <a:spAutoFit/>
          </a:bodyPr>
          <a:lstStyle/>
          <a:p>
            <a:pPr algn="ctr"/>
            <a:r>
              <a:rPr lang="en-US" b="1" dirty="0" smtClean="0"/>
              <a:t>60%</a:t>
            </a:r>
            <a:endParaRPr lang="en-US" b="1" dirty="0"/>
          </a:p>
        </p:txBody>
      </p:sp>
      <p:sp>
        <p:nvSpPr>
          <p:cNvPr id="33" name="TextBox 32"/>
          <p:cNvSpPr txBox="1"/>
          <p:nvPr/>
        </p:nvSpPr>
        <p:spPr>
          <a:xfrm>
            <a:off x="7467600" y="4572000"/>
            <a:ext cx="914400" cy="381000"/>
          </a:xfrm>
          <a:prstGeom prst="rect">
            <a:avLst/>
          </a:prstGeom>
          <a:noFill/>
          <a:ln>
            <a:solidFill>
              <a:srgbClr val="003399"/>
            </a:solidFill>
          </a:ln>
        </p:spPr>
        <p:txBody>
          <a:bodyPr wrap="square" rtlCol="0">
            <a:spAutoFit/>
          </a:bodyPr>
          <a:lstStyle/>
          <a:p>
            <a:pPr algn="ctr"/>
            <a:r>
              <a:rPr lang="en-US" b="1" dirty="0" smtClean="0"/>
              <a:t>40%</a:t>
            </a:r>
            <a:endParaRPr lang="en-US" b="1"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TOM\IFC\IFC assistance to outside projects\Flint River\Second model 2-10-06.jpg"/>
          <p:cNvPicPr>
            <a:picLocks noChangeAspect="1" noChangeArrowheads="1"/>
          </p:cNvPicPr>
          <p:nvPr/>
        </p:nvPicPr>
        <p:blipFill>
          <a:blip r:embed="rId3" cstate="print"/>
          <a:srcRect/>
          <a:stretch>
            <a:fillRect/>
          </a:stretch>
        </p:blipFill>
        <p:spPr bwMode="auto">
          <a:xfrm>
            <a:off x="0" y="1066800"/>
            <a:ext cx="10058400" cy="7767638"/>
          </a:xfrm>
          <a:prstGeom prst="rect">
            <a:avLst/>
          </a:prstGeom>
          <a:noFill/>
        </p:spPr>
      </p:pic>
      <p:sp>
        <p:nvSpPr>
          <p:cNvPr id="110595" name="Oval 3"/>
          <p:cNvSpPr>
            <a:spLocks noChangeArrowheads="1"/>
          </p:cNvSpPr>
          <p:nvPr/>
        </p:nvSpPr>
        <p:spPr bwMode="auto">
          <a:xfrm>
            <a:off x="5029200" y="4038600"/>
            <a:ext cx="914400" cy="609600"/>
          </a:xfrm>
          <a:prstGeom prst="ellipse">
            <a:avLst/>
          </a:prstGeom>
          <a:noFill/>
          <a:ln w="28575">
            <a:solidFill>
              <a:srgbClr val="FF0000"/>
            </a:solidFill>
            <a:round/>
            <a:headEnd/>
            <a:tailEnd/>
          </a:ln>
          <a:effectLst/>
        </p:spPr>
        <p:txBody>
          <a:bodyPr wrap="none" anchor="ctr"/>
          <a:lstStyle/>
          <a:p>
            <a:endParaRPr lang="en-US"/>
          </a:p>
        </p:txBody>
      </p:sp>
      <p:sp>
        <p:nvSpPr>
          <p:cNvPr id="110596" name="Oval 4"/>
          <p:cNvSpPr>
            <a:spLocks noChangeArrowheads="1"/>
          </p:cNvSpPr>
          <p:nvPr/>
        </p:nvSpPr>
        <p:spPr bwMode="auto">
          <a:xfrm>
            <a:off x="3657600" y="1752600"/>
            <a:ext cx="2057400" cy="609600"/>
          </a:xfrm>
          <a:prstGeom prst="ellipse">
            <a:avLst/>
          </a:prstGeom>
          <a:noFill/>
          <a:ln w="28575">
            <a:solidFill>
              <a:srgbClr val="0000FF"/>
            </a:solidFill>
            <a:round/>
            <a:headEnd/>
            <a:tailEnd/>
          </a:ln>
          <a:effectLst/>
        </p:spPr>
        <p:txBody>
          <a:bodyPr wrap="none" anchor="ctr"/>
          <a:lstStyle/>
          <a:p>
            <a:endParaRPr lang="en-US"/>
          </a:p>
        </p:txBody>
      </p:sp>
      <p:sp>
        <p:nvSpPr>
          <p:cNvPr id="110597" name="Oval 5"/>
          <p:cNvSpPr>
            <a:spLocks noChangeArrowheads="1"/>
          </p:cNvSpPr>
          <p:nvPr/>
        </p:nvSpPr>
        <p:spPr bwMode="auto">
          <a:xfrm>
            <a:off x="381000" y="3505200"/>
            <a:ext cx="990600" cy="533400"/>
          </a:xfrm>
          <a:prstGeom prst="ellipse">
            <a:avLst/>
          </a:prstGeom>
          <a:noFill/>
          <a:ln w="28575">
            <a:solidFill>
              <a:srgbClr val="00FF00"/>
            </a:solidFill>
            <a:round/>
            <a:headEnd/>
            <a:tailEnd/>
          </a:ln>
          <a:effectLst/>
        </p:spPr>
        <p:txBody>
          <a:bodyPr wrap="none" anchor="ctr"/>
          <a:lstStyle/>
          <a:p>
            <a:endParaRPr lang="en-US"/>
          </a:p>
        </p:txBody>
      </p:sp>
      <p:sp>
        <p:nvSpPr>
          <p:cNvPr id="110598" name="Oval 6"/>
          <p:cNvSpPr>
            <a:spLocks noChangeArrowheads="1"/>
          </p:cNvSpPr>
          <p:nvPr/>
        </p:nvSpPr>
        <p:spPr bwMode="auto">
          <a:xfrm>
            <a:off x="1295400" y="5105400"/>
            <a:ext cx="990600" cy="533400"/>
          </a:xfrm>
          <a:prstGeom prst="ellipse">
            <a:avLst/>
          </a:prstGeom>
          <a:noFill/>
          <a:ln w="28575">
            <a:solidFill>
              <a:srgbClr val="00FF00"/>
            </a:solidFill>
            <a:round/>
            <a:headEnd/>
            <a:tailEnd/>
          </a:ln>
          <a:effectLst/>
        </p:spPr>
        <p:txBody>
          <a:bodyPr wrap="none" anchor="ctr"/>
          <a:lstStyle/>
          <a:p>
            <a:endParaRPr lang="en-US"/>
          </a:p>
        </p:txBody>
      </p:sp>
      <p:sp>
        <p:nvSpPr>
          <p:cNvPr id="110599" name="Oval 7"/>
          <p:cNvSpPr>
            <a:spLocks noChangeArrowheads="1"/>
          </p:cNvSpPr>
          <p:nvPr/>
        </p:nvSpPr>
        <p:spPr bwMode="auto">
          <a:xfrm>
            <a:off x="2590800" y="4191000"/>
            <a:ext cx="1219200" cy="762000"/>
          </a:xfrm>
          <a:prstGeom prst="ellipse">
            <a:avLst/>
          </a:prstGeom>
          <a:noFill/>
          <a:ln w="28575">
            <a:solidFill>
              <a:srgbClr val="FF00FF"/>
            </a:solidFill>
            <a:round/>
            <a:headEnd/>
            <a:tailEnd/>
          </a:ln>
          <a:effectLst/>
        </p:spPr>
        <p:txBody>
          <a:bodyPr wrap="none" anchor="ctr"/>
          <a:lstStyle/>
          <a:p>
            <a:endParaRPr lang="en-US"/>
          </a:p>
        </p:txBody>
      </p:sp>
      <p:sp>
        <p:nvSpPr>
          <p:cNvPr id="110600" name="Oval 8"/>
          <p:cNvSpPr>
            <a:spLocks noChangeArrowheads="1"/>
          </p:cNvSpPr>
          <p:nvPr/>
        </p:nvSpPr>
        <p:spPr bwMode="auto">
          <a:xfrm>
            <a:off x="5867400" y="3886200"/>
            <a:ext cx="990600" cy="685800"/>
          </a:xfrm>
          <a:prstGeom prst="ellipse">
            <a:avLst/>
          </a:prstGeom>
          <a:noFill/>
          <a:ln w="28575">
            <a:solidFill>
              <a:srgbClr val="00FFFF"/>
            </a:solidFill>
            <a:round/>
            <a:headEnd/>
            <a:tailEnd/>
          </a:ln>
          <a:effectLst/>
        </p:spPr>
        <p:txBody>
          <a:bodyPr wrap="none" anchor="ctr"/>
          <a:lstStyle/>
          <a:p>
            <a:endParaRPr lang="en-US"/>
          </a:p>
        </p:txBody>
      </p:sp>
      <p:sp>
        <p:nvSpPr>
          <p:cNvPr id="110601" name="Text Box 9"/>
          <p:cNvSpPr txBox="1">
            <a:spLocks noChangeArrowheads="1"/>
          </p:cNvSpPr>
          <p:nvPr/>
        </p:nvSpPr>
        <p:spPr bwMode="auto">
          <a:xfrm>
            <a:off x="0" y="228600"/>
            <a:ext cx="9144000" cy="1200329"/>
          </a:xfrm>
          <a:prstGeom prst="rect">
            <a:avLst/>
          </a:prstGeom>
          <a:solidFill>
            <a:srgbClr val="003399"/>
          </a:solidFill>
          <a:ln w="9525">
            <a:noFill/>
            <a:miter lim="800000"/>
            <a:headEnd/>
            <a:tailEnd/>
          </a:ln>
          <a:effectLst/>
        </p:spPr>
        <p:txBody>
          <a:bodyPr wrap="square">
            <a:spAutoFit/>
          </a:bodyPr>
          <a:lstStyle/>
          <a:p>
            <a:pPr algn="ctr">
              <a:spcBef>
                <a:spcPct val="50000"/>
              </a:spcBef>
            </a:pPr>
            <a:r>
              <a:rPr lang="en-US" sz="3600" b="1" dirty="0" smtClean="0">
                <a:solidFill>
                  <a:schemeClr val="bg1"/>
                </a:solidFill>
                <a:latin typeface="Arial" charset="0"/>
              </a:rPr>
              <a:t>Even simple ecosystem modeling</a:t>
            </a:r>
          </a:p>
          <a:p>
            <a:pPr algn="ctr">
              <a:spcBef>
                <a:spcPts val="0"/>
              </a:spcBef>
            </a:pPr>
            <a:r>
              <a:rPr lang="en-US" sz="3600" b="1" dirty="0" smtClean="0">
                <a:solidFill>
                  <a:schemeClr val="bg1"/>
                </a:solidFill>
                <a:latin typeface="Arial" charset="0"/>
              </a:rPr>
              <a:t> can be complicated</a:t>
            </a:r>
            <a:endParaRPr lang="en-US" sz="3600" b="1"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609600" y="457200"/>
          <a:ext cx="79248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6000"/>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782762"/>
          </a:xfrm>
        </p:spPr>
        <p:txBody>
          <a:bodyPr/>
          <a:lstStyle/>
          <a:p>
            <a:r>
              <a:rPr lang="en-US" sz="5400" b="1" dirty="0" smtClean="0"/>
              <a:t>All water users strive for </a:t>
            </a:r>
            <a:r>
              <a:rPr lang="en-US" sz="5400" b="1" u="sng" dirty="0" smtClean="0"/>
              <a:t>certainty</a:t>
            </a:r>
            <a:r>
              <a:rPr lang="en-US" sz="5400" b="1" dirty="0" smtClean="0"/>
              <a:t> and </a:t>
            </a:r>
            <a:r>
              <a:rPr lang="en-US" sz="5400" b="1" u="sng" dirty="0" smtClean="0"/>
              <a:t>control</a:t>
            </a:r>
            <a:endParaRPr lang="en-US" sz="5400" b="1" u="sng" dirty="0"/>
          </a:p>
        </p:txBody>
      </p:sp>
      <p:sp>
        <p:nvSpPr>
          <p:cNvPr id="3" name="TextBox 2"/>
          <p:cNvSpPr txBox="1"/>
          <p:nvPr/>
        </p:nvSpPr>
        <p:spPr>
          <a:xfrm>
            <a:off x="609600" y="3429000"/>
            <a:ext cx="7924800" cy="1754326"/>
          </a:xfrm>
          <a:prstGeom prst="rect">
            <a:avLst/>
          </a:prstGeom>
          <a:noFill/>
        </p:spPr>
        <p:txBody>
          <a:bodyPr wrap="square" rtlCol="0">
            <a:spAutoFit/>
          </a:bodyPr>
          <a:lstStyle/>
          <a:p>
            <a:pPr algn="ctr"/>
            <a:r>
              <a:rPr lang="en-US" sz="3600" b="1" dirty="0" smtClean="0">
                <a:latin typeface="+mn-lt"/>
              </a:rPr>
              <a:t>Weather variability patterns, water availability and </a:t>
            </a:r>
            <a:r>
              <a:rPr lang="en-US" sz="3600" b="1" u="sng" dirty="0" smtClean="0">
                <a:latin typeface="+mn-lt"/>
              </a:rPr>
              <a:t>changing</a:t>
            </a:r>
            <a:r>
              <a:rPr lang="en-US" sz="3600" b="1" dirty="0" smtClean="0">
                <a:latin typeface="+mn-lt"/>
              </a:rPr>
              <a:t> human values and needs complicate things</a:t>
            </a:r>
            <a:endParaRPr lang="en-US" sz="3600" b="1" dirty="0">
              <a:latin typeface="+mn-l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tx2">
                <a:lumMod val="20000"/>
                <a:lumOff val="80000"/>
              </a:schemeClr>
            </a:gs>
            <a:gs pos="50000">
              <a:srgbClr val="0066FF"/>
            </a:gs>
            <a:gs pos="100000">
              <a:schemeClr val="tx2">
                <a:lumMod val="75000"/>
              </a:schemeClr>
            </a:gs>
          </a:gsLst>
          <a:lin ang="5400000" scaled="0"/>
          <a:tileRect/>
        </a:gradFill>
        <a:effectLst/>
      </p:bgPr>
    </p:bg>
    <p:spTree>
      <p:nvGrpSpPr>
        <p:cNvPr id="1" name=""/>
        <p:cNvGrpSpPr/>
        <p:nvPr/>
      </p:nvGrpSpPr>
      <p:grpSpPr>
        <a:xfrm>
          <a:off x="0" y="0"/>
          <a:ext cx="0" cy="0"/>
          <a:chOff x="0" y="0"/>
          <a:chExt cx="0" cy="0"/>
        </a:xfrm>
      </p:grpSpPr>
      <p:pic>
        <p:nvPicPr>
          <p:cNvPr id="9" name="Picture 8" descr="P1010018.JPG"/>
          <p:cNvPicPr>
            <a:picLocks noChangeAspect="1"/>
          </p:cNvPicPr>
          <p:nvPr/>
        </p:nvPicPr>
        <p:blipFill>
          <a:blip r:embed="rId3" cstate="print"/>
          <a:stretch>
            <a:fillRect/>
          </a:stretch>
        </p:blipFill>
        <p:spPr>
          <a:xfrm>
            <a:off x="457200" y="1219200"/>
            <a:ext cx="3421730" cy="2362200"/>
          </a:xfrm>
          <a:prstGeom prst="rect">
            <a:avLst/>
          </a:prstGeom>
        </p:spPr>
      </p:pic>
      <p:sp>
        <p:nvSpPr>
          <p:cNvPr id="71683" name="Rectangle 3"/>
          <p:cNvSpPr>
            <a:spLocks noGrp="1" noChangeArrowheads="1"/>
          </p:cNvSpPr>
          <p:nvPr>
            <p:ph type="title"/>
          </p:nvPr>
        </p:nvSpPr>
        <p:spPr>
          <a:xfrm>
            <a:off x="4038600" y="304800"/>
            <a:ext cx="5105400" cy="1143000"/>
          </a:xfrm>
        </p:spPr>
        <p:txBody>
          <a:bodyPr/>
          <a:lstStyle/>
          <a:p>
            <a:r>
              <a:rPr lang="en-US" sz="4800" b="1" u="sng" dirty="0"/>
              <a:t>Public Involvement</a:t>
            </a:r>
            <a:endParaRPr lang="en-US" sz="4800" b="1" dirty="0"/>
          </a:p>
        </p:txBody>
      </p:sp>
      <p:sp>
        <p:nvSpPr>
          <p:cNvPr id="71684" name="Text Box 4"/>
          <p:cNvSpPr txBox="1">
            <a:spLocks noChangeArrowheads="1"/>
          </p:cNvSpPr>
          <p:nvPr/>
        </p:nvSpPr>
        <p:spPr bwMode="auto">
          <a:xfrm>
            <a:off x="1447800" y="609600"/>
            <a:ext cx="1905000" cy="457200"/>
          </a:xfrm>
          <a:prstGeom prst="rect">
            <a:avLst/>
          </a:prstGeom>
          <a:noFill/>
          <a:ln w="9525">
            <a:noFill/>
            <a:miter lim="800000"/>
            <a:headEnd/>
            <a:tailEnd/>
          </a:ln>
          <a:effectLst/>
        </p:spPr>
        <p:txBody>
          <a:bodyPr>
            <a:spAutoFit/>
          </a:bodyPr>
          <a:lstStyle/>
          <a:p>
            <a:pPr>
              <a:spcBef>
                <a:spcPct val="50000"/>
              </a:spcBef>
              <a:buFontTx/>
              <a:buNone/>
            </a:pPr>
            <a:r>
              <a:rPr lang="en-US" sz="2400">
                <a:latin typeface="Arial" charset="0"/>
              </a:rPr>
              <a:t>Education</a:t>
            </a:r>
          </a:p>
        </p:txBody>
      </p:sp>
      <p:sp>
        <p:nvSpPr>
          <p:cNvPr id="71685" name="Text Box 5"/>
          <p:cNvSpPr txBox="1">
            <a:spLocks noChangeArrowheads="1"/>
          </p:cNvSpPr>
          <p:nvPr/>
        </p:nvSpPr>
        <p:spPr bwMode="auto">
          <a:xfrm>
            <a:off x="4343400" y="2209800"/>
            <a:ext cx="1219200" cy="457200"/>
          </a:xfrm>
          <a:prstGeom prst="rect">
            <a:avLst/>
          </a:prstGeom>
          <a:noFill/>
          <a:ln w="9525">
            <a:noFill/>
            <a:miter lim="800000"/>
            <a:headEnd/>
            <a:tailEnd/>
          </a:ln>
          <a:effectLst/>
        </p:spPr>
        <p:txBody>
          <a:bodyPr>
            <a:spAutoFit/>
          </a:bodyPr>
          <a:lstStyle/>
          <a:p>
            <a:pPr>
              <a:spcBef>
                <a:spcPct val="50000"/>
              </a:spcBef>
              <a:buFontTx/>
              <a:buNone/>
            </a:pPr>
            <a:r>
              <a:rPr lang="en-US" sz="2400" dirty="0">
                <a:solidFill>
                  <a:schemeClr val="bg1"/>
                </a:solidFill>
                <a:latin typeface="Arial" charset="0"/>
              </a:rPr>
              <a:t>Input</a:t>
            </a:r>
          </a:p>
        </p:txBody>
      </p:sp>
      <p:sp>
        <p:nvSpPr>
          <p:cNvPr id="71686" name="Text Box 6"/>
          <p:cNvSpPr txBox="1">
            <a:spLocks noChangeArrowheads="1"/>
          </p:cNvSpPr>
          <p:nvPr/>
        </p:nvSpPr>
        <p:spPr bwMode="auto">
          <a:xfrm>
            <a:off x="6629400" y="3505200"/>
            <a:ext cx="1752600" cy="457200"/>
          </a:xfrm>
          <a:prstGeom prst="rect">
            <a:avLst/>
          </a:prstGeom>
          <a:noFill/>
          <a:ln w="9525">
            <a:noFill/>
            <a:miter lim="800000"/>
            <a:headEnd/>
            <a:tailEnd/>
          </a:ln>
          <a:effectLst/>
        </p:spPr>
        <p:txBody>
          <a:bodyPr>
            <a:spAutoFit/>
          </a:bodyPr>
          <a:lstStyle/>
          <a:p>
            <a:pPr>
              <a:spcBef>
                <a:spcPct val="50000"/>
              </a:spcBef>
              <a:buFontTx/>
              <a:buNone/>
            </a:pPr>
            <a:r>
              <a:rPr lang="en-US" sz="2400" dirty="0">
                <a:solidFill>
                  <a:schemeClr val="bg1"/>
                </a:solidFill>
                <a:latin typeface="Arial" charset="0"/>
              </a:rPr>
              <a:t>Activism</a:t>
            </a:r>
          </a:p>
        </p:txBody>
      </p:sp>
      <p:pic>
        <p:nvPicPr>
          <p:cNvPr id="71687" name="Picture 7" descr="D:\ My Files 2\Powerpoint\IFC - Book\PublicMtg1.jpg"/>
          <p:cNvPicPr>
            <a:picLocks noChangeAspect="1" noChangeArrowheads="1"/>
          </p:cNvPicPr>
          <p:nvPr/>
        </p:nvPicPr>
        <p:blipFill>
          <a:blip r:embed="rId4" cstate="print"/>
          <a:srcRect/>
          <a:stretch>
            <a:fillRect/>
          </a:stretch>
        </p:blipFill>
        <p:spPr bwMode="auto">
          <a:xfrm>
            <a:off x="3048000" y="2895600"/>
            <a:ext cx="3276600" cy="2289175"/>
          </a:xfrm>
          <a:prstGeom prst="rect">
            <a:avLst/>
          </a:prstGeom>
          <a:noFill/>
        </p:spPr>
      </p:pic>
      <p:pic>
        <p:nvPicPr>
          <p:cNvPr id="71688" name="Picture 8" descr="C:\ My Files 2\Powerpoint\IFC - Book\Klamath River controversy.bmp"/>
          <p:cNvPicPr>
            <a:picLocks noChangeAspect="1" noChangeArrowheads="1"/>
          </p:cNvPicPr>
          <p:nvPr/>
        </p:nvPicPr>
        <p:blipFill>
          <a:blip r:embed="rId5" cstate="print"/>
          <a:srcRect/>
          <a:stretch>
            <a:fillRect/>
          </a:stretch>
        </p:blipFill>
        <p:spPr bwMode="auto">
          <a:xfrm>
            <a:off x="5257800" y="4191000"/>
            <a:ext cx="3276600" cy="2286000"/>
          </a:xfrm>
          <a:prstGeom prst="rect">
            <a:avLst/>
          </a:prstGeom>
          <a:noFill/>
        </p:spPr>
      </p:pic>
      <p:sp>
        <p:nvSpPr>
          <p:cNvPr id="10" name="TextBox 9"/>
          <p:cNvSpPr txBox="1"/>
          <p:nvPr/>
        </p:nvSpPr>
        <p:spPr>
          <a:xfrm>
            <a:off x="228600" y="5486400"/>
            <a:ext cx="4876800" cy="646331"/>
          </a:xfrm>
          <a:prstGeom prst="rect">
            <a:avLst/>
          </a:prstGeom>
          <a:noFill/>
        </p:spPr>
        <p:txBody>
          <a:bodyPr wrap="square" rtlCol="0">
            <a:spAutoFit/>
          </a:bodyPr>
          <a:lstStyle/>
          <a:p>
            <a:r>
              <a:rPr lang="en-US" sz="3600" b="1" dirty="0" smtClean="0">
                <a:solidFill>
                  <a:schemeClr val="bg1"/>
                </a:solidFill>
                <a:latin typeface="+mn-lt"/>
              </a:rPr>
              <a:t>Who takes lead on this?</a:t>
            </a:r>
            <a:endParaRPr lang="en-US" sz="3600" b="1" dirty="0">
              <a:solidFill>
                <a:schemeClr val="bg1"/>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dissolve">
                                      <p:cBhvr>
                                        <p:cTn id="7" dur="500"/>
                                        <p:tgtEl>
                                          <p:spTgt spid="716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71687"/>
                                        </p:tgtEl>
                                        <p:attrNameLst>
                                          <p:attrName>style.visibility</p:attrName>
                                        </p:attrNameLst>
                                      </p:cBhvr>
                                      <p:to>
                                        <p:strVal val="visible"/>
                                      </p:to>
                                    </p:set>
                                    <p:animEffect transition="in" filter="box(out)">
                                      <p:cBhvr>
                                        <p:cTn id="12" dur="500"/>
                                        <p:tgtEl>
                                          <p:spTgt spid="71687"/>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71685"/>
                                        </p:tgtEl>
                                        <p:attrNameLst>
                                          <p:attrName>style.visibility</p:attrName>
                                        </p:attrNameLst>
                                      </p:cBhvr>
                                      <p:to>
                                        <p:strVal val="visible"/>
                                      </p:to>
                                    </p:set>
                                    <p:animEffect transition="in" filter="dissolve">
                                      <p:cBhvr>
                                        <p:cTn id="16" dur="500"/>
                                        <p:tgtEl>
                                          <p:spTgt spid="71685"/>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71688"/>
                                        </p:tgtEl>
                                        <p:attrNameLst>
                                          <p:attrName>style.visibility</p:attrName>
                                        </p:attrNameLst>
                                      </p:cBhvr>
                                      <p:to>
                                        <p:strVal val="visible"/>
                                      </p:to>
                                    </p:set>
                                    <p:animEffect transition="in" filter="box(in)">
                                      <p:cBhvr>
                                        <p:cTn id="21" dur="500"/>
                                        <p:tgtEl>
                                          <p:spTgt spid="71688"/>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71686"/>
                                        </p:tgtEl>
                                        <p:attrNameLst>
                                          <p:attrName>style.visibility</p:attrName>
                                        </p:attrNameLst>
                                      </p:cBhvr>
                                      <p:to>
                                        <p:strVal val="visible"/>
                                      </p:to>
                                    </p:set>
                                    <p:animEffect transition="in" filter="dissolve">
                                      <p:cBhvr>
                                        <p:cTn id="25" dur="500"/>
                                        <p:tgtEl>
                                          <p:spTgt spid="7168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autoUpdateAnimBg="0"/>
      <p:bldP spid="71685" grpId="0" autoUpdateAnimBg="0"/>
      <p:bldP spid="71686" grpId="0" autoUpdateAnimBg="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609600" y="457200"/>
          <a:ext cx="79248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bg2">
                <a:lumMod val="50000"/>
              </a:schemeClr>
            </a:gs>
            <a:gs pos="50000">
              <a:schemeClr val="bg2">
                <a:lumMod val="75000"/>
              </a:schemeClr>
            </a:gs>
            <a:gs pos="100000">
              <a:schemeClr val="bg2">
                <a:lumMod val="25000"/>
              </a:schemeClr>
            </a:gs>
          </a:gsLst>
          <a:lin ang="5400000" scaled="0"/>
          <a:tileRect/>
        </a:gradFill>
        <a:effectLst/>
      </p:bgPr>
    </p:bg>
    <p:spTree>
      <p:nvGrpSpPr>
        <p:cNvPr id="1" name=""/>
        <p:cNvGrpSpPr/>
        <p:nvPr/>
      </p:nvGrpSpPr>
      <p:grpSpPr>
        <a:xfrm>
          <a:off x="0" y="0"/>
          <a:ext cx="0" cy="0"/>
          <a:chOff x="0" y="0"/>
          <a:chExt cx="0" cy="0"/>
        </a:xfrm>
      </p:grpSpPr>
      <p:sp>
        <p:nvSpPr>
          <p:cNvPr id="208898" name="Rectangle 2" descr="Newsprint"/>
          <p:cNvSpPr>
            <a:spLocks noGrp="1" noChangeArrowheads="1"/>
          </p:cNvSpPr>
          <p:nvPr>
            <p:ph type="title"/>
          </p:nvPr>
        </p:nvSpPr>
        <p:spPr>
          <a:xfrm>
            <a:off x="609600" y="381000"/>
            <a:ext cx="7772400" cy="1143000"/>
          </a:xfrm>
          <a:noFill/>
        </p:spPr>
        <p:txBody>
          <a:bodyPr/>
          <a:lstStyle/>
          <a:p>
            <a:r>
              <a:rPr lang="en-US" sz="5400" b="1" u="sng" dirty="0" smtClean="0"/>
              <a:t>Legal</a:t>
            </a:r>
            <a:endParaRPr lang="en-US" sz="5400" b="1" dirty="0"/>
          </a:p>
        </p:txBody>
      </p:sp>
      <p:sp>
        <p:nvSpPr>
          <p:cNvPr id="208899" name="Rectangle 3" descr="Newsprint"/>
          <p:cNvSpPr>
            <a:spLocks noGrp="1" noChangeArrowheads="1"/>
          </p:cNvSpPr>
          <p:nvPr>
            <p:ph type="body" idx="1"/>
          </p:nvPr>
        </p:nvSpPr>
        <p:spPr>
          <a:xfrm>
            <a:off x="4648200" y="2438400"/>
            <a:ext cx="4038600" cy="2743200"/>
          </a:xfrm>
          <a:noFill/>
          <a:ln w="28575">
            <a:solidFill>
              <a:schemeClr val="tx1"/>
            </a:solidFill>
          </a:ln>
        </p:spPr>
        <p:txBody>
          <a:bodyPr/>
          <a:lstStyle/>
          <a:p>
            <a:pPr>
              <a:lnSpc>
                <a:spcPct val="90000"/>
              </a:lnSpc>
              <a:spcBef>
                <a:spcPct val="70000"/>
              </a:spcBef>
            </a:pPr>
            <a:r>
              <a:rPr lang="en-US" sz="2800" b="1" dirty="0" smtClean="0"/>
              <a:t>Doctrines</a:t>
            </a:r>
          </a:p>
          <a:p>
            <a:pPr>
              <a:lnSpc>
                <a:spcPct val="90000"/>
              </a:lnSpc>
              <a:spcBef>
                <a:spcPct val="70000"/>
              </a:spcBef>
            </a:pPr>
            <a:r>
              <a:rPr lang="en-US" sz="2800" b="1" dirty="0" smtClean="0"/>
              <a:t>State laws </a:t>
            </a:r>
          </a:p>
          <a:p>
            <a:pPr>
              <a:lnSpc>
                <a:spcPct val="90000"/>
              </a:lnSpc>
              <a:spcBef>
                <a:spcPct val="70000"/>
              </a:spcBef>
            </a:pPr>
            <a:r>
              <a:rPr lang="en-US" sz="2800" b="1" dirty="0" smtClean="0"/>
              <a:t>Federal </a:t>
            </a:r>
            <a:r>
              <a:rPr lang="en-US" sz="2800" b="1" dirty="0"/>
              <a:t>laws </a:t>
            </a:r>
          </a:p>
          <a:p>
            <a:pPr>
              <a:lnSpc>
                <a:spcPct val="90000"/>
              </a:lnSpc>
              <a:spcBef>
                <a:spcPct val="70000"/>
              </a:spcBef>
            </a:pPr>
            <a:r>
              <a:rPr lang="en-US" sz="2800" b="1" dirty="0" smtClean="0"/>
              <a:t>Interstate  agreements</a:t>
            </a:r>
            <a:endParaRPr lang="en-US" sz="2800" b="1" dirty="0"/>
          </a:p>
        </p:txBody>
      </p:sp>
      <p:pic>
        <p:nvPicPr>
          <p:cNvPr id="208900" name="Picture 4" descr="C:\TOM\Pictures\statutes.jpg"/>
          <p:cNvPicPr>
            <a:picLocks noChangeAspect="1" noChangeArrowheads="1"/>
          </p:cNvPicPr>
          <p:nvPr/>
        </p:nvPicPr>
        <p:blipFill>
          <a:blip r:embed="rId3" cstate="print"/>
          <a:srcRect/>
          <a:stretch>
            <a:fillRect/>
          </a:stretch>
        </p:blipFill>
        <p:spPr bwMode="auto">
          <a:xfrm>
            <a:off x="685800" y="2057400"/>
            <a:ext cx="3505200" cy="411480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50000">
              <a:schemeClr val="bg2">
                <a:lumMod val="75000"/>
              </a:schemeClr>
            </a:gs>
            <a:gs pos="100000">
              <a:schemeClr val="bg2">
                <a:lumMod val="50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u="sng" dirty="0" smtClean="0"/>
              <a:t>Institutional</a:t>
            </a:r>
            <a:endParaRPr lang="en-US" sz="5400" b="1" u="sng" dirty="0"/>
          </a:p>
        </p:txBody>
      </p:sp>
      <p:pic>
        <p:nvPicPr>
          <p:cNvPr id="5" name="ClipArt Placeholder 4" descr="WGF commission.jpg"/>
          <p:cNvPicPr>
            <a:picLocks noGrp="1" noChangeAspect="1"/>
          </p:cNvPicPr>
          <p:nvPr>
            <p:ph type="clipArt" sz="half" idx="1"/>
          </p:nvPr>
        </p:nvPicPr>
        <p:blipFill>
          <a:blip r:embed="rId3" cstate="print"/>
          <a:stretch>
            <a:fillRect/>
          </a:stretch>
        </p:blipFill>
        <p:spPr>
          <a:xfrm>
            <a:off x="533400" y="2590800"/>
            <a:ext cx="4417637" cy="2947392"/>
          </a:xfrm>
        </p:spPr>
      </p:pic>
      <p:sp>
        <p:nvSpPr>
          <p:cNvPr id="3" name="Content Placeholder 2"/>
          <p:cNvSpPr>
            <a:spLocks noGrp="1"/>
          </p:cNvSpPr>
          <p:nvPr>
            <p:ph type="body" sz="half" idx="2"/>
          </p:nvPr>
        </p:nvSpPr>
        <p:spPr>
          <a:xfrm>
            <a:off x="5638800" y="2362200"/>
            <a:ext cx="2819400" cy="3581400"/>
          </a:xfrm>
        </p:spPr>
        <p:txBody>
          <a:bodyPr/>
          <a:lstStyle/>
          <a:p>
            <a:r>
              <a:rPr lang="en-US" b="1" dirty="0" smtClean="0"/>
              <a:t>Policies</a:t>
            </a:r>
          </a:p>
          <a:p>
            <a:r>
              <a:rPr lang="en-US" b="1" dirty="0" smtClean="0"/>
              <a:t>Staffing</a:t>
            </a:r>
          </a:p>
          <a:p>
            <a:r>
              <a:rPr lang="en-US" b="1" dirty="0" smtClean="0"/>
              <a:t>Training</a:t>
            </a:r>
          </a:p>
          <a:p>
            <a:r>
              <a:rPr lang="en-US" b="1" dirty="0" smtClean="0"/>
              <a:t>Funding</a:t>
            </a:r>
          </a:p>
          <a:p>
            <a:r>
              <a:rPr lang="en-US" b="1" dirty="0" smtClean="0"/>
              <a:t>Interagency cooperation</a:t>
            </a:r>
            <a:endParaRPr lang="en-US" b="1"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477962"/>
          </a:xfrm>
        </p:spPr>
        <p:txBody>
          <a:bodyPr/>
          <a:lstStyle/>
          <a:p>
            <a:r>
              <a:rPr lang="en-US" b="1" dirty="0" smtClean="0">
                <a:solidFill>
                  <a:schemeClr val="bg1"/>
                </a:solidFill>
              </a:rPr>
              <a:t>Instream flow water rights are </a:t>
            </a:r>
            <a:br>
              <a:rPr lang="en-US" b="1" dirty="0" smtClean="0">
                <a:solidFill>
                  <a:schemeClr val="bg1"/>
                </a:solidFill>
              </a:rPr>
            </a:br>
            <a:r>
              <a:rPr lang="en-US" b="1" dirty="0" smtClean="0">
                <a:solidFill>
                  <a:schemeClr val="bg1"/>
                </a:solidFill>
              </a:rPr>
              <a:t>a valuable habitat tool</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2468562"/>
          </a:xfrm>
        </p:spPr>
        <p:txBody>
          <a:bodyPr rtlCol="0">
            <a:noAutofit/>
          </a:bodyPr>
          <a:lstStyle/>
          <a:p>
            <a:pPr fontAlgn="auto">
              <a:spcAft>
                <a:spcPts val="0"/>
              </a:spcAft>
              <a:defRPr/>
            </a:pPr>
            <a:r>
              <a:rPr lang="en-US" b="1" dirty="0" smtClean="0">
                <a:solidFill>
                  <a:schemeClr val="bg1"/>
                </a:solidFill>
              </a:rPr>
              <a:t>Statutory recognition of environmental flow is critical to:</a:t>
            </a:r>
            <a:endParaRPr lang="en-US" b="1" dirty="0">
              <a:solidFill>
                <a:schemeClr val="bg1"/>
              </a:solidFill>
            </a:endParaRPr>
          </a:p>
        </p:txBody>
      </p:sp>
      <p:sp>
        <p:nvSpPr>
          <p:cNvPr id="3" name="Content Placeholder 2"/>
          <p:cNvSpPr>
            <a:spLocks noGrp="1"/>
          </p:cNvSpPr>
          <p:nvPr>
            <p:ph idx="1"/>
          </p:nvPr>
        </p:nvSpPr>
        <p:spPr>
          <a:xfrm>
            <a:off x="533400" y="2743200"/>
            <a:ext cx="8077200" cy="3124200"/>
          </a:xfrm>
        </p:spPr>
        <p:txBody>
          <a:bodyPr rtlCol="0">
            <a:normAutofit lnSpcReduction="10000"/>
          </a:bodyPr>
          <a:lstStyle/>
          <a:p>
            <a:pPr fontAlgn="auto">
              <a:spcAft>
                <a:spcPts val="0"/>
              </a:spcAft>
              <a:buNone/>
              <a:defRPr/>
            </a:pPr>
            <a:r>
              <a:rPr lang="en-US" dirty="0" smtClean="0">
                <a:solidFill>
                  <a:schemeClr val="bg1"/>
                </a:solidFill>
              </a:rPr>
              <a:t>Affirm state’s rights and control over water for: </a:t>
            </a:r>
          </a:p>
          <a:p>
            <a:pPr lvl="1" fontAlgn="auto">
              <a:spcAft>
                <a:spcPts val="0"/>
              </a:spcAft>
              <a:buFont typeface="Arial" pitchFamily="34" charset="0"/>
              <a:buChar char="•"/>
              <a:defRPr/>
            </a:pPr>
            <a:r>
              <a:rPr lang="en-US" dirty="0" smtClean="0">
                <a:solidFill>
                  <a:srgbClr val="FFFF00"/>
                </a:solidFill>
              </a:rPr>
              <a:t>Permitting new dams and water projects</a:t>
            </a:r>
          </a:p>
          <a:p>
            <a:pPr lvl="1" fontAlgn="auto">
              <a:spcAft>
                <a:spcPts val="0"/>
              </a:spcAft>
              <a:buFont typeface="Arial" pitchFamily="34" charset="0"/>
              <a:buChar char="•"/>
              <a:defRPr/>
            </a:pPr>
            <a:r>
              <a:rPr lang="en-US" dirty="0" smtClean="0">
                <a:solidFill>
                  <a:srgbClr val="FFFF00"/>
                </a:solidFill>
              </a:rPr>
              <a:t>Wild and Scenic rivers</a:t>
            </a:r>
          </a:p>
          <a:p>
            <a:pPr lvl="1" fontAlgn="auto">
              <a:spcAft>
                <a:spcPts val="0"/>
              </a:spcAft>
              <a:buFont typeface="Arial" pitchFamily="34" charset="0"/>
              <a:buChar char="•"/>
              <a:defRPr/>
            </a:pPr>
            <a:r>
              <a:rPr lang="en-US" dirty="0" smtClean="0">
                <a:solidFill>
                  <a:srgbClr val="FFFF00"/>
                </a:solidFill>
              </a:rPr>
              <a:t>Endangered species </a:t>
            </a:r>
          </a:p>
          <a:p>
            <a:pPr lvl="1" fontAlgn="auto">
              <a:spcAft>
                <a:spcPts val="0"/>
              </a:spcAft>
              <a:buFont typeface="Arial" pitchFamily="34" charset="0"/>
              <a:buChar char="•"/>
              <a:defRPr/>
            </a:pPr>
            <a:r>
              <a:rPr lang="en-US" dirty="0" smtClean="0">
                <a:solidFill>
                  <a:srgbClr val="FFFF00"/>
                </a:solidFill>
              </a:rPr>
              <a:t>TMDL’s </a:t>
            </a:r>
          </a:p>
          <a:p>
            <a:pPr lvl="1" fontAlgn="auto">
              <a:spcAft>
                <a:spcPts val="0"/>
              </a:spcAft>
              <a:buFont typeface="Arial" pitchFamily="34" charset="0"/>
              <a:buChar char="•"/>
              <a:defRPr/>
            </a:pPr>
            <a:r>
              <a:rPr lang="en-US" dirty="0" smtClean="0">
                <a:solidFill>
                  <a:srgbClr val="FFFF00"/>
                </a:solidFill>
              </a:rPr>
              <a:t>Hydro</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earth3.jpg"/>
          <p:cNvPicPr>
            <a:picLocks noChangeAspect="1"/>
          </p:cNvPicPr>
          <p:nvPr/>
        </p:nvPicPr>
        <p:blipFill>
          <a:blip r:embed="rId3" cstate="print"/>
          <a:stretch>
            <a:fillRect/>
          </a:stretch>
        </p:blipFill>
        <p:spPr>
          <a:xfrm>
            <a:off x="1143000" y="0"/>
            <a:ext cx="6858000" cy="6858000"/>
          </a:xfrm>
          <a:prstGeom prst="rect">
            <a:avLst/>
          </a:prstGeom>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op vs failure"/>
          <p:cNvPicPr>
            <a:picLocks noChangeAspect="1" noChangeArrowheads="1"/>
          </p:cNvPicPr>
          <p:nvPr/>
        </p:nvPicPr>
        <p:blipFill>
          <a:blip r:embed="rId3" cstate="print"/>
          <a:srcRect/>
          <a:stretch>
            <a:fillRect/>
          </a:stretch>
        </p:blipFill>
        <p:spPr bwMode="auto">
          <a:xfrm>
            <a:off x="457200" y="533400"/>
            <a:ext cx="8229600" cy="5726113"/>
          </a:xfrm>
          <a:prstGeom prst="rect">
            <a:avLst/>
          </a:prstGeom>
          <a:noFill/>
          <a:ln w="9525">
            <a:noFill/>
            <a:miter lim="800000"/>
            <a:headEnd/>
            <a:tailEnd/>
          </a:ln>
        </p:spPr>
      </p:pic>
      <p:sp>
        <p:nvSpPr>
          <p:cNvPr id="7171" name="Text Box 3"/>
          <p:cNvSpPr txBox="1">
            <a:spLocks noChangeArrowheads="1"/>
          </p:cNvSpPr>
          <p:nvPr/>
        </p:nvSpPr>
        <p:spPr bwMode="auto">
          <a:xfrm>
            <a:off x="6096000" y="6324600"/>
            <a:ext cx="2691699" cy="307777"/>
          </a:xfrm>
          <a:prstGeom prst="rect">
            <a:avLst/>
          </a:prstGeom>
          <a:noFill/>
          <a:ln w="9525">
            <a:noFill/>
            <a:miter lim="800000"/>
            <a:headEnd/>
            <a:tailEnd/>
          </a:ln>
        </p:spPr>
        <p:txBody>
          <a:bodyPr wrap="none">
            <a:spAutoFit/>
          </a:bodyPr>
          <a:lstStyle/>
          <a:p>
            <a:r>
              <a:rPr lang="en-US" sz="1400" b="1" i="1" dirty="0">
                <a:solidFill>
                  <a:schemeClr val="bg1"/>
                </a:solidFill>
                <a:latin typeface="Calibri" pitchFamily="34" charset="0"/>
              </a:rPr>
              <a:t>Source: McCabe and </a:t>
            </a:r>
            <a:r>
              <a:rPr lang="en-US" sz="1400" b="1" i="1" dirty="0" err="1">
                <a:solidFill>
                  <a:schemeClr val="bg1"/>
                </a:solidFill>
                <a:latin typeface="Calibri" pitchFamily="34" charset="0"/>
              </a:rPr>
              <a:t>Wolock</a:t>
            </a:r>
            <a:r>
              <a:rPr lang="en-US" sz="1400" b="1" i="1" dirty="0">
                <a:solidFill>
                  <a:schemeClr val="bg1"/>
                </a:solidFill>
                <a:latin typeface="Calibri" pitchFamily="34" charset="0"/>
              </a:rPr>
              <a:t> 2007</a:t>
            </a:r>
          </a:p>
        </p:txBody>
      </p:sp>
      <p:sp>
        <p:nvSpPr>
          <p:cNvPr id="4" name="TextBox 3"/>
          <p:cNvSpPr txBox="1"/>
          <p:nvPr/>
        </p:nvSpPr>
        <p:spPr>
          <a:xfrm>
            <a:off x="1676400" y="3276600"/>
            <a:ext cx="2209800" cy="553998"/>
          </a:xfrm>
          <a:prstGeom prst="rect">
            <a:avLst/>
          </a:prstGeom>
          <a:noFill/>
        </p:spPr>
        <p:txBody>
          <a:bodyPr wrap="square" rtlCol="0">
            <a:spAutoFit/>
          </a:bodyPr>
          <a:lstStyle/>
          <a:p>
            <a:r>
              <a:rPr lang="en-US" sz="3000" dirty="0" smtClean="0">
                <a:solidFill>
                  <a:srgbClr val="0000FF"/>
                </a:solidFill>
              </a:rPr>
              <a:t>Opportunity</a:t>
            </a:r>
            <a:endParaRPr lang="en-US" sz="3000" dirty="0">
              <a:solidFill>
                <a:srgbClr val="0000FF"/>
              </a:solidFill>
            </a:endParaRPr>
          </a:p>
        </p:txBody>
      </p:sp>
      <p:sp>
        <p:nvSpPr>
          <p:cNvPr id="5" name="TextBox 4"/>
          <p:cNvSpPr txBox="1"/>
          <p:nvPr/>
        </p:nvSpPr>
        <p:spPr>
          <a:xfrm>
            <a:off x="5410200" y="3276600"/>
            <a:ext cx="1828800" cy="553998"/>
          </a:xfrm>
          <a:prstGeom prst="rect">
            <a:avLst/>
          </a:prstGeom>
          <a:noFill/>
        </p:spPr>
        <p:txBody>
          <a:bodyPr wrap="square" rtlCol="0">
            <a:spAutoFit/>
          </a:bodyPr>
          <a:lstStyle/>
          <a:p>
            <a:r>
              <a:rPr lang="en-US" sz="3000" dirty="0" smtClean="0">
                <a:solidFill>
                  <a:srgbClr val="0000FF"/>
                </a:solidFill>
              </a:rPr>
              <a:t>Change</a:t>
            </a:r>
            <a:endParaRPr lang="en-US" sz="3000" dirty="0">
              <a:solidFill>
                <a:srgbClr val="0000FF"/>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ndrew w-YSC on LBH.jpg"/>
          <p:cNvPicPr>
            <a:picLocks noChangeAspect="1"/>
          </p:cNvPicPr>
          <p:nvPr/>
        </p:nvPicPr>
        <p:blipFill>
          <a:blip r:embed="rId3" cstate="print"/>
          <a:stretch>
            <a:fillRect/>
          </a:stretch>
        </p:blipFill>
        <p:spPr>
          <a:xfrm>
            <a:off x="3352800" y="3581933"/>
            <a:ext cx="2057400" cy="1539453"/>
          </a:xfrm>
          <a:prstGeom prst="rect">
            <a:avLst/>
          </a:prstGeom>
        </p:spPr>
      </p:pic>
      <p:pic>
        <p:nvPicPr>
          <p:cNvPr id="29" name="Picture 28" descr="Boulder Irrigation 2 no date.jpg"/>
          <p:cNvPicPr>
            <a:picLocks noChangeAspect="1"/>
          </p:cNvPicPr>
          <p:nvPr/>
        </p:nvPicPr>
        <p:blipFill>
          <a:blip r:embed="rId4" cstate="print"/>
          <a:stretch>
            <a:fillRect/>
          </a:stretch>
        </p:blipFill>
        <p:spPr>
          <a:xfrm>
            <a:off x="6400800" y="1905000"/>
            <a:ext cx="2743200" cy="2286000"/>
          </a:xfrm>
          <a:prstGeom prst="rect">
            <a:avLst/>
          </a:prstGeom>
        </p:spPr>
      </p:pic>
      <p:pic>
        <p:nvPicPr>
          <p:cNvPr id="18" name="Picture 17" descr="canoeing.jpg"/>
          <p:cNvPicPr>
            <a:picLocks noChangeAspect="1"/>
          </p:cNvPicPr>
          <p:nvPr/>
        </p:nvPicPr>
        <p:blipFill>
          <a:blip r:embed="rId5" cstate="print"/>
          <a:stretch>
            <a:fillRect/>
          </a:stretch>
        </p:blipFill>
        <p:spPr>
          <a:xfrm>
            <a:off x="0" y="3657600"/>
            <a:ext cx="1800225" cy="1352006"/>
          </a:xfrm>
          <a:prstGeom prst="rect">
            <a:avLst/>
          </a:prstGeom>
        </p:spPr>
      </p:pic>
      <p:pic>
        <p:nvPicPr>
          <p:cNvPr id="1029" name="Picture 5" descr="D:\Canon\ZoomBrowser EX\Image Library Two\Red Lake River\rosyfaceshinerredlakeriver3.JPG"/>
          <p:cNvPicPr>
            <a:picLocks noChangeAspect="1" noChangeArrowheads="1"/>
          </p:cNvPicPr>
          <p:nvPr/>
        </p:nvPicPr>
        <p:blipFill>
          <a:blip r:embed="rId6" cstate="print"/>
          <a:srcRect/>
          <a:stretch>
            <a:fillRect/>
          </a:stretch>
        </p:blipFill>
        <p:spPr bwMode="auto">
          <a:xfrm>
            <a:off x="4572000" y="1905000"/>
            <a:ext cx="2667000" cy="2000411"/>
          </a:xfrm>
          <a:prstGeom prst="rect">
            <a:avLst/>
          </a:prstGeom>
          <a:noFill/>
        </p:spPr>
      </p:pic>
      <p:pic>
        <p:nvPicPr>
          <p:cNvPr id="1027" name="Picture 3" descr="D:\Canon\ZoomBrowser EX\Image Library Two\Ford Dam\116-1651_IMG.JPG"/>
          <p:cNvPicPr>
            <a:picLocks noChangeAspect="1" noChangeArrowheads="1"/>
          </p:cNvPicPr>
          <p:nvPr/>
        </p:nvPicPr>
        <p:blipFill>
          <a:blip r:embed="rId7" cstate="print"/>
          <a:srcRect/>
          <a:stretch>
            <a:fillRect/>
          </a:stretch>
        </p:blipFill>
        <p:spPr bwMode="auto">
          <a:xfrm>
            <a:off x="7315200" y="4114800"/>
            <a:ext cx="1828800" cy="2743200"/>
          </a:xfrm>
          <a:prstGeom prst="rect">
            <a:avLst/>
          </a:prstGeom>
          <a:noFill/>
        </p:spPr>
      </p:pic>
      <p:pic>
        <p:nvPicPr>
          <p:cNvPr id="8" name="Picture 5" descr="C:\Documents and Settings\iachisho\Local Settings\Temporary Internet Files\Content.IE5\05MB4HIB\MPj04365310000[1].jpg"/>
          <p:cNvPicPr>
            <a:picLocks noChangeAspect="1" noChangeArrowheads="1"/>
          </p:cNvPicPr>
          <p:nvPr/>
        </p:nvPicPr>
        <p:blipFill>
          <a:blip r:embed="rId8" cstate="print"/>
          <a:srcRect/>
          <a:stretch>
            <a:fillRect/>
          </a:stretch>
        </p:blipFill>
        <p:spPr bwMode="auto">
          <a:xfrm>
            <a:off x="2895600" y="0"/>
            <a:ext cx="2895600" cy="1930400"/>
          </a:xfrm>
          <a:prstGeom prst="rect">
            <a:avLst/>
          </a:prstGeom>
          <a:noFill/>
          <a:ln w="9525">
            <a:noFill/>
            <a:miter lim="800000"/>
            <a:headEnd/>
            <a:tailEnd/>
          </a:ln>
        </p:spPr>
      </p:pic>
      <p:pic>
        <p:nvPicPr>
          <p:cNvPr id="9" name="Picture 8" descr="girl-drinking-water.jpg"/>
          <p:cNvPicPr>
            <a:picLocks noChangeAspect="1"/>
          </p:cNvPicPr>
          <p:nvPr/>
        </p:nvPicPr>
        <p:blipFill>
          <a:blip r:embed="rId9" cstate="print"/>
          <a:stretch>
            <a:fillRect/>
          </a:stretch>
        </p:blipFill>
        <p:spPr>
          <a:xfrm>
            <a:off x="0" y="0"/>
            <a:ext cx="2895600" cy="1921316"/>
          </a:xfrm>
          <a:prstGeom prst="rect">
            <a:avLst/>
          </a:prstGeom>
        </p:spPr>
      </p:pic>
      <p:pic>
        <p:nvPicPr>
          <p:cNvPr id="10" name="Picture 9" descr="crop irrigation.jpg"/>
          <p:cNvPicPr>
            <a:picLocks noChangeAspect="1"/>
          </p:cNvPicPr>
          <p:nvPr/>
        </p:nvPicPr>
        <p:blipFill>
          <a:blip r:embed="rId10" cstate="print"/>
          <a:srcRect b="9207"/>
          <a:stretch>
            <a:fillRect/>
          </a:stretch>
        </p:blipFill>
        <p:spPr>
          <a:xfrm>
            <a:off x="5791200" y="-31173"/>
            <a:ext cx="2909485" cy="1981200"/>
          </a:xfrm>
          <a:prstGeom prst="rect">
            <a:avLst/>
          </a:prstGeom>
        </p:spPr>
      </p:pic>
      <p:pic>
        <p:nvPicPr>
          <p:cNvPr id="1026" name="Picture 2" descr="D:\ My Files 2\ My Files 2\Powerpoint\Mussels\IMG_2581.JPG"/>
          <p:cNvPicPr>
            <a:picLocks noChangeAspect="1" noChangeArrowheads="1"/>
          </p:cNvPicPr>
          <p:nvPr/>
        </p:nvPicPr>
        <p:blipFill>
          <a:blip r:embed="rId11" cstate="print"/>
          <a:srcRect r="9004"/>
          <a:stretch>
            <a:fillRect/>
          </a:stretch>
        </p:blipFill>
        <p:spPr bwMode="auto">
          <a:xfrm>
            <a:off x="2895600" y="1905001"/>
            <a:ext cx="2743200" cy="2001793"/>
          </a:xfrm>
          <a:prstGeom prst="rect">
            <a:avLst/>
          </a:prstGeom>
          <a:noFill/>
        </p:spPr>
      </p:pic>
      <p:pic>
        <p:nvPicPr>
          <p:cNvPr id="12" name="Picture 11" descr="Mississippi_river_barges.jpg"/>
          <p:cNvPicPr>
            <a:picLocks noChangeAspect="1"/>
          </p:cNvPicPr>
          <p:nvPr/>
        </p:nvPicPr>
        <p:blipFill>
          <a:blip r:embed="rId12" cstate="print"/>
          <a:stretch>
            <a:fillRect/>
          </a:stretch>
        </p:blipFill>
        <p:spPr>
          <a:xfrm>
            <a:off x="2819400" y="4953000"/>
            <a:ext cx="3048000" cy="2030605"/>
          </a:xfrm>
          <a:prstGeom prst="rect">
            <a:avLst/>
          </a:prstGeom>
        </p:spPr>
      </p:pic>
      <p:pic>
        <p:nvPicPr>
          <p:cNvPr id="13" name="Picture 12" descr="swimming_in_the_white_river.jpg"/>
          <p:cNvPicPr>
            <a:picLocks noChangeAspect="1"/>
          </p:cNvPicPr>
          <p:nvPr/>
        </p:nvPicPr>
        <p:blipFill>
          <a:blip r:embed="rId13" cstate="print"/>
          <a:stretch>
            <a:fillRect/>
          </a:stretch>
        </p:blipFill>
        <p:spPr>
          <a:xfrm>
            <a:off x="0" y="4953000"/>
            <a:ext cx="2868705" cy="1905000"/>
          </a:xfrm>
          <a:prstGeom prst="rect">
            <a:avLst/>
          </a:prstGeom>
        </p:spPr>
      </p:pic>
      <p:pic>
        <p:nvPicPr>
          <p:cNvPr id="1030" name="Picture 6" descr="D:\Canon\ZoomBrowser EX\Image Library Two\Rio Ricos - IFC\114-1437_IMG.JPG"/>
          <p:cNvPicPr>
            <a:picLocks noChangeAspect="1" noChangeArrowheads="1"/>
          </p:cNvPicPr>
          <p:nvPr/>
        </p:nvPicPr>
        <p:blipFill>
          <a:blip r:embed="rId14" cstate="print"/>
          <a:srcRect/>
          <a:stretch>
            <a:fillRect/>
          </a:stretch>
        </p:blipFill>
        <p:spPr bwMode="auto">
          <a:xfrm>
            <a:off x="7874000" y="0"/>
            <a:ext cx="1270000" cy="1905000"/>
          </a:xfrm>
          <a:prstGeom prst="rect">
            <a:avLst/>
          </a:prstGeom>
          <a:noFill/>
        </p:spPr>
      </p:pic>
      <p:pic>
        <p:nvPicPr>
          <p:cNvPr id="22" name="Picture 21" descr="brandenburg_large.jpg"/>
          <p:cNvPicPr>
            <a:picLocks noChangeAspect="1"/>
          </p:cNvPicPr>
          <p:nvPr/>
        </p:nvPicPr>
        <p:blipFill>
          <a:blip r:embed="rId15" cstate="print"/>
          <a:srcRect t="6838"/>
          <a:stretch>
            <a:fillRect/>
          </a:stretch>
        </p:blipFill>
        <p:spPr>
          <a:xfrm>
            <a:off x="0" y="1828800"/>
            <a:ext cx="2895600" cy="2175607"/>
          </a:xfrm>
          <a:prstGeom prst="rect">
            <a:avLst/>
          </a:prstGeom>
        </p:spPr>
      </p:pic>
      <p:pic>
        <p:nvPicPr>
          <p:cNvPr id="6" name="Picture 2" descr="C:\ My Files 2\Powerpoint\IFC - Book\Hal's Stuff\4Dosewallips12Jul02.jpg"/>
          <p:cNvPicPr>
            <a:picLocks noChangeAspect="1" noChangeArrowheads="1"/>
          </p:cNvPicPr>
          <p:nvPr/>
        </p:nvPicPr>
        <p:blipFill>
          <a:blip r:embed="rId16" cstate="print"/>
          <a:stretch>
            <a:fillRect/>
          </a:stretch>
        </p:blipFill>
        <p:spPr bwMode="auto">
          <a:xfrm>
            <a:off x="5029200" y="4953000"/>
            <a:ext cx="2641600" cy="1981200"/>
          </a:xfrm>
          <a:prstGeom prst="rect">
            <a:avLst/>
          </a:prstGeom>
          <a:noFill/>
          <a:ln>
            <a:noFill/>
          </a:ln>
        </p:spPr>
      </p:pic>
      <p:pic>
        <p:nvPicPr>
          <p:cNvPr id="21" name="Picture 20" descr="soil fertility.jpg"/>
          <p:cNvPicPr>
            <a:picLocks noChangeAspect="1"/>
          </p:cNvPicPr>
          <p:nvPr/>
        </p:nvPicPr>
        <p:blipFill>
          <a:blip r:embed="rId17" cstate="print"/>
          <a:stretch>
            <a:fillRect/>
          </a:stretch>
        </p:blipFill>
        <p:spPr>
          <a:xfrm>
            <a:off x="1676400" y="3657600"/>
            <a:ext cx="1752600" cy="1447800"/>
          </a:xfrm>
          <a:prstGeom prst="rect">
            <a:avLst/>
          </a:prstGeom>
        </p:spPr>
      </p:pic>
      <p:pic>
        <p:nvPicPr>
          <p:cNvPr id="24" name="Picture 23" descr="MN old growth.jpg"/>
          <p:cNvPicPr>
            <a:picLocks noChangeAspect="1"/>
          </p:cNvPicPr>
          <p:nvPr/>
        </p:nvPicPr>
        <p:blipFill>
          <a:blip r:embed="rId18" cstate="print"/>
          <a:srcRect b="3333"/>
          <a:stretch>
            <a:fillRect/>
          </a:stretch>
        </p:blipFill>
        <p:spPr>
          <a:xfrm>
            <a:off x="2251447" y="0"/>
            <a:ext cx="2044394" cy="2971800"/>
          </a:xfrm>
          <a:prstGeom prst="rect">
            <a:avLst/>
          </a:prstGeom>
        </p:spPr>
      </p:pic>
      <p:pic>
        <p:nvPicPr>
          <p:cNvPr id="19" name="Picture 18" descr="MN lakefront property.jpg"/>
          <p:cNvPicPr>
            <a:picLocks noChangeAspect="1"/>
          </p:cNvPicPr>
          <p:nvPr/>
        </p:nvPicPr>
        <p:blipFill>
          <a:blip r:embed="rId19" cstate="print"/>
          <a:srcRect b="6615"/>
          <a:stretch>
            <a:fillRect/>
          </a:stretch>
        </p:blipFill>
        <p:spPr>
          <a:xfrm>
            <a:off x="5410200" y="3735841"/>
            <a:ext cx="1938749" cy="1217159"/>
          </a:xfrm>
          <a:prstGeom prst="rect">
            <a:avLst/>
          </a:prstGeom>
        </p:spPr>
      </p:pic>
      <p:pic>
        <p:nvPicPr>
          <p:cNvPr id="25" name="Picture 24" descr="vege13_small.jpg"/>
          <p:cNvPicPr>
            <a:picLocks noChangeAspect="1"/>
          </p:cNvPicPr>
          <p:nvPr/>
        </p:nvPicPr>
        <p:blipFill>
          <a:blip r:embed="rId20" cstate="print"/>
          <a:srcRect r="9223" b="19118"/>
          <a:stretch>
            <a:fillRect/>
          </a:stretch>
        </p:blipFill>
        <p:spPr>
          <a:xfrm>
            <a:off x="4183380" y="2971800"/>
            <a:ext cx="1684020" cy="990600"/>
          </a:xfrm>
          <a:prstGeom prst="rect">
            <a:avLst/>
          </a:prstGeom>
        </p:spPr>
      </p:pic>
      <p:pic>
        <p:nvPicPr>
          <p:cNvPr id="26" name="Picture 4" descr="piglets.jpg"/>
          <p:cNvPicPr>
            <a:picLocks noChangeAspect="1"/>
          </p:cNvPicPr>
          <p:nvPr/>
        </p:nvPicPr>
        <p:blipFill>
          <a:blip r:embed="rId21" cstate="print"/>
          <a:srcRect/>
          <a:stretch>
            <a:fillRect/>
          </a:stretch>
        </p:blipFill>
        <p:spPr bwMode="auto">
          <a:xfrm>
            <a:off x="5638800" y="1676399"/>
            <a:ext cx="1295400" cy="890059"/>
          </a:xfrm>
          <a:prstGeom prst="rect">
            <a:avLst/>
          </a:prstGeom>
          <a:noFill/>
          <a:ln w="9525">
            <a:noFill/>
            <a:miter lim="800000"/>
            <a:headEnd/>
            <a:tailEnd/>
          </a:ln>
        </p:spPr>
      </p:pic>
      <p:pic>
        <p:nvPicPr>
          <p:cNvPr id="27" name="Picture 3" descr="ND-Cattle-754937.jpg"/>
          <p:cNvPicPr>
            <a:picLocks noChangeAspect="1"/>
          </p:cNvPicPr>
          <p:nvPr/>
        </p:nvPicPr>
        <p:blipFill>
          <a:blip r:embed="rId22" cstate="print"/>
          <a:srcRect/>
          <a:stretch>
            <a:fillRect/>
          </a:stretch>
        </p:blipFill>
        <p:spPr bwMode="auto">
          <a:xfrm>
            <a:off x="7162800" y="0"/>
            <a:ext cx="1487674" cy="992188"/>
          </a:xfrm>
          <a:prstGeom prst="rect">
            <a:avLst/>
          </a:prstGeom>
          <a:noFill/>
          <a:ln w="9525">
            <a:noFill/>
            <a:miter lim="800000"/>
            <a:headEnd/>
            <a:tailEnd/>
          </a:ln>
        </p:spPr>
      </p:pic>
      <p:pic>
        <p:nvPicPr>
          <p:cNvPr id="28" name="Picture 27" descr="ice angler.jpg"/>
          <p:cNvPicPr>
            <a:picLocks noChangeAspect="1"/>
          </p:cNvPicPr>
          <p:nvPr/>
        </p:nvPicPr>
        <p:blipFill>
          <a:blip r:embed="rId23" cstate="print"/>
          <a:stretch>
            <a:fillRect/>
          </a:stretch>
        </p:blipFill>
        <p:spPr>
          <a:xfrm>
            <a:off x="6934200" y="5791200"/>
            <a:ext cx="1520190" cy="1066800"/>
          </a:xfrm>
          <a:prstGeom prst="rect">
            <a:avLst/>
          </a:prstGeom>
        </p:spPr>
      </p:pic>
      <p:pic>
        <p:nvPicPr>
          <p:cNvPr id="23" name="Picture 22" descr="109-0982_IMG.JPG"/>
          <p:cNvPicPr>
            <a:picLocks noChangeAspect="1"/>
          </p:cNvPicPr>
          <p:nvPr/>
        </p:nvPicPr>
        <p:blipFill>
          <a:blip r:embed="rId24" cstate="print"/>
          <a:srcRect l="30833" t="17500" r="32500" b="42500"/>
          <a:stretch>
            <a:fillRect/>
          </a:stretch>
        </p:blipFill>
        <p:spPr>
          <a:xfrm>
            <a:off x="2514600" y="4800600"/>
            <a:ext cx="1571625" cy="1143000"/>
          </a:xfrm>
          <a:prstGeom prst="rect">
            <a:avLst/>
          </a:prstGeom>
        </p:spPr>
      </p:pic>
      <p:sp>
        <p:nvSpPr>
          <p:cNvPr id="31" name="TextBox 30"/>
          <p:cNvSpPr txBox="1"/>
          <p:nvPr/>
        </p:nvSpPr>
        <p:spPr>
          <a:xfrm>
            <a:off x="0" y="2819400"/>
            <a:ext cx="9144000" cy="1323439"/>
          </a:xfrm>
          <a:prstGeom prst="rect">
            <a:avLst/>
          </a:prstGeom>
          <a:solidFill>
            <a:schemeClr val="bg1">
              <a:alpha val="61000"/>
            </a:schemeClr>
          </a:solidFill>
        </p:spPr>
        <p:txBody>
          <a:bodyPr wrap="square" rtlCol="0">
            <a:spAutoFit/>
          </a:bodyPr>
          <a:lstStyle/>
          <a:p>
            <a:pPr algn="ctr"/>
            <a:r>
              <a:rPr lang="en-US" sz="4000" b="1" dirty="0" smtClean="0"/>
              <a:t>It’s not an issue of whether we can have it all. We must have it all. </a:t>
            </a:r>
            <a:endParaRPr lang="en-US" sz="4000" b="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2000" r="-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143000"/>
          </a:xfrm>
        </p:spPr>
        <p:txBody>
          <a:bodyPr/>
          <a:lstStyle/>
          <a:p>
            <a:r>
              <a:rPr lang="en-US" sz="6600" b="1" dirty="0" smtClean="0">
                <a:solidFill>
                  <a:schemeClr val="bg1"/>
                </a:solidFill>
              </a:rPr>
              <a:t>So What?</a:t>
            </a:r>
            <a:endParaRPr lang="en-US" sz="6600" b="1"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0" descr="C:\ My Files 2\Powerpoint\rectangle concrete channel with scum.bmp"/>
          <p:cNvPicPr>
            <a:picLocks noChangeAspect="1" noChangeArrowheads="1"/>
          </p:cNvPicPr>
          <p:nvPr/>
        </p:nvPicPr>
        <p:blipFill>
          <a:blip r:embed="rId3" cstate="print"/>
          <a:srcRect t="4260" r="3691" b="3448"/>
          <a:stretch>
            <a:fillRect/>
          </a:stretch>
        </p:blipFill>
        <p:spPr bwMode="auto">
          <a:xfrm>
            <a:off x="5689600" y="533400"/>
            <a:ext cx="3454400" cy="4953000"/>
          </a:xfrm>
          <a:prstGeom prst="rect">
            <a:avLst/>
          </a:prstGeom>
          <a:noFill/>
          <a:ln w="9525">
            <a:noFill/>
            <a:miter lim="800000"/>
            <a:headEnd/>
            <a:tailEnd/>
          </a:ln>
        </p:spPr>
      </p:pic>
      <p:pic>
        <p:nvPicPr>
          <p:cNvPr id="27651" name="Picture 7" descr="C:\IFC\IFC - Book Graphics Main\Hawaii\ARC01042.jpg"/>
          <p:cNvPicPr>
            <a:picLocks noChangeAspect="1" noChangeArrowheads="1"/>
          </p:cNvPicPr>
          <p:nvPr/>
        </p:nvPicPr>
        <p:blipFill>
          <a:blip r:embed="rId4" cstate="print"/>
          <a:srcRect/>
          <a:stretch>
            <a:fillRect/>
          </a:stretch>
        </p:blipFill>
        <p:spPr bwMode="auto">
          <a:xfrm>
            <a:off x="0" y="533400"/>
            <a:ext cx="3827462" cy="4953000"/>
          </a:xfrm>
          <a:prstGeom prst="rect">
            <a:avLst/>
          </a:prstGeom>
          <a:noFill/>
          <a:ln w="9525">
            <a:noFill/>
            <a:miter lim="800000"/>
            <a:headEnd/>
            <a:tailEnd/>
          </a:ln>
        </p:spPr>
      </p:pic>
      <p:sp>
        <p:nvSpPr>
          <p:cNvPr id="27652" name="Oval 12"/>
          <p:cNvSpPr>
            <a:spLocks noChangeArrowheads="1"/>
          </p:cNvSpPr>
          <p:nvPr/>
        </p:nvSpPr>
        <p:spPr bwMode="auto">
          <a:xfrm>
            <a:off x="3200400" y="1295400"/>
            <a:ext cx="2895600" cy="2819400"/>
          </a:xfrm>
          <a:prstGeom prst="ellipse">
            <a:avLst/>
          </a:prstGeom>
          <a:solidFill>
            <a:schemeClr val="accent2">
              <a:alpha val="50195"/>
            </a:schemeClr>
          </a:solidFill>
          <a:ln w="9525">
            <a:solidFill>
              <a:schemeClr val="tx1"/>
            </a:solidFill>
            <a:round/>
            <a:headEnd/>
            <a:tailEnd/>
          </a:ln>
        </p:spPr>
        <p:txBody>
          <a:bodyPr wrap="none" anchor="ctr"/>
          <a:lstStyle/>
          <a:p>
            <a:pPr algn="ctr"/>
            <a:r>
              <a:rPr lang="en-US" b="1" dirty="0">
                <a:latin typeface="Arial" pitchFamily="34" charset="0"/>
                <a:cs typeface="Arial" pitchFamily="34" charset="0"/>
              </a:rPr>
              <a:t>Public </a:t>
            </a:r>
          </a:p>
          <a:p>
            <a:pPr algn="ctr"/>
            <a:r>
              <a:rPr lang="en-US" b="1" dirty="0">
                <a:latin typeface="Arial" pitchFamily="34" charset="0"/>
                <a:cs typeface="Arial" pitchFamily="34" charset="0"/>
              </a:rPr>
              <a:t>Involvement</a:t>
            </a:r>
          </a:p>
        </p:txBody>
      </p:sp>
      <p:sp>
        <p:nvSpPr>
          <p:cNvPr id="27653" name="Oval 10"/>
          <p:cNvSpPr>
            <a:spLocks noChangeArrowheads="1"/>
          </p:cNvSpPr>
          <p:nvPr/>
        </p:nvSpPr>
        <p:spPr bwMode="auto">
          <a:xfrm>
            <a:off x="1981200" y="2971800"/>
            <a:ext cx="2895600" cy="2819400"/>
          </a:xfrm>
          <a:prstGeom prst="ellipse">
            <a:avLst/>
          </a:prstGeom>
          <a:solidFill>
            <a:schemeClr val="accent2">
              <a:alpha val="50195"/>
            </a:schemeClr>
          </a:solidFill>
          <a:ln w="9525">
            <a:solidFill>
              <a:schemeClr val="tx1"/>
            </a:solidFill>
            <a:round/>
            <a:headEnd/>
            <a:tailEnd/>
          </a:ln>
        </p:spPr>
        <p:txBody>
          <a:bodyPr wrap="none" anchor="ctr"/>
          <a:lstStyle/>
          <a:p>
            <a:pPr algn="ctr"/>
            <a:r>
              <a:rPr lang="en-US" b="1" dirty="0">
                <a:latin typeface="Arial" pitchFamily="34" charset="0"/>
                <a:cs typeface="Arial" pitchFamily="34" charset="0"/>
              </a:rPr>
              <a:t>Legal/</a:t>
            </a:r>
          </a:p>
          <a:p>
            <a:pPr algn="ctr"/>
            <a:r>
              <a:rPr lang="en-US" b="1" dirty="0">
                <a:latin typeface="Arial" pitchFamily="34" charset="0"/>
                <a:cs typeface="Arial" pitchFamily="34" charset="0"/>
              </a:rPr>
              <a:t>Institutional</a:t>
            </a:r>
          </a:p>
        </p:txBody>
      </p:sp>
      <p:sp>
        <p:nvSpPr>
          <p:cNvPr id="27654" name="AutoShape 21"/>
          <p:cNvSpPr>
            <a:spLocks noChangeArrowheads="1"/>
          </p:cNvSpPr>
          <p:nvPr/>
        </p:nvSpPr>
        <p:spPr bwMode="auto">
          <a:xfrm flipH="1">
            <a:off x="1371600" y="2438400"/>
            <a:ext cx="3581400" cy="1295400"/>
          </a:xfrm>
          <a:prstGeom prst="curvedDownArrow">
            <a:avLst>
              <a:gd name="adj1" fmla="val 55294"/>
              <a:gd name="adj2" fmla="val 110588"/>
              <a:gd name="adj3" fmla="val 33333"/>
            </a:avLst>
          </a:prstGeom>
          <a:solidFill>
            <a:srgbClr val="FF0000">
              <a:alpha val="50195"/>
            </a:srgbClr>
          </a:solidFill>
          <a:ln w="9525">
            <a:solidFill>
              <a:schemeClr val="tx1"/>
            </a:solidFill>
            <a:miter lim="800000"/>
            <a:headEnd/>
            <a:tailEnd/>
          </a:ln>
        </p:spPr>
        <p:txBody>
          <a:bodyPr wrap="none" anchor="ctr"/>
          <a:lstStyle/>
          <a:p>
            <a:endParaRPr lang="en-US">
              <a:latin typeface="Arial" pitchFamily="34" charset="0"/>
              <a:cs typeface="Arial" pitchFamily="34" charset="0"/>
            </a:endParaRPr>
          </a:p>
        </p:txBody>
      </p:sp>
      <p:sp>
        <p:nvSpPr>
          <p:cNvPr id="27655" name="Oval 11"/>
          <p:cNvSpPr>
            <a:spLocks noChangeArrowheads="1"/>
          </p:cNvSpPr>
          <p:nvPr/>
        </p:nvSpPr>
        <p:spPr bwMode="auto">
          <a:xfrm>
            <a:off x="4495800" y="2971800"/>
            <a:ext cx="2895600" cy="2819400"/>
          </a:xfrm>
          <a:prstGeom prst="ellipse">
            <a:avLst/>
          </a:prstGeom>
          <a:solidFill>
            <a:schemeClr val="accent2">
              <a:alpha val="50195"/>
            </a:schemeClr>
          </a:solidFill>
          <a:ln w="9525">
            <a:solidFill>
              <a:schemeClr val="tx1"/>
            </a:solidFill>
            <a:round/>
            <a:headEnd/>
            <a:tailEnd/>
          </a:ln>
        </p:spPr>
        <p:txBody>
          <a:bodyPr wrap="none" anchor="ctr"/>
          <a:lstStyle/>
          <a:p>
            <a:pPr algn="ctr"/>
            <a:r>
              <a:rPr lang="en-US" b="1" dirty="0" smtClean="0">
                <a:latin typeface="Arial" pitchFamily="34" charset="0"/>
                <a:cs typeface="Arial" pitchFamily="34" charset="0"/>
              </a:rPr>
              <a:t>Science / Riverine</a:t>
            </a:r>
            <a:endParaRPr lang="en-US" b="1" dirty="0">
              <a:latin typeface="Arial" pitchFamily="34" charset="0"/>
              <a:cs typeface="Arial" pitchFamily="34" charset="0"/>
            </a:endParaRPr>
          </a:p>
          <a:p>
            <a:pPr algn="ctr"/>
            <a:r>
              <a:rPr lang="en-US" b="1" dirty="0" smtClean="0">
                <a:latin typeface="Arial" pitchFamily="34" charset="0"/>
                <a:cs typeface="Arial" pitchFamily="34" charset="0"/>
              </a:rPr>
              <a:t>Components</a:t>
            </a:r>
            <a:endParaRPr lang="en-US" b="1" dirty="0">
              <a:latin typeface="Arial" pitchFamily="34" charset="0"/>
              <a:cs typeface="Arial" pitchFamily="34" charset="0"/>
            </a:endParaRPr>
          </a:p>
        </p:txBody>
      </p:sp>
      <p:sp>
        <p:nvSpPr>
          <p:cNvPr id="27656" name="AutoShape 18"/>
          <p:cNvSpPr>
            <a:spLocks noChangeArrowheads="1"/>
          </p:cNvSpPr>
          <p:nvPr/>
        </p:nvSpPr>
        <p:spPr bwMode="auto">
          <a:xfrm>
            <a:off x="4267200" y="2438400"/>
            <a:ext cx="3581400" cy="1295400"/>
          </a:xfrm>
          <a:prstGeom prst="curvedDownArrow">
            <a:avLst>
              <a:gd name="adj1" fmla="val 55294"/>
              <a:gd name="adj2" fmla="val 110588"/>
              <a:gd name="adj3" fmla="val 33333"/>
            </a:avLst>
          </a:prstGeom>
          <a:solidFill>
            <a:srgbClr val="FF0000">
              <a:alpha val="50195"/>
            </a:srgbClr>
          </a:solidFill>
          <a:ln w="9525">
            <a:solidFill>
              <a:schemeClr val="tx1"/>
            </a:solidFill>
            <a:miter lim="800000"/>
            <a:headEnd/>
            <a:tailEnd/>
          </a:ln>
        </p:spPr>
        <p:txBody>
          <a:bodyPr wrap="none" anchor="ctr"/>
          <a:lstStyle/>
          <a:p>
            <a:endParaRPr lang="en-US">
              <a:latin typeface="Arial" pitchFamily="34" charset="0"/>
              <a:cs typeface="Arial" pitchFamily="34" charset="0"/>
            </a:endParaRPr>
          </a:p>
        </p:txBody>
      </p:sp>
      <p:sp>
        <p:nvSpPr>
          <p:cNvPr id="27657" name="Text Box 22"/>
          <p:cNvSpPr txBox="1">
            <a:spLocks noChangeArrowheads="1"/>
          </p:cNvSpPr>
          <p:nvPr/>
        </p:nvSpPr>
        <p:spPr bwMode="auto">
          <a:xfrm>
            <a:off x="4343400" y="0"/>
            <a:ext cx="755335" cy="1569660"/>
          </a:xfrm>
          <a:prstGeom prst="rect">
            <a:avLst/>
          </a:prstGeom>
          <a:noFill/>
          <a:ln w="9525">
            <a:noFill/>
            <a:miter lim="800000"/>
            <a:headEnd/>
            <a:tailEnd/>
          </a:ln>
        </p:spPr>
        <p:txBody>
          <a:bodyPr wrap="none">
            <a:spAutoFit/>
          </a:bodyPr>
          <a:lstStyle/>
          <a:p>
            <a:r>
              <a:rPr lang="en-US" sz="9600" b="1" dirty="0">
                <a:solidFill>
                  <a:schemeClr val="bg1"/>
                </a:solidFill>
                <a:latin typeface="+mj-lt"/>
                <a:cs typeface="Arial" pitchFamily="34" charset="0"/>
              </a:rPr>
              <a:t>?</a:t>
            </a:r>
          </a:p>
        </p:txBody>
      </p:sp>
      <p:sp>
        <p:nvSpPr>
          <p:cNvPr id="27658" name="Text Box 23"/>
          <p:cNvSpPr txBox="1">
            <a:spLocks noChangeArrowheads="1"/>
          </p:cNvSpPr>
          <p:nvPr/>
        </p:nvSpPr>
        <p:spPr bwMode="auto">
          <a:xfrm>
            <a:off x="649288" y="5957888"/>
            <a:ext cx="184731" cy="461665"/>
          </a:xfrm>
          <a:prstGeom prst="rect">
            <a:avLst/>
          </a:prstGeom>
          <a:noFill/>
          <a:ln w="9525">
            <a:noFill/>
            <a:miter lim="800000"/>
            <a:headEnd/>
            <a:tailEnd/>
          </a:ln>
        </p:spPr>
        <p:txBody>
          <a:bodyPr wrap="none">
            <a:spAutoFit/>
          </a:bodyPr>
          <a:lstStyle/>
          <a:p>
            <a:endParaRPr lang="en-US">
              <a:latin typeface="Arial" pitchFamily="34" charset="0"/>
              <a:cs typeface="Arial" pitchFamily="34" charset="0"/>
            </a:endParaRPr>
          </a:p>
        </p:txBody>
      </p:sp>
      <p:sp>
        <p:nvSpPr>
          <p:cNvPr id="27659" name="Text Box 24"/>
          <p:cNvSpPr txBox="1">
            <a:spLocks noChangeArrowheads="1"/>
          </p:cNvSpPr>
          <p:nvPr/>
        </p:nvSpPr>
        <p:spPr bwMode="auto">
          <a:xfrm>
            <a:off x="609600" y="5867400"/>
            <a:ext cx="7848601" cy="954107"/>
          </a:xfrm>
          <a:prstGeom prst="rect">
            <a:avLst/>
          </a:prstGeom>
          <a:noFill/>
          <a:ln w="9525">
            <a:noFill/>
            <a:miter lim="800000"/>
            <a:headEnd/>
            <a:tailEnd/>
          </a:ln>
        </p:spPr>
        <p:txBody>
          <a:bodyPr wrap="square">
            <a:spAutoFit/>
          </a:bodyPr>
          <a:lstStyle/>
          <a:p>
            <a:pPr algn="ctr"/>
            <a:r>
              <a:rPr lang="en-US" sz="2800" dirty="0" smtClean="0">
                <a:solidFill>
                  <a:schemeClr val="bg1"/>
                </a:solidFill>
                <a:latin typeface="+mj-lt"/>
                <a:cs typeface="Arial" pitchFamily="34" charset="0"/>
              </a:rPr>
              <a:t>How well we integrate each element will affect how the world looks and our quality of life.</a:t>
            </a:r>
            <a:endParaRPr lang="en-US" sz="2800" dirty="0">
              <a:solidFill>
                <a:schemeClr val="bg1"/>
              </a:solidFill>
              <a:latin typeface="+mj-lt"/>
              <a:cs typeface="Arial"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81000" y="533400"/>
            <a:ext cx="8229600" cy="1143000"/>
          </a:xfrm>
        </p:spPr>
        <p:txBody>
          <a:bodyPr/>
          <a:lstStyle/>
          <a:p>
            <a:pPr>
              <a:spcAft>
                <a:spcPct val="50000"/>
              </a:spcAft>
            </a:pPr>
            <a:r>
              <a:rPr lang="en-US" sz="6600" b="1" dirty="0" smtClean="0">
                <a:solidFill>
                  <a:schemeClr val="bg1"/>
                </a:solidFill>
              </a:rPr>
              <a:t>Be Precise </a:t>
            </a:r>
          </a:p>
        </p:txBody>
      </p:sp>
      <p:sp>
        <p:nvSpPr>
          <p:cNvPr id="84995" name="Rectangle 3"/>
          <p:cNvSpPr>
            <a:spLocks noGrp="1" noChangeArrowheads="1"/>
          </p:cNvSpPr>
          <p:nvPr>
            <p:ph type="body" idx="1"/>
          </p:nvPr>
        </p:nvSpPr>
        <p:spPr>
          <a:xfrm>
            <a:off x="685800" y="2743200"/>
            <a:ext cx="7772400" cy="2895600"/>
          </a:xfrm>
        </p:spPr>
        <p:txBody>
          <a:bodyPr/>
          <a:lstStyle/>
          <a:p>
            <a:pPr lvl="1">
              <a:spcBef>
                <a:spcPts val="0"/>
              </a:spcBef>
              <a:spcAft>
                <a:spcPts val="600"/>
              </a:spcAft>
            </a:pPr>
            <a:r>
              <a:rPr lang="en-US" b="1" dirty="0" smtClean="0">
                <a:solidFill>
                  <a:schemeClr val="bg1"/>
                </a:solidFill>
              </a:rPr>
              <a:t>Instream flow vs. instream flow regime?</a:t>
            </a:r>
          </a:p>
          <a:p>
            <a:pPr lvl="1">
              <a:spcBef>
                <a:spcPts val="0"/>
              </a:spcBef>
              <a:spcAft>
                <a:spcPts val="600"/>
              </a:spcAft>
            </a:pPr>
            <a:r>
              <a:rPr lang="en-US" b="1" dirty="0" smtClean="0">
                <a:solidFill>
                  <a:schemeClr val="bg1"/>
                </a:solidFill>
              </a:rPr>
              <a:t>Segments vs. systems?</a:t>
            </a:r>
          </a:p>
          <a:p>
            <a:pPr lvl="1">
              <a:spcBef>
                <a:spcPts val="0"/>
              </a:spcBef>
              <a:spcAft>
                <a:spcPts val="600"/>
              </a:spcAft>
            </a:pPr>
            <a:r>
              <a:rPr lang="en-US" b="1" dirty="0" smtClean="0">
                <a:solidFill>
                  <a:schemeClr val="bg1"/>
                </a:solidFill>
              </a:rPr>
              <a:t>Wet water vs. paper water . . . or both?</a:t>
            </a:r>
            <a:endParaRPr lang="en-US" b="1" dirty="0">
              <a:solidFill>
                <a:schemeClr val="bg1"/>
              </a:solidFill>
            </a:endParaRPr>
          </a:p>
          <a:p>
            <a:pPr lvl="1">
              <a:spcBef>
                <a:spcPts val="0"/>
              </a:spcBef>
              <a:spcAft>
                <a:spcPts val="600"/>
              </a:spcAft>
            </a:pPr>
            <a:r>
              <a:rPr lang="en-US" b="1" dirty="0" smtClean="0">
                <a:solidFill>
                  <a:schemeClr val="bg1"/>
                </a:solidFill>
              </a:rPr>
              <a:t>Water </a:t>
            </a:r>
            <a:r>
              <a:rPr lang="en-US" b="1" dirty="0">
                <a:solidFill>
                  <a:schemeClr val="bg1"/>
                </a:solidFill>
              </a:rPr>
              <a:t>for fish vs. </a:t>
            </a:r>
            <a:r>
              <a:rPr lang="en-US" b="1" dirty="0" smtClean="0">
                <a:solidFill>
                  <a:schemeClr val="bg1"/>
                </a:solidFill>
              </a:rPr>
              <a:t>fisheries vs. rivers?</a:t>
            </a:r>
            <a:endParaRPr lang="en-US" b="1" dirty="0">
              <a:solidFill>
                <a:schemeClr val="bg1"/>
              </a:solidFill>
            </a:endParaRPr>
          </a:p>
          <a:p>
            <a:pPr lvl="1">
              <a:spcBef>
                <a:spcPts val="0"/>
              </a:spcBef>
              <a:spcAft>
                <a:spcPts val="600"/>
              </a:spcAft>
            </a:pPr>
            <a:r>
              <a:rPr lang="en-US" b="1" dirty="0" smtClean="0">
                <a:solidFill>
                  <a:schemeClr val="bg1"/>
                </a:solidFill>
              </a:rPr>
              <a:t>Maintaining vs</a:t>
            </a:r>
            <a:r>
              <a:rPr lang="en-US" b="1" dirty="0">
                <a:solidFill>
                  <a:schemeClr val="bg1"/>
                </a:solidFill>
              </a:rPr>
              <a:t>. </a:t>
            </a:r>
            <a:r>
              <a:rPr lang="en-US" b="1" dirty="0" smtClean="0">
                <a:solidFill>
                  <a:schemeClr val="bg1"/>
                </a:solidFill>
              </a:rPr>
              <a:t>restoring flow?</a:t>
            </a:r>
            <a:endParaRPr lang="en-US"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Effect transition="in" filter="wipe(left)">
                                      <p:cBhvr>
                                        <p:cTn id="7" dur="500"/>
                                        <p:tgtEl>
                                          <p:spTgt spid="849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4995">
                                            <p:txEl>
                                              <p:pRg st="1" end="1"/>
                                            </p:txEl>
                                          </p:spTgt>
                                        </p:tgtEl>
                                        <p:attrNameLst>
                                          <p:attrName>style.visibility</p:attrName>
                                        </p:attrNameLst>
                                      </p:cBhvr>
                                      <p:to>
                                        <p:strVal val="visible"/>
                                      </p:to>
                                    </p:set>
                                    <p:animEffect transition="in" filter="wipe(left)">
                                      <p:cBhvr>
                                        <p:cTn id="12" dur="500"/>
                                        <p:tgtEl>
                                          <p:spTgt spid="849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4995">
                                            <p:txEl>
                                              <p:pRg st="2" end="2"/>
                                            </p:txEl>
                                          </p:spTgt>
                                        </p:tgtEl>
                                        <p:attrNameLst>
                                          <p:attrName>style.visibility</p:attrName>
                                        </p:attrNameLst>
                                      </p:cBhvr>
                                      <p:to>
                                        <p:strVal val="visible"/>
                                      </p:to>
                                    </p:set>
                                    <p:animEffect transition="in" filter="wipe(left)">
                                      <p:cBhvr>
                                        <p:cTn id="17" dur="500"/>
                                        <p:tgtEl>
                                          <p:spTgt spid="849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4995">
                                            <p:txEl>
                                              <p:pRg st="3" end="3"/>
                                            </p:txEl>
                                          </p:spTgt>
                                        </p:tgtEl>
                                        <p:attrNameLst>
                                          <p:attrName>style.visibility</p:attrName>
                                        </p:attrNameLst>
                                      </p:cBhvr>
                                      <p:to>
                                        <p:strVal val="visible"/>
                                      </p:to>
                                    </p:set>
                                    <p:animEffect transition="in" filter="wipe(left)">
                                      <p:cBhvr>
                                        <p:cTn id="22" dur="500"/>
                                        <p:tgtEl>
                                          <p:spTgt spid="849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4995">
                                            <p:txEl>
                                              <p:pRg st="4" end="4"/>
                                            </p:txEl>
                                          </p:spTgt>
                                        </p:tgtEl>
                                        <p:attrNameLst>
                                          <p:attrName>style.visibility</p:attrName>
                                        </p:attrNameLst>
                                      </p:cBhvr>
                                      <p:to>
                                        <p:strVal val="visible"/>
                                      </p:to>
                                    </p:set>
                                    <p:animEffect transition="in" filter="wipe(left)">
                                      <p:cBhvr>
                                        <p:cTn id="27" dur="500"/>
                                        <p:tgtEl>
                                          <p:spTgt spid="849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bldLvl="2"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cartoon - change for nothing.jpg"/>
          <p:cNvPicPr>
            <a:picLocks noChangeAspect="1"/>
          </p:cNvPicPr>
          <p:nvPr/>
        </p:nvPicPr>
        <p:blipFill>
          <a:blip r:embed="rId3" cstate="print"/>
          <a:stretch>
            <a:fillRect/>
          </a:stretch>
        </p:blipFill>
        <p:spPr>
          <a:xfrm>
            <a:off x="1340447" y="802757"/>
            <a:ext cx="6355753" cy="4245493"/>
          </a:xfrm>
          <a:prstGeom prst="rect">
            <a:avLst/>
          </a:prstGeom>
          <a:effectLst>
            <a:outerShdw blurRad="152400" dist="317500" dir="5400000" sx="90000" sy="-19000" rotWithShape="0">
              <a:prstClr val="black">
                <a:alpha val="15000"/>
              </a:prstClr>
            </a:outerShdw>
          </a:effectLst>
        </p:spPr>
      </p:pic>
      <p:sp>
        <p:nvSpPr>
          <p:cNvPr id="3" name="TextBox 2"/>
          <p:cNvSpPr txBox="1"/>
          <p:nvPr/>
        </p:nvSpPr>
        <p:spPr>
          <a:xfrm>
            <a:off x="2590800" y="5562600"/>
            <a:ext cx="3457165" cy="461665"/>
          </a:xfrm>
          <a:prstGeom prst="rect">
            <a:avLst/>
          </a:prstGeom>
          <a:noFill/>
        </p:spPr>
        <p:txBody>
          <a:bodyPr wrap="none" rtlCol="0">
            <a:spAutoFit/>
          </a:bodyPr>
          <a:lstStyle/>
          <a:p>
            <a:r>
              <a:rPr lang="en-US" sz="2400" dirty="0" smtClean="0">
                <a:solidFill>
                  <a:schemeClr val="tx2"/>
                </a:solidFill>
              </a:rPr>
              <a:t>Thank you for listening . . .</a:t>
            </a:r>
            <a:endParaRPr lang="en-US" sz="2400" dirty="0">
              <a:solidFill>
                <a:schemeClr val="tx2"/>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7170" name="Picture 2" descr="pop vs failure"/>
          <p:cNvPicPr>
            <a:picLocks noChangeAspect="1" noChangeArrowheads="1"/>
          </p:cNvPicPr>
          <p:nvPr/>
        </p:nvPicPr>
        <p:blipFill>
          <a:blip r:embed="rId3" cstate="print"/>
          <a:srcRect/>
          <a:stretch>
            <a:fillRect/>
          </a:stretch>
        </p:blipFill>
        <p:spPr bwMode="auto">
          <a:xfrm>
            <a:off x="457200" y="533400"/>
            <a:ext cx="8229600" cy="5726113"/>
          </a:xfrm>
          <a:prstGeom prst="rect">
            <a:avLst/>
          </a:prstGeom>
          <a:noFill/>
          <a:ln w="9525">
            <a:noFill/>
            <a:miter lim="800000"/>
            <a:headEnd/>
            <a:tailEnd/>
          </a:ln>
        </p:spPr>
      </p:pic>
      <p:sp>
        <p:nvSpPr>
          <p:cNvPr id="7171" name="Text Box 3"/>
          <p:cNvSpPr txBox="1">
            <a:spLocks noChangeArrowheads="1"/>
          </p:cNvSpPr>
          <p:nvPr/>
        </p:nvSpPr>
        <p:spPr bwMode="auto">
          <a:xfrm>
            <a:off x="6096000" y="6324600"/>
            <a:ext cx="2691699" cy="307777"/>
          </a:xfrm>
          <a:prstGeom prst="rect">
            <a:avLst/>
          </a:prstGeom>
          <a:noFill/>
          <a:ln w="9525">
            <a:noFill/>
            <a:miter lim="800000"/>
            <a:headEnd/>
            <a:tailEnd/>
          </a:ln>
        </p:spPr>
        <p:txBody>
          <a:bodyPr wrap="none">
            <a:spAutoFit/>
          </a:bodyPr>
          <a:lstStyle/>
          <a:p>
            <a:r>
              <a:rPr lang="en-US" sz="1400" b="1" i="1" dirty="0">
                <a:solidFill>
                  <a:schemeClr val="bg1"/>
                </a:solidFill>
                <a:latin typeface="Calibri" pitchFamily="34" charset="0"/>
              </a:rPr>
              <a:t>Source: McCabe and </a:t>
            </a:r>
            <a:r>
              <a:rPr lang="en-US" sz="1400" b="1" i="1" dirty="0" err="1">
                <a:solidFill>
                  <a:schemeClr val="bg1"/>
                </a:solidFill>
                <a:latin typeface="Calibri" pitchFamily="34" charset="0"/>
              </a:rPr>
              <a:t>Wolock</a:t>
            </a:r>
            <a:r>
              <a:rPr lang="en-US" sz="1400" b="1" i="1" dirty="0">
                <a:solidFill>
                  <a:schemeClr val="bg1"/>
                </a:solidFill>
                <a:latin typeface="Calibri" pitchFamily="34" charset="0"/>
              </a:rPr>
              <a:t> 2007</a:t>
            </a:r>
          </a:p>
        </p:txBody>
      </p:sp>
      <p:sp>
        <p:nvSpPr>
          <p:cNvPr id="4" name="TextBox 3"/>
          <p:cNvSpPr txBox="1"/>
          <p:nvPr/>
        </p:nvSpPr>
        <p:spPr>
          <a:xfrm>
            <a:off x="1676400" y="3276600"/>
            <a:ext cx="2209800" cy="553998"/>
          </a:xfrm>
          <a:prstGeom prst="rect">
            <a:avLst/>
          </a:prstGeom>
          <a:noFill/>
        </p:spPr>
        <p:txBody>
          <a:bodyPr wrap="square" rtlCol="0">
            <a:spAutoFit/>
          </a:bodyPr>
          <a:lstStyle/>
          <a:p>
            <a:r>
              <a:rPr lang="en-US" sz="3000" dirty="0" smtClean="0">
                <a:solidFill>
                  <a:srgbClr val="0000FF"/>
                </a:solidFill>
              </a:rPr>
              <a:t>Opportunity</a:t>
            </a:r>
            <a:endParaRPr lang="en-US" sz="3000" dirty="0">
              <a:solidFill>
                <a:srgbClr val="0000FF"/>
              </a:solidFill>
            </a:endParaRPr>
          </a:p>
        </p:txBody>
      </p:sp>
      <p:sp>
        <p:nvSpPr>
          <p:cNvPr id="5" name="TextBox 4"/>
          <p:cNvSpPr txBox="1"/>
          <p:nvPr/>
        </p:nvSpPr>
        <p:spPr>
          <a:xfrm>
            <a:off x="5410200" y="3276600"/>
            <a:ext cx="1828800" cy="553998"/>
          </a:xfrm>
          <a:prstGeom prst="rect">
            <a:avLst/>
          </a:prstGeom>
          <a:noFill/>
        </p:spPr>
        <p:txBody>
          <a:bodyPr wrap="square" rtlCol="0">
            <a:spAutoFit/>
          </a:bodyPr>
          <a:lstStyle/>
          <a:p>
            <a:r>
              <a:rPr lang="en-US" sz="3000" dirty="0" smtClean="0">
                <a:solidFill>
                  <a:srgbClr val="0000FF"/>
                </a:solidFill>
              </a:rPr>
              <a:t>Change</a:t>
            </a:r>
            <a:endParaRPr lang="en-US" sz="30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7337</TotalTime>
  <Words>8333</Words>
  <Application>Microsoft Office PowerPoint</Application>
  <PresentationFormat>On-screen Show (4:3)</PresentationFormat>
  <Paragraphs>491</Paragraphs>
  <Slides>81</Slides>
  <Notes>79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83" baseType="lpstr">
      <vt:lpstr>Office Theme</vt:lpstr>
      <vt:lpstr>Chart</vt:lpstr>
      <vt:lpstr>Understanding Instream Flow</vt:lpstr>
      <vt:lpstr>Slide 2</vt:lpstr>
      <vt:lpstr>Slide 3</vt:lpstr>
      <vt:lpstr>Slide 4</vt:lpstr>
      <vt:lpstr>Slide 5</vt:lpstr>
      <vt:lpstr>Slide 6</vt:lpstr>
      <vt:lpstr>All water users strive for certainty and control</vt:lpstr>
      <vt:lpstr>Slide 8</vt:lpstr>
      <vt:lpstr>Slide 9</vt:lpstr>
      <vt:lpstr>Anything else you’re interested in is not going to happen if you can’t breathe the air and drink the water.  Don’t sit this one out.  Do something.  You are by accident of fate alive at an absolutely critical moment in the history of our planet.  Carl Sagan, astronomer </vt:lpstr>
      <vt:lpstr>Effective water management is more than building “buckets and pipes” and delivering commodities.</vt:lpstr>
      <vt:lpstr>Slide 12</vt:lpstr>
      <vt:lpstr>Finding Balance is a Matter of Value</vt:lpstr>
      <vt:lpstr>Slide 14</vt:lpstr>
      <vt:lpstr>Slide 15</vt:lpstr>
      <vt:lpstr>Slide 16</vt:lpstr>
      <vt:lpstr>Slide 17</vt:lpstr>
      <vt:lpstr>Key Market Failures in Ecosystem Valuation</vt:lpstr>
      <vt:lpstr>Key Market Failures in Ecosystem Valuation</vt:lpstr>
      <vt:lpstr>Key Market Failures in Ecosystem Valuation</vt:lpstr>
      <vt:lpstr>Other Problems</vt:lpstr>
      <vt:lpstr>Slide 22</vt:lpstr>
      <vt:lpstr>Slide 23</vt:lpstr>
      <vt:lpstr>What’s the Goal?</vt:lpstr>
      <vt:lpstr>What About Instream Flows?</vt:lpstr>
      <vt:lpstr>Slide 26</vt:lpstr>
      <vt:lpstr>Slide 27</vt:lpstr>
      <vt:lpstr>Definitions and Concepts</vt:lpstr>
      <vt:lpstr>What is instream flow?</vt:lpstr>
      <vt:lpstr>Slide 30</vt:lpstr>
      <vt:lpstr>River system or just a segment?</vt:lpstr>
      <vt:lpstr>Instream Flow Can Mean:</vt:lpstr>
      <vt:lpstr>A little water, some of the time?</vt:lpstr>
      <vt:lpstr>All the water, all the time?</vt:lpstr>
      <vt:lpstr>A seasonally adjusted flow regime?</vt:lpstr>
      <vt:lpstr>Protection or Restoration?</vt:lpstr>
      <vt:lpstr>Slide 37</vt:lpstr>
      <vt:lpstr>Slide 38</vt:lpstr>
      <vt:lpstr>Slide 39</vt:lpstr>
      <vt:lpstr>Slide 40</vt:lpstr>
      <vt:lpstr>Slide 41</vt:lpstr>
      <vt:lpstr>Overall, ecological response to anthropogenic-induced flow alteration is almost always detrimental regardless of the mechanism (storage or diversion). Ashston, M. J. 2012</vt:lpstr>
      <vt:lpstr>Dams don’t affect one thing . . .</vt:lpstr>
      <vt:lpstr>Slide 44</vt:lpstr>
      <vt:lpstr>Models tell us about: </vt:lpstr>
      <vt:lpstr>Slide 46</vt:lpstr>
      <vt:lpstr>Slide 47</vt:lpstr>
      <vt:lpstr>Slide 48</vt:lpstr>
      <vt:lpstr>Slide 49</vt:lpstr>
      <vt:lpstr>Variable flows maintain habitat complexity</vt:lpstr>
      <vt:lpstr>Slide 51</vt:lpstr>
      <vt:lpstr>What about average monthly flow regimes?</vt:lpstr>
      <vt:lpstr>Average flows = average habitat</vt:lpstr>
      <vt:lpstr>Biology</vt:lpstr>
      <vt:lpstr>Slide 55</vt:lpstr>
      <vt:lpstr>Geomorphology</vt:lpstr>
      <vt:lpstr>Slide 57</vt:lpstr>
      <vt:lpstr>Geomorphic condition is a function of:</vt:lpstr>
      <vt:lpstr>Slide 59</vt:lpstr>
      <vt:lpstr>Slide 60</vt:lpstr>
      <vt:lpstr>Slide 61</vt:lpstr>
      <vt:lpstr>Slide 62</vt:lpstr>
      <vt:lpstr>Slide 63</vt:lpstr>
      <vt:lpstr>Connectivity isn’t just about fish</vt:lpstr>
      <vt:lpstr>Holistic Methods</vt:lpstr>
      <vt:lpstr>Examples of Holistic Methods</vt:lpstr>
      <vt:lpstr>Slide 67</vt:lpstr>
      <vt:lpstr>Slide 68</vt:lpstr>
      <vt:lpstr>Slide 69</vt:lpstr>
      <vt:lpstr>Public Involvement</vt:lpstr>
      <vt:lpstr>Slide 71</vt:lpstr>
      <vt:lpstr>Legal</vt:lpstr>
      <vt:lpstr>Institutional</vt:lpstr>
      <vt:lpstr>Instream flow water rights are  a valuable habitat tool</vt:lpstr>
      <vt:lpstr>Statutory recognition of environmental flow is critical to:</vt:lpstr>
      <vt:lpstr>Slide 76</vt:lpstr>
      <vt:lpstr>Slide 77</vt:lpstr>
      <vt:lpstr>Slide 78</vt:lpstr>
      <vt:lpstr>So What?</vt:lpstr>
      <vt:lpstr>Be Precise </vt:lpstr>
      <vt:lpstr>Slide 81</vt:lpstr>
    </vt:vector>
  </TitlesOfParts>
  <Company>Wyoming Game &amp; Fish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tom annear</dc:creator>
  <cp:lastModifiedBy>tannea</cp:lastModifiedBy>
  <cp:revision>454</cp:revision>
  <dcterms:created xsi:type="dcterms:W3CDTF">2010-01-20T21:43:23Z</dcterms:created>
  <dcterms:modified xsi:type="dcterms:W3CDTF">2014-05-29T17:09:16Z</dcterms:modified>
</cp:coreProperties>
</file>