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0" r:id="rId3"/>
    <p:sldId id="264" r:id="rId4"/>
    <p:sldId id="263" r:id="rId5"/>
    <p:sldId id="268" r:id="rId6"/>
    <p:sldId id="295" r:id="rId7"/>
    <p:sldId id="259" r:id="rId8"/>
    <p:sldId id="261" r:id="rId9"/>
    <p:sldId id="288" r:id="rId10"/>
    <p:sldId id="262" r:id="rId11"/>
    <p:sldId id="258" r:id="rId12"/>
    <p:sldId id="273" r:id="rId13"/>
    <p:sldId id="274" r:id="rId14"/>
    <p:sldId id="272" r:id="rId15"/>
    <p:sldId id="277" r:id="rId16"/>
    <p:sldId id="287" r:id="rId17"/>
    <p:sldId id="275" r:id="rId18"/>
    <p:sldId id="282" r:id="rId19"/>
    <p:sldId id="283" r:id="rId20"/>
    <p:sldId id="284" r:id="rId21"/>
    <p:sldId id="289" r:id="rId22"/>
    <p:sldId id="294"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8611" autoAdjust="0"/>
  </p:normalViewPr>
  <p:slideViewPr>
    <p:cSldViewPr>
      <p:cViewPr>
        <p:scale>
          <a:sx n="70" d="100"/>
          <a:sy n="70" d="100"/>
        </p:scale>
        <p:origin x="-984" y="-924"/>
      </p:cViewPr>
      <p:guideLst>
        <p:guide orient="horz" pos="2160"/>
        <p:guide pos="2880"/>
      </p:guideLst>
    </p:cSldViewPr>
  </p:slideViewPr>
  <p:outlineViewPr>
    <p:cViewPr>
      <p:scale>
        <a:sx n="33" d="100"/>
        <a:sy n="33" d="100"/>
      </p:scale>
      <p:origin x="0" y="5922"/>
    </p:cViewPr>
  </p:outlineViewPr>
  <p:notesTextViewPr>
    <p:cViewPr>
      <p:scale>
        <a:sx n="100" d="100"/>
        <a:sy n="100" d="100"/>
      </p:scale>
      <p:origin x="0" y="0"/>
    </p:cViewPr>
  </p:notesTextViewPr>
  <p:sorterViewPr>
    <p:cViewPr>
      <p:scale>
        <a:sx n="80" d="100"/>
        <a:sy n="80" d="100"/>
      </p:scale>
      <p:origin x="0" y="1214"/>
    </p:cViewPr>
  </p:sorterViewPr>
  <p:notesViewPr>
    <p:cSldViewPr>
      <p:cViewPr>
        <p:scale>
          <a:sx n="70" d="100"/>
          <a:sy n="70" d="100"/>
        </p:scale>
        <p:origin x="-2034" y="-4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E15BB-72BA-45F2-9AC6-9C44136A3A41}" type="datetimeFigureOut">
              <a:rPr lang="en-US" smtClean="0"/>
              <a:pPr/>
              <a:t>6/10/2014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A2366-09CF-4E20-BD66-377C6A6DF31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69636" name="Slide Number Placeholder 3"/>
          <p:cNvSpPr>
            <a:spLocks noGrp="1"/>
          </p:cNvSpPr>
          <p:nvPr>
            <p:ph type="sldNum" sz="quarter" idx="5"/>
          </p:nvPr>
        </p:nvSpPr>
        <p:spPr>
          <a:noFill/>
        </p:spPr>
        <p:txBody>
          <a:bodyPr/>
          <a:lstStyle/>
          <a:p>
            <a:fld id="{629069EB-3A0E-47AB-9086-BAF3C1C7C95C}" type="slidenum">
              <a:rPr lang="en-US" smtClean="0">
                <a:latin typeface="Times New Roman" pitchFamily="18" charset="0"/>
              </a:rPr>
              <a:pPr/>
              <a:t>1</a:t>
            </a:fld>
            <a:endParaRPr lang="en-US" dirty="0" smtClean="0">
              <a:latin typeface="Times New Roman" pitchFamily="18" charset="0"/>
            </a:endParaRPr>
          </a:p>
        </p:txBody>
      </p:sp>
      <p:sp>
        <p:nvSpPr>
          <p:cNvPr id="5" name="Date Placeholder 4"/>
          <p:cNvSpPr>
            <a:spLocks noGrp="1"/>
          </p:cNvSpPr>
          <p:nvPr>
            <p:ph type="dt" idx="10"/>
          </p:nvPr>
        </p:nvSpPr>
        <p:spPr/>
        <p:txBody>
          <a:bodyPr/>
          <a:lstStyle/>
          <a:p>
            <a:pPr>
              <a:defRPr/>
            </a:pPr>
            <a:fld id="{209BF947-D687-40FE-AF02-44D0DABA3750}" type="datetime1">
              <a:rPr lang="en-US" smtClean="0"/>
              <a:pPr>
                <a:defRPr/>
              </a:pPr>
              <a:t>6/10/2014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8435" name="Pladsholder til noter 2"/>
          <p:cNvSpPr>
            <a:spLocks noGrp="1"/>
          </p:cNvSpPr>
          <p:nvPr>
            <p:ph type="body" idx="1"/>
          </p:nvPr>
        </p:nvSpPr>
        <p:spPr bwMode="auto">
          <a:noFill/>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ea typeface="ＭＳ Ｐゴシック" pitchFamily="-109" charset="-128"/>
              </a:rPr>
              <a:t>A lot of action in short period of time,</a:t>
            </a:r>
            <a:r>
              <a:rPr lang="en-US" baseline="0" dirty="0" smtClean="0">
                <a:ea typeface="ＭＳ Ｐゴシック" pitchFamily="-109" charset="-128"/>
              </a:rPr>
              <a:t> after the 2009 consent order. Town finally recognized that would have to permanently allot water for downstream protection.</a:t>
            </a:r>
            <a:endParaRPr lang="en-US" dirty="0" smtClean="0">
              <a:ea typeface="ＭＳ Ｐゴシック" pitchFamily="-109" charset="-128"/>
            </a:endParaRPr>
          </a:p>
          <a:p>
            <a:pPr eaLnBrk="1" hangingPunct="1">
              <a:spcBef>
                <a:spcPct val="0"/>
              </a:spcBef>
            </a:pPr>
            <a:endParaRPr lang="en-US" dirty="0" smtClean="0">
              <a:ea typeface="ＭＳ Ｐゴシック" pitchFamily="-109" charset="-128"/>
            </a:endParaRPr>
          </a:p>
          <a:p>
            <a:pPr eaLnBrk="1" hangingPunct="1">
              <a:spcBef>
                <a:spcPct val="0"/>
              </a:spcBef>
            </a:pPr>
            <a:endParaRPr lang="en-US" dirty="0" smtClean="0">
              <a:ea typeface="ＭＳ Ｐゴシック" pitchFamily="-109" charset="-128"/>
            </a:endParaRPr>
          </a:p>
          <a:p>
            <a:pPr eaLnBrk="1" hangingPunct="1">
              <a:spcBef>
                <a:spcPct val="0"/>
              </a:spcBef>
            </a:pPr>
            <a:r>
              <a:rPr lang="en-US" dirty="0" smtClean="0">
                <a:ea typeface="ＭＳ Ｐゴシック" pitchFamily="-109" charset="-128"/>
              </a:rPr>
              <a:t>2009 consent order finally</a:t>
            </a:r>
            <a:r>
              <a:rPr lang="en-US" baseline="0" dirty="0" smtClean="0">
                <a:ea typeface="ＭＳ Ｐゴシック" pitchFamily="-109" charset="-128"/>
              </a:rPr>
              <a:t> influenced town to be proactive  in not only getting permit but protecting downstream resources but it took 32 years to get there!!!!!</a:t>
            </a:r>
            <a:endParaRPr lang="en-US" dirty="0" smtClean="0">
              <a:ea typeface="ＭＳ Ｐゴシック" pitchFamily="-109" charset="-128"/>
            </a:endParaRPr>
          </a:p>
        </p:txBody>
      </p:sp>
      <p:sp>
        <p:nvSpPr>
          <p:cNvPr id="18436" name="Pladsholder til diasnummer 3"/>
          <p:cNvSpPr>
            <a:spLocks noGrp="1"/>
          </p:cNvSpPr>
          <p:nvPr>
            <p:ph type="sldNum" sz="quarter" idx="5"/>
          </p:nvPr>
        </p:nvSpPr>
        <p:spPr bwMode="auto">
          <a:noFill/>
          <a:ln>
            <a:miter lim="800000"/>
            <a:headEnd/>
            <a:tailEnd/>
          </a:ln>
        </p:spPr>
        <p:txBody>
          <a:bodyPr/>
          <a:lstStyle/>
          <a:p>
            <a:fld id="{476D5B0B-32BF-4CFC-8711-4F177890D564}" type="slidenum">
              <a:rPr lang="da-DK" smtClean="0"/>
              <a:pPr/>
              <a:t>11</a:t>
            </a:fld>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outerShdw blurRad="38100" dist="38100" dir="2700000" algn="tl">
                    <a:srgbClr val="000000">
                      <a:alpha val="43137"/>
                    </a:srgbClr>
                  </a:outerShdw>
                </a:effectLst>
              </a:rPr>
              <a:t>UCONN poster child for water supply</a:t>
            </a:r>
            <a:r>
              <a:rPr lang="en-US" sz="1200" baseline="0" dirty="0" smtClean="0">
                <a:solidFill>
                  <a:schemeClr val="bg1"/>
                </a:solidFill>
                <a:effectLst>
                  <a:outerShdw blurRad="38100" dist="38100" dir="2700000" algn="tl">
                    <a:srgbClr val="000000">
                      <a:alpha val="43137"/>
                    </a:srgbClr>
                  </a:outerShdw>
                </a:effectLst>
              </a:rPr>
              <a:t> drying up a river</a:t>
            </a:r>
            <a:endParaRPr lang="en-US" sz="1200" dirty="0" smtClean="0">
              <a:solidFill>
                <a:schemeClr val="bg1"/>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outerShdw blurRad="38100" dist="38100" dir="2700000" algn="tl">
                    <a:srgbClr val="000000">
                      <a:alpha val="43137"/>
                    </a:srgbClr>
                  </a:outerShdw>
                </a:effectLst>
              </a:rPr>
              <a:t>Rest of the presentation I’m going to quickly describe components of study, results and</a:t>
            </a:r>
            <a:r>
              <a:rPr lang="en-US" sz="1200" baseline="0" dirty="0" smtClean="0">
                <a:solidFill>
                  <a:schemeClr val="bg1"/>
                </a:solidFill>
                <a:effectLst>
                  <a:outerShdw blurRad="38100" dist="38100" dir="2700000" algn="tl">
                    <a:srgbClr val="000000">
                      <a:alpha val="43137"/>
                    </a:srgbClr>
                  </a:outerShdw>
                </a:effectLst>
              </a:rPr>
              <a:t> water supply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effectLst>
                  <a:outerShdw blurRad="38100" dist="38100" dir="2700000" algn="tl">
                    <a:srgbClr val="000000">
                      <a:alpha val="43137"/>
                    </a:srgbClr>
                  </a:outerShdw>
                </a:effectLst>
              </a:rPr>
              <a:t>Talk to me later or I have copy of study if you want more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Field intensive, full</a:t>
            </a:r>
            <a:r>
              <a:rPr lang="en-US" baseline="0" dirty="0" smtClean="0"/>
              <a:t> day for each target flow</a:t>
            </a:r>
          </a:p>
          <a:p>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A2366-09CF-4E20-BD66-377C6A6DF31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Collective called generic resident adult fish (GRAF)</a:t>
            </a:r>
          </a:p>
          <a:p>
            <a:endParaRPr lang="en-US" dirty="0" smtClean="0"/>
          </a:p>
          <a:p>
            <a:r>
              <a:rPr lang="en-US" dirty="0" smtClean="0"/>
              <a:t>High abundance of juvenile</a:t>
            </a:r>
            <a:r>
              <a:rPr lang="en-US" baseline="0" dirty="0" smtClean="0"/>
              <a:t> fish , lack of adult larger adult </a:t>
            </a:r>
            <a:r>
              <a:rPr lang="en-US" baseline="0" dirty="0" err="1" smtClean="0"/>
              <a:t>ws</a:t>
            </a:r>
            <a:r>
              <a:rPr lang="en-US" baseline="0" dirty="0" smtClean="0"/>
              <a:t> and ff suggesting some type of bottleneck</a:t>
            </a:r>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GRAF serve as indicators for</a:t>
            </a:r>
            <a:r>
              <a:rPr lang="en-US" baseline="0" dirty="0" smtClean="0"/>
              <a:t> resident spawning and Rearing and growth or (summer habitat needs) time periods when </a:t>
            </a:r>
            <a:r>
              <a:rPr lang="en-US" b="1" baseline="0" dirty="0" smtClean="0"/>
              <a:t>flows most affected by the diversion</a:t>
            </a:r>
            <a:endParaRPr lang="en-US" b="1"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Suitability</a:t>
            </a:r>
            <a:r>
              <a:rPr lang="en-US" baseline="0" dirty="0" smtClean="0"/>
              <a:t> of </a:t>
            </a:r>
            <a:r>
              <a:rPr lang="en-US" baseline="0" dirty="0" err="1" smtClean="0"/>
              <a:t>mesohabitats</a:t>
            </a:r>
            <a:r>
              <a:rPr lang="en-US" baseline="0" dirty="0" smtClean="0"/>
              <a:t> determined for fish species at various flow regimes</a:t>
            </a:r>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solidFill>
                  <a:schemeClr val="bg1"/>
                </a:solidFill>
                <a:effectLst>
                  <a:outerShdw blurRad="38100" dist="38100" dir="2700000" algn="tl">
                    <a:srgbClr val="000000">
                      <a:alpha val="43137"/>
                    </a:srgbClr>
                  </a:outerShdw>
                </a:effectLst>
              </a:rPr>
              <a:t>so for generic fish community</a:t>
            </a:r>
            <a:r>
              <a:rPr lang="en-US" sz="1200" b="0" baseline="0" dirty="0" smtClean="0">
                <a:solidFill>
                  <a:schemeClr val="bg1"/>
                </a:solidFill>
                <a:effectLst>
                  <a:outerShdw blurRad="38100" dist="38100" dir="2700000" algn="tl">
                    <a:srgbClr val="000000">
                      <a:alpha val="43137"/>
                    </a:srgbClr>
                  </a:outerShdw>
                </a:effectLst>
              </a:rPr>
              <a:t> quite of bit of habitat at 0.1 </a:t>
            </a:r>
            <a:r>
              <a:rPr lang="en-US" sz="1200" b="0" baseline="0" dirty="0" err="1" smtClean="0">
                <a:solidFill>
                  <a:schemeClr val="bg1"/>
                </a:solidFill>
                <a:effectLst>
                  <a:outerShdw blurRad="38100" dist="38100" dir="2700000" algn="tl">
                    <a:srgbClr val="000000">
                      <a:alpha val="43137"/>
                    </a:srgbClr>
                  </a:outerShdw>
                </a:effectLst>
              </a:rPr>
              <a:t>cfsm</a:t>
            </a:r>
            <a:r>
              <a:rPr lang="en-US" sz="1200" b="0" baseline="0" dirty="0" smtClean="0">
                <a:solidFill>
                  <a:schemeClr val="bg1"/>
                </a:solidFill>
                <a:effectLst>
                  <a:outerShdw blurRad="38100" dist="38100" dir="2700000" algn="tl">
                    <a:srgbClr val="000000">
                      <a:alpha val="43137"/>
                    </a:srgbClr>
                  </a:outerShdw>
                </a:effectLst>
              </a:rPr>
              <a:t>, which would be 3.5 </a:t>
            </a:r>
            <a:r>
              <a:rPr lang="en-US" sz="1200" b="0" baseline="0" dirty="0" err="1" smtClean="0">
                <a:solidFill>
                  <a:schemeClr val="bg1"/>
                </a:solidFill>
                <a:effectLst>
                  <a:outerShdw blurRad="38100" dist="38100" dir="2700000" algn="tl">
                    <a:srgbClr val="000000">
                      <a:alpha val="43137"/>
                    </a:srgbClr>
                  </a:outerShdw>
                </a:effectLst>
              </a:rPr>
              <a:t>cfs</a:t>
            </a:r>
            <a:endParaRPr lang="en-US" b="0"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multiple steps in developing UCUT curves which would take awhile to explain, but basically ……translate flow time series into habitat time series and extract data from” habitat events in number of days”</a:t>
            </a:r>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A2366-09CF-4E20-BD66-377C6A6DF31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A2366-09CF-4E20-BD66-377C6A6DF31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A2366-09CF-4E20-BD66-377C6A6DF31F}"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Little river in northeast CT, not a lot of development for CT standards</a:t>
            </a:r>
          </a:p>
          <a:p>
            <a:endParaRPr lang="en-US" dirty="0" smtClean="0"/>
          </a:p>
          <a:p>
            <a:r>
              <a:rPr lang="en-US" dirty="0" smtClean="0"/>
              <a:t>As a matter of reference</a:t>
            </a:r>
            <a:r>
              <a:rPr lang="en-US" baseline="0" dirty="0" smtClean="0"/>
              <a:t> is the town’s other water supply groundwater wells.</a:t>
            </a:r>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inline impoundment, Dam approx. 100 ft. across by 20 ft. in height. Somewhat typical small new </a:t>
            </a:r>
            <a:r>
              <a:rPr lang="en-US" dirty="0" err="1" smtClean="0"/>
              <a:t>england</a:t>
            </a:r>
            <a:r>
              <a:rPr lang="en-US" dirty="0" smtClean="0"/>
              <a:t> dam.</a:t>
            </a:r>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moderate to higher streamflow events,</a:t>
            </a:r>
            <a:r>
              <a:rPr lang="en-US" baseline="0" dirty="0" smtClean="0"/>
              <a:t> decreased impacts </a:t>
            </a:r>
            <a:r>
              <a:rPr lang="en-US" baseline="0" dirty="0" err="1" smtClean="0"/>
              <a:t>instream</a:t>
            </a:r>
            <a:r>
              <a:rPr lang="en-US" baseline="0" dirty="0" smtClean="0"/>
              <a:t> habitats since diversion is a smaller percentage of overall streamflow   </a:t>
            </a:r>
            <a:r>
              <a:rPr lang="en-US" b="1" baseline="0" dirty="0" smtClean="0"/>
              <a:t>HOWEVER!!!</a:t>
            </a:r>
            <a:endParaRPr lang="en-US" b="1"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Physical effects observed most in upper reaches</a:t>
            </a:r>
          </a:p>
          <a:p>
            <a:endParaRPr lang="en-US" dirty="0" smtClean="0"/>
          </a:p>
          <a:p>
            <a:r>
              <a:rPr lang="en-US" dirty="0" smtClean="0"/>
              <a:t>Limited</a:t>
            </a:r>
            <a:r>
              <a:rPr lang="en-US" baseline="0" dirty="0" smtClean="0"/>
              <a:t> pool or refuge habitat, first downstream most significant holding pool is 0.3 miles from point of diversion,</a:t>
            </a:r>
          </a:p>
          <a:p>
            <a:endParaRPr lang="en-US" baseline="0" dirty="0" smtClean="0"/>
          </a:p>
          <a:p>
            <a:r>
              <a:rPr lang="en-US" baseline="0" dirty="0" smtClean="0"/>
              <a:t>Never observed stranding or </a:t>
            </a:r>
            <a:r>
              <a:rPr lang="en-US" baseline="0" dirty="0" err="1" smtClean="0"/>
              <a:t>fishkills</a:t>
            </a:r>
            <a:r>
              <a:rPr lang="en-US" baseline="0" dirty="0" smtClean="0"/>
              <a:t> but not always there when events occurred.</a:t>
            </a:r>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8435" name="Pladsholder til not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9" charset="-128"/>
              </a:rPr>
              <a:t>One might easily call it Regulatory (Inaction)!!!</a:t>
            </a:r>
          </a:p>
          <a:p>
            <a:pPr eaLnBrk="1" hangingPunct="1">
              <a:spcBef>
                <a:spcPct val="0"/>
              </a:spcBef>
            </a:pPr>
            <a:endParaRPr lang="en-US" dirty="0" smtClean="0">
              <a:ea typeface="ＭＳ Ｐゴシック" pitchFamily="-109" charset="-128"/>
            </a:endParaRPr>
          </a:p>
          <a:p>
            <a:pPr eaLnBrk="1" hangingPunct="1">
              <a:spcBef>
                <a:spcPct val="0"/>
              </a:spcBef>
            </a:pPr>
            <a:r>
              <a:rPr lang="en-US" dirty="0" smtClean="0">
                <a:ea typeface="ＭＳ Ｐゴシック" pitchFamily="-109" charset="-128"/>
              </a:rPr>
              <a:t>All Existing diversion were grandfathered just had to register</a:t>
            </a:r>
          </a:p>
          <a:p>
            <a:pPr eaLnBrk="1" hangingPunct="1">
              <a:spcBef>
                <a:spcPct val="0"/>
              </a:spcBef>
            </a:pPr>
            <a:endParaRPr lang="en-US" dirty="0" smtClean="0">
              <a:ea typeface="ＭＳ Ｐゴシック" pitchFamily="-109" charset="-128"/>
            </a:endParaRPr>
          </a:p>
          <a:p>
            <a:pPr eaLnBrk="1" hangingPunct="1">
              <a:spcBef>
                <a:spcPct val="0"/>
              </a:spcBef>
            </a:pPr>
            <a:r>
              <a:rPr lang="en-US" dirty="0" smtClean="0">
                <a:ea typeface="ＭＳ Ｐゴシック" pitchFamily="-109" charset="-128"/>
              </a:rPr>
              <a:t>1990-2000 Dead period</a:t>
            </a:r>
            <a:r>
              <a:rPr lang="en-US" baseline="0" dirty="0" smtClean="0">
                <a:ea typeface="ＭＳ Ｐゴシック" pitchFamily="-109" charset="-128"/>
              </a:rPr>
              <a:t> </a:t>
            </a:r>
            <a:r>
              <a:rPr lang="en-US" dirty="0" smtClean="0">
                <a:ea typeface="ＭＳ Ｐゴシック" pitchFamily="-109" charset="-128"/>
              </a:rPr>
              <a:t>Took 10 years to issue notice of violation i</a:t>
            </a:r>
            <a:r>
              <a:rPr lang="en-US" baseline="0" dirty="0" smtClean="0">
                <a:ea typeface="ＭＳ Ｐゴシック" pitchFamily="-109" charset="-128"/>
              </a:rPr>
              <a:t>n 2000!!! NOV has little regulatory teeth, sort of a warning. Town had good environmental lawyer</a:t>
            </a:r>
          </a:p>
          <a:p>
            <a:pPr eaLnBrk="1" hangingPunct="1">
              <a:spcBef>
                <a:spcPct val="0"/>
              </a:spcBef>
            </a:pPr>
            <a:endParaRPr lang="en-US" baseline="0" dirty="0" smtClean="0">
              <a:ea typeface="ＭＳ Ｐゴシック" pitchFamily="-109" charset="-128"/>
            </a:endParaRPr>
          </a:p>
          <a:p>
            <a:pPr eaLnBrk="1" hangingPunct="1">
              <a:spcBef>
                <a:spcPct val="0"/>
              </a:spcBef>
            </a:pPr>
            <a:endParaRPr lang="en-US" dirty="0" smtClean="0">
              <a:ea typeface="ＭＳ Ｐゴシック" pitchFamily="-109" charset="-128"/>
            </a:endParaRPr>
          </a:p>
        </p:txBody>
      </p:sp>
      <p:sp>
        <p:nvSpPr>
          <p:cNvPr id="18436" name="Pladsholder til diasnummer 3"/>
          <p:cNvSpPr>
            <a:spLocks noGrp="1"/>
          </p:cNvSpPr>
          <p:nvPr>
            <p:ph type="sldNum" sz="quarter" idx="5"/>
          </p:nvPr>
        </p:nvSpPr>
        <p:spPr bwMode="auto">
          <a:noFill/>
          <a:ln>
            <a:miter lim="800000"/>
            <a:headEnd/>
            <a:tailEnd/>
          </a:ln>
        </p:spPr>
        <p:txBody>
          <a:bodyPr/>
          <a:lstStyle/>
          <a:p>
            <a:fld id="{476D5B0B-32BF-4CFC-8711-4F177890D564}" type="slidenum">
              <a:rPr lang="da-DK" smtClean="0"/>
              <a:pPr/>
              <a:t>7</a:t>
            </a:fld>
            <a:endParaRPr 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CTABF was our policy at the time, CTABF still</a:t>
            </a:r>
            <a:r>
              <a:rPr lang="en-US" baseline="0" dirty="0" smtClean="0"/>
              <a:t> used as a starting point of discussion for instream flow protection especially at hydro facilities.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2A2366-09CF-4E20-BD66-377C6A6DF31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8435" name="Pladsholder til not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9" charset="-128"/>
              </a:rPr>
              <a:t>Following year application withdrawn</a:t>
            </a:r>
          </a:p>
          <a:p>
            <a:pPr eaLnBrk="1" hangingPunct="1">
              <a:spcBef>
                <a:spcPct val="0"/>
              </a:spcBef>
            </a:pPr>
            <a:endParaRPr lang="en-US" dirty="0" smtClean="0">
              <a:ea typeface="ＭＳ Ｐゴシック" pitchFamily="-109" charset="-128"/>
            </a:endParaRPr>
          </a:p>
          <a:p>
            <a:pPr eaLnBrk="1" hangingPunct="1">
              <a:spcBef>
                <a:spcPct val="0"/>
              </a:spcBef>
            </a:pPr>
            <a:r>
              <a:rPr lang="en-US" dirty="0" smtClean="0">
                <a:ea typeface="ＭＳ Ｐゴシック" pitchFamily="-109" charset="-128"/>
              </a:rPr>
              <a:t>2009 new consent order issued which was a game changer!</a:t>
            </a:r>
          </a:p>
          <a:p>
            <a:pPr eaLnBrk="1" hangingPunct="1">
              <a:spcBef>
                <a:spcPct val="0"/>
              </a:spcBef>
            </a:pPr>
            <a:endParaRPr lang="en-US" dirty="0" smtClean="0">
              <a:ea typeface="ＭＳ Ｐゴシック" pitchFamily="-109" charset="-128"/>
            </a:endParaRPr>
          </a:p>
        </p:txBody>
      </p:sp>
      <p:sp>
        <p:nvSpPr>
          <p:cNvPr id="18436" name="Pladsholder til diasnummer 3"/>
          <p:cNvSpPr>
            <a:spLocks noGrp="1"/>
          </p:cNvSpPr>
          <p:nvPr>
            <p:ph type="sldNum" sz="quarter" idx="5"/>
          </p:nvPr>
        </p:nvSpPr>
        <p:spPr bwMode="auto">
          <a:noFill/>
          <a:ln>
            <a:miter lim="800000"/>
            <a:headEnd/>
            <a:tailEnd/>
          </a:ln>
        </p:spPr>
        <p:txBody>
          <a:bodyPr/>
          <a:lstStyle/>
          <a:p>
            <a:fld id="{476D5B0B-32BF-4CFC-8711-4F177890D564}" type="slidenum">
              <a:rPr lang="da-DK" smtClean="0"/>
              <a:pPr/>
              <a:t>9</a:t>
            </a:fld>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CC7AC-184F-44C3-A847-3CDFE98B0CF5}" type="datetimeFigureOut">
              <a:rPr lang="en-US" smtClean="0"/>
              <a:pPr/>
              <a:t>6/10/2014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9B59B7-BF4C-4A00-AD99-5E762EE7C3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CC7AC-184F-44C3-A847-3CDFE98B0CF5}" type="datetimeFigureOut">
              <a:rPr lang="en-US" smtClean="0"/>
              <a:pPr/>
              <a:t>6/10/2014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B59B7-BF4C-4A00-AD99-5E762EE7C3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9" name="Rectangle 7"/>
          <p:cNvSpPr>
            <a:spLocks noGrp="1" noChangeArrowheads="1"/>
          </p:cNvSpPr>
          <p:nvPr>
            <p:ph type="title"/>
          </p:nvPr>
        </p:nvSpPr>
        <p:spPr>
          <a:xfrm>
            <a:off x="381000" y="228600"/>
            <a:ext cx="8610600" cy="1219200"/>
          </a:xfrm>
        </p:spPr>
        <p:txBody>
          <a:bodyPr>
            <a:normAutofit fontScale="90000"/>
          </a:bodyPr>
          <a:lstStyle/>
          <a:p>
            <a:pPr>
              <a:defRPr/>
            </a:pPr>
            <a:r>
              <a:rPr lang="en-US" sz="3600" b="1" dirty="0" smtClean="0">
                <a:solidFill>
                  <a:srgbClr val="FFFF00"/>
                </a:solidFill>
                <a:effectLst>
                  <a:outerShdw blurRad="38100" dist="38100" dir="2700000" algn="tl">
                    <a:srgbClr val="000000"/>
                  </a:outerShdw>
                </a:effectLst>
              </a:rPr>
              <a:t>Streamflow Protection in the Little River :</a:t>
            </a:r>
            <a:br>
              <a:rPr lang="en-US" sz="3600" b="1" dirty="0" smtClean="0">
                <a:solidFill>
                  <a:srgbClr val="FFFF00"/>
                </a:solidFill>
                <a:effectLst>
                  <a:outerShdw blurRad="38100" dist="38100" dir="2700000" algn="tl">
                    <a:srgbClr val="000000"/>
                  </a:outerShdw>
                </a:effectLst>
              </a:rPr>
            </a:br>
            <a:r>
              <a:rPr lang="en-US" sz="3600" b="1" dirty="0" smtClean="0">
                <a:solidFill>
                  <a:srgbClr val="FFFF00"/>
                </a:solidFill>
                <a:effectLst>
                  <a:outerShdw blurRad="38100" dist="38100" dir="2700000" algn="tl">
                    <a:srgbClr val="000000"/>
                  </a:outerShdw>
                </a:effectLst>
              </a:rPr>
              <a:t>A Case History of Securing Environmental Flows Below a Public Surface Water Supply</a:t>
            </a:r>
            <a:endParaRPr lang="en-US" dirty="0" smtClean="0">
              <a:solidFill>
                <a:srgbClr val="FFFF00"/>
              </a:solidFill>
              <a:effectLst>
                <a:outerShdw blurRad="38100" dist="38100" dir="2700000" algn="tl">
                  <a:srgbClr val="000000"/>
                </a:outerShdw>
              </a:effectLst>
            </a:endParaRPr>
          </a:p>
        </p:txBody>
      </p:sp>
      <p:pic>
        <p:nvPicPr>
          <p:cNvPr id="7175" name="Picture 8" descr="DEEP Logo - Circular"/>
          <p:cNvPicPr>
            <a:picLocks noChangeAspect="1" noChangeArrowheads="1"/>
          </p:cNvPicPr>
          <p:nvPr/>
        </p:nvPicPr>
        <p:blipFill>
          <a:blip r:embed="rId3" cstate="print"/>
          <a:srcRect/>
          <a:stretch>
            <a:fillRect/>
          </a:stretch>
        </p:blipFill>
        <p:spPr bwMode="auto">
          <a:xfrm>
            <a:off x="152400" y="1219200"/>
            <a:ext cx="1143000" cy="10668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752600" y="1676400"/>
            <a:ext cx="5867400" cy="3581400"/>
          </a:xfrm>
          <a:prstGeom prst="rect">
            <a:avLst/>
          </a:prstGeom>
          <a:noFill/>
          <a:ln w="50800" cmpd="thickThin">
            <a:solidFill>
              <a:srgbClr val="FFFF00"/>
            </a:solidFill>
            <a:miter lim="800000"/>
            <a:headEnd/>
            <a:tailEnd/>
          </a:ln>
        </p:spPr>
      </p:pic>
      <p:sp>
        <p:nvSpPr>
          <p:cNvPr id="12" name="Rectangle 11"/>
          <p:cNvSpPr/>
          <p:nvPr/>
        </p:nvSpPr>
        <p:spPr>
          <a:xfrm>
            <a:off x="228600" y="5657671"/>
            <a:ext cx="8915400" cy="1200329"/>
          </a:xfrm>
          <a:prstGeom prst="rect">
            <a:avLst/>
          </a:prstGeom>
        </p:spPr>
        <p:txBody>
          <a:bodyPr wrap="square">
            <a:spAutoFit/>
          </a:bodyPr>
          <a:lstStyle/>
          <a:p>
            <a:r>
              <a:rPr lang="en-US" b="1" dirty="0" smtClean="0">
                <a:solidFill>
                  <a:srgbClr val="FFC000"/>
                </a:solidFill>
                <a:latin typeface="Times New Roman"/>
              </a:rPr>
              <a:t>Murphy, Brian D</a:t>
            </a:r>
            <a:r>
              <a:rPr lang="en-US" b="1" baseline="30000" dirty="0" smtClean="0">
                <a:solidFill>
                  <a:srgbClr val="FFC000"/>
                </a:solidFill>
                <a:latin typeface="Times New Roman"/>
              </a:rPr>
              <a:t>.1</a:t>
            </a:r>
            <a:r>
              <a:rPr lang="en-US" b="1" dirty="0" smtClean="0">
                <a:solidFill>
                  <a:srgbClr val="FFC000"/>
                </a:solidFill>
                <a:latin typeface="Times New Roman"/>
              </a:rPr>
              <a:t>, </a:t>
            </a:r>
            <a:r>
              <a:rPr lang="en-US" b="1" dirty="0" err="1" smtClean="0">
                <a:solidFill>
                  <a:srgbClr val="FFC000"/>
                </a:solidFill>
                <a:latin typeface="Times New Roman"/>
              </a:rPr>
              <a:t>Piotr</a:t>
            </a:r>
            <a:r>
              <a:rPr lang="en-US" b="1" dirty="0" smtClean="0">
                <a:solidFill>
                  <a:srgbClr val="FFC000"/>
                </a:solidFill>
                <a:latin typeface="Times New Roman"/>
              </a:rPr>
              <a:t> Parasiewicz</a:t>
            </a:r>
            <a:r>
              <a:rPr lang="en-US" b="1" baseline="30000" dirty="0" smtClean="0">
                <a:solidFill>
                  <a:srgbClr val="FFC000"/>
                </a:solidFill>
                <a:latin typeface="Times New Roman"/>
              </a:rPr>
              <a:t>2</a:t>
            </a:r>
            <a:r>
              <a:rPr lang="en-US" b="1" dirty="0" smtClean="0">
                <a:solidFill>
                  <a:srgbClr val="FFC000"/>
                </a:solidFill>
                <a:latin typeface="Times New Roman"/>
              </a:rPr>
              <a:t>, and Wayne H. Bugden</a:t>
            </a:r>
            <a:r>
              <a:rPr lang="en-US" b="1" baseline="30000" dirty="0" smtClean="0">
                <a:solidFill>
                  <a:srgbClr val="FFC000"/>
                </a:solidFill>
                <a:latin typeface="Times New Roman"/>
              </a:rPr>
              <a:t>3</a:t>
            </a:r>
            <a:r>
              <a:rPr lang="en-US" dirty="0" smtClean="0">
                <a:solidFill>
                  <a:srgbClr val="FFC000"/>
                </a:solidFill>
                <a:latin typeface="Times New Roman"/>
              </a:rPr>
              <a:t>. </a:t>
            </a:r>
            <a:r>
              <a:rPr lang="en-US" baseline="30000" dirty="0" smtClean="0">
                <a:solidFill>
                  <a:srgbClr val="FFFF00"/>
                </a:solidFill>
                <a:latin typeface="Times New Roman"/>
              </a:rPr>
              <a:t>1</a:t>
            </a:r>
            <a:r>
              <a:rPr lang="en-US" i="1" dirty="0" smtClean="0">
                <a:solidFill>
                  <a:srgbClr val="FFFF00"/>
                </a:solidFill>
                <a:latin typeface="Times New Roman"/>
              </a:rPr>
              <a:t>Connecticut Department of Energy and Environmental Protection, Inland Fisheries Division, Marlborough, CT 06447, </a:t>
            </a:r>
            <a:r>
              <a:rPr lang="en-US" i="1" baseline="30000" dirty="0" smtClean="0">
                <a:solidFill>
                  <a:srgbClr val="FFFF00"/>
                </a:solidFill>
                <a:latin typeface="Times New Roman"/>
              </a:rPr>
              <a:t>2</a:t>
            </a:r>
            <a:r>
              <a:rPr lang="en-US" i="1" dirty="0" smtClean="0">
                <a:solidFill>
                  <a:srgbClr val="FFFF00"/>
                </a:solidFill>
                <a:latin typeface="Times New Roman"/>
              </a:rPr>
              <a:t>Rushing Rivers Institute, Amherst, MA 01002 and </a:t>
            </a:r>
            <a:r>
              <a:rPr lang="en-US" i="1" baseline="30000" dirty="0" smtClean="0">
                <a:solidFill>
                  <a:srgbClr val="FFFF00"/>
                </a:solidFill>
                <a:latin typeface="Times New Roman"/>
              </a:rPr>
              <a:t>3</a:t>
            </a:r>
            <a:r>
              <a:rPr lang="en-US" i="1" dirty="0" smtClean="0">
                <a:solidFill>
                  <a:srgbClr val="FFFF00"/>
                </a:solidFill>
                <a:latin typeface="Times New Roman"/>
              </a:rPr>
              <a:t>CME Associates, Inc. Woodstock, CT 06281; brian.murphy@ct.gov</a:t>
            </a:r>
            <a:endParaRPr lang="en-US" sz="2000" b="1" i="1" dirty="0" smtClean="0">
              <a:solidFill>
                <a:srgbClr val="FFFF00"/>
              </a:solidFill>
              <a:latin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28600"/>
            <a:ext cx="8915400" cy="762000"/>
          </a:xfrm>
        </p:spPr>
        <p:txBody>
          <a:bodyPr>
            <a:normAutofit fontScale="90000"/>
          </a:bodyPr>
          <a:lstStyle/>
          <a:p>
            <a:r>
              <a:rPr lang="en-US" sz="2800" b="1" dirty="0" smtClean="0">
                <a:solidFill>
                  <a:srgbClr val="FFFF00"/>
                </a:solidFill>
                <a:effectLst>
                  <a:outerShdw blurRad="38100" dist="38100" dir="2700000" algn="tl">
                    <a:srgbClr val="000000"/>
                  </a:outerShdw>
                </a:effectLst>
              </a:rPr>
              <a:t>DEP 2009 Consent Order Highlights</a:t>
            </a:r>
            <a:r>
              <a:rPr lang="en-US" sz="2800" dirty="0" smtClean="0"/>
              <a:t/>
            </a:r>
            <a:br>
              <a:rPr lang="en-US" sz="2800" dirty="0" smtClean="0"/>
            </a:br>
            <a:endParaRPr lang="en-US" sz="2800" dirty="0"/>
          </a:p>
        </p:txBody>
      </p:sp>
      <p:sp>
        <p:nvSpPr>
          <p:cNvPr id="11" name="Subtitle 10"/>
          <p:cNvSpPr>
            <a:spLocks noGrp="1"/>
          </p:cNvSpPr>
          <p:nvPr>
            <p:ph type="subTitle" idx="1"/>
          </p:nvPr>
        </p:nvSpPr>
        <p:spPr>
          <a:xfrm>
            <a:off x="304800" y="1143000"/>
            <a:ext cx="8839200" cy="1752600"/>
          </a:xfrm>
        </p:spPr>
        <p:txBody>
          <a:bodyPr>
            <a:noAutofit/>
          </a:bodyPr>
          <a:lstStyle/>
          <a:p>
            <a:pPr algn="l">
              <a:buClr>
                <a:srgbClr val="FFFF00"/>
              </a:buClr>
              <a:buFont typeface="Wingdings" pitchFamily="2" charset="2"/>
              <a:buChar char="Ø"/>
            </a:pPr>
            <a:r>
              <a:rPr lang="en-US" sz="2000"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Unpermitted diversion allowed for 3 years not to exceed 1.5 </a:t>
            </a:r>
            <a:r>
              <a:rPr lang="en-US" sz="2000" b="1" dirty="0" err="1" smtClean="0">
                <a:solidFill>
                  <a:schemeClr val="bg1"/>
                </a:solidFill>
                <a:effectLst>
                  <a:outerShdw blurRad="38100" dist="38100" dir="2700000" algn="tl">
                    <a:srgbClr val="000000">
                      <a:alpha val="43137"/>
                    </a:srgbClr>
                  </a:outerShdw>
                </a:effectLst>
              </a:rPr>
              <a:t>mgd</a:t>
            </a:r>
            <a:endParaRPr lang="en-US" sz="2000" b="1" dirty="0" smtClean="0">
              <a:solidFill>
                <a:schemeClr val="bg1"/>
              </a:solidFill>
              <a:effectLst>
                <a:outerShdw blurRad="38100" dist="38100" dir="2700000" algn="tl">
                  <a:srgbClr val="000000">
                    <a:alpha val="43137"/>
                  </a:srgbClr>
                </a:outerShdw>
              </a:effectLst>
            </a:endParaRPr>
          </a:p>
          <a:p>
            <a:pPr algn="l">
              <a:buClr>
                <a:srgbClr val="FFFF00"/>
              </a:buClr>
              <a:buFont typeface="Wingdings" pitchFamily="2" charset="2"/>
              <a:buChar char="Ø"/>
            </a:pPr>
            <a:endParaRPr lang="en-US" sz="2000" b="1" dirty="0" smtClean="0">
              <a:solidFill>
                <a:schemeClr val="bg1"/>
              </a:solidFill>
              <a:effectLst>
                <a:outerShdw blurRad="38100" dist="38100" dir="2700000" algn="tl">
                  <a:srgbClr val="000000">
                    <a:alpha val="43137"/>
                  </a:srgbClr>
                </a:outerShdw>
              </a:effectLst>
            </a:endParaRPr>
          </a:p>
          <a:p>
            <a:pPr algn="l">
              <a:buClr>
                <a:srgbClr val="FFFF00"/>
              </a:buClr>
              <a:buFont typeface="Wingdings" pitchFamily="2" charset="2"/>
              <a:buChar char="Ø"/>
            </a:pPr>
            <a:r>
              <a:rPr lang="en-US" sz="2000" b="1" dirty="0" smtClean="0">
                <a:solidFill>
                  <a:schemeClr val="bg1"/>
                </a:solidFill>
                <a:effectLst>
                  <a:outerShdw blurRad="38100" dist="38100" dir="2700000" algn="tl">
                    <a:srgbClr val="000000">
                      <a:alpha val="43137"/>
                    </a:srgbClr>
                  </a:outerShdw>
                </a:effectLst>
              </a:rPr>
              <a:t>     Provide downstream flow protection (July – October) Use CTABF standards.</a:t>
            </a:r>
          </a:p>
          <a:p>
            <a:pPr algn="l">
              <a:buClr>
                <a:srgbClr val="FFFF00"/>
              </a:buClr>
              <a:buFont typeface="Wingdings" pitchFamily="2" charset="2"/>
              <a:buChar char="Ø"/>
            </a:pPr>
            <a:endParaRPr lang="en-US" sz="2000" b="1" dirty="0" smtClean="0">
              <a:solidFill>
                <a:schemeClr val="bg1"/>
              </a:solidFill>
              <a:effectLst>
                <a:outerShdw blurRad="38100" dist="38100" dir="2700000" algn="tl">
                  <a:srgbClr val="000000">
                    <a:alpha val="43137"/>
                  </a:srgbClr>
                </a:outerShdw>
              </a:effectLst>
            </a:endParaRPr>
          </a:p>
          <a:p>
            <a:pPr algn="l">
              <a:buClr>
                <a:srgbClr val="FFFF00"/>
              </a:buClr>
              <a:buFont typeface="Wingdings" pitchFamily="2" charset="2"/>
              <a:buChar char="Ø"/>
            </a:pPr>
            <a:r>
              <a:rPr lang="en-US" sz="2000" b="1" dirty="0" smtClean="0">
                <a:solidFill>
                  <a:schemeClr val="bg1"/>
                </a:solidFill>
                <a:effectLst>
                  <a:outerShdw blurRad="38100" dist="38100" dir="2700000" algn="tl">
                    <a:srgbClr val="000000">
                      <a:alpha val="43137"/>
                    </a:srgbClr>
                  </a:outerShdw>
                </a:effectLst>
              </a:rPr>
              <a:t>     </a:t>
            </a:r>
            <a:r>
              <a:rPr lang="en-US" sz="2000" b="1" dirty="0" smtClean="0">
                <a:solidFill>
                  <a:srgbClr val="FFFF00"/>
                </a:solidFill>
                <a:effectLst>
                  <a:outerShdw blurRad="38100" dist="38100" dir="2700000" algn="tl">
                    <a:srgbClr val="000000">
                      <a:alpha val="43137"/>
                    </a:srgbClr>
                  </a:outerShdw>
                </a:effectLst>
              </a:rPr>
              <a:t>Instream Flow Study had to be performed and submit new water diversion  </a:t>
            </a:r>
          </a:p>
          <a:p>
            <a:pPr algn="l">
              <a:buClr>
                <a:srgbClr val="FFFF00"/>
              </a:buClr>
            </a:pPr>
            <a:r>
              <a:rPr lang="en-US" sz="2000" b="1" dirty="0" smtClean="0">
                <a:solidFill>
                  <a:srgbClr val="FFFF00"/>
                </a:solidFill>
                <a:effectLst>
                  <a:outerShdw blurRad="38100" dist="38100" dir="2700000" algn="tl">
                    <a:srgbClr val="000000">
                      <a:alpha val="43137"/>
                    </a:srgbClr>
                  </a:outerShdw>
                </a:effectLst>
              </a:rPr>
              <a:t>         permit application!</a:t>
            </a:r>
          </a:p>
          <a:p>
            <a:pPr algn="l">
              <a:buClr>
                <a:srgbClr val="FFFF00"/>
              </a:buClr>
            </a:pPr>
            <a:endParaRPr lang="en-US" sz="2000" b="1" dirty="0" smtClean="0">
              <a:solidFill>
                <a:schemeClr val="bg1"/>
              </a:solidFill>
              <a:effectLst>
                <a:outerShdw blurRad="38100" dist="38100" dir="2700000" algn="tl">
                  <a:srgbClr val="000000">
                    <a:alpha val="43137"/>
                  </a:srgbClr>
                </a:outerShdw>
              </a:effectLst>
            </a:endParaRPr>
          </a:p>
          <a:p>
            <a:pPr algn="l">
              <a:buClr>
                <a:srgbClr val="FFFF00"/>
              </a:buClr>
              <a:buFont typeface="Wingdings" pitchFamily="2" charset="2"/>
              <a:buChar char="Ø"/>
            </a:pPr>
            <a:r>
              <a:rPr lang="en-US" sz="2000" b="1" dirty="0" smtClean="0">
                <a:solidFill>
                  <a:schemeClr val="bg1"/>
                </a:solidFill>
                <a:effectLst>
                  <a:outerShdw blurRad="38100" dist="38100" dir="2700000" algn="tl">
                    <a:srgbClr val="000000">
                      <a:alpha val="43137"/>
                    </a:srgbClr>
                  </a:outerShdw>
                </a:effectLst>
              </a:rPr>
              <a:t>     Secure diversion permit for expansion of groundwater </a:t>
            </a:r>
            <a:r>
              <a:rPr lang="en-US" sz="2000" b="1" dirty="0" err="1" smtClean="0">
                <a:solidFill>
                  <a:schemeClr val="bg1"/>
                </a:solidFill>
                <a:effectLst>
                  <a:outerShdw blurRad="38100" dist="38100" dir="2700000" algn="tl">
                    <a:srgbClr val="000000">
                      <a:alpha val="43137"/>
                    </a:srgbClr>
                  </a:outerShdw>
                </a:effectLst>
              </a:rPr>
              <a:t>wellfield</a:t>
            </a:r>
            <a:r>
              <a:rPr lang="en-US" sz="2000" b="1" dirty="0" smtClean="0">
                <a:solidFill>
                  <a:schemeClr val="bg1"/>
                </a:solidFill>
                <a:effectLst>
                  <a:outerShdw blurRad="38100" dist="38100" dir="2700000" algn="tl">
                    <a:srgbClr val="000000">
                      <a:alpha val="43137"/>
                    </a:srgbClr>
                  </a:outerShdw>
                </a:effectLst>
              </a:rPr>
              <a:t> </a:t>
            </a:r>
          </a:p>
          <a:p>
            <a:pPr algn="l">
              <a:buClr>
                <a:srgbClr val="FFFF00"/>
              </a:buClr>
            </a:pPr>
            <a:r>
              <a:rPr lang="en-US" sz="2000" b="1" dirty="0" smtClean="0">
                <a:solidFill>
                  <a:schemeClr val="bg1"/>
                </a:solidFill>
                <a:effectLst>
                  <a:outerShdw blurRad="38100" dist="38100" dir="2700000" algn="tl">
                    <a:srgbClr val="000000">
                      <a:alpha val="43137"/>
                    </a:srgbClr>
                  </a:outerShdw>
                </a:effectLst>
              </a:rPr>
              <a:t>	(increase 0.65 </a:t>
            </a:r>
            <a:r>
              <a:rPr lang="en-US" sz="2000" b="1" dirty="0" err="1" smtClean="0">
                <a:solidFill>
                  <a:schemeClr val="bg1"/>
                </a:solidFill>
                <a:effectLst>
                  <a:outerShdw blurRad="38100" dist="38100" dir="2700000" algn="tl">
                    <a:srgbClr val="000000">
                      <a:alpha val="43137"/>
                    </a:srgbClr>
                  </a:outerShdw>
                </a:effectLst>
              </a:rPr>
              <a:t>mgd</a:t>
            </a:r>
            <a:r>
              <a:rPr lang="en-US" sz="2000" b="1" dirty="0" smtClean="0">
                <a:solidFill>
                  <a:schemeClr val="bg1"/>
                </a:solidFill>
                <a:effectLst>
                  <a:outerShdw blurRad="38100" dist="38100" dir="2700000" algn="tl">
                    <a:srgbClr val="000000">
                      <a:alpha val="43137"/>
                    </a:srgbClr>
                  </a:outerShdw>
                </a:effectLst>
              </a:rPr>
              <a:t> to 1.18 </a:t>
            </a:r>
            <a:r>
              <a:rPr lang="en-US" sz="2000" b="1" dirty="0" err="1" smtClean="0">
                <a:solidFill>
                  <a:schemeClr val="bg1"/>
                </a:solidFill>
                <a:effectLst>
                  <a:outerShdw blurRad="38100" dist="38100" dir="2700000" algn="tl">
                    <a:srgbClr val="000000">
                      <a:alpha val="43137"/>
                    </a:srgbClr>
                  </a:outerShdw>
                </a:effectLst>
              </a:rPr>
              <a:t>mgd</a:t>
            </a:r>
            <a:r>
              <a:rPr lang="en-US" sz="2000" b="1" dirty="0" smtClean="0">
                <a:solidFill>
                  <a:schemeClr val="bg1"/>
                </a:solidFill>
                <a:effectLst>
                  <a:outerShdw blurRad="38100" dist="38100" dir="2700000" algn="tl">
                    <a:srgbClr val="000000">
                      <a:alpha val="43137"/>
                    </a:srgbClr>
                  </a:outerShdw>
                </a:effectLst>
              </a:rPr>
              <a:t>.) </a:t>
            </a:r>
            <a:r>
              <a:rPr lang="en-US" sz="1600" b="1" dirty="0" smtClean="0">
                <a:solidFill>
                  <a:schemeClr val="bg1"/>
                </a:solidFill>
                <a:effectLst>
                  <a:outerShdw blurRad="38100" dist="38100" dir="2700000" algn="tl">
                    <a:srgbClr val="000000">
                      <a:alpha val="43137"/>
                    </a:srgbClr>
                  </a:outerShdw>
                </a:effectLst>
              </a:rPr>
              <a:t>Reduce reliance on Little River: July-October</a:t>
            </a:r>
          </a:p>
          <a:p>
            <a:pPr algn="l">
              <a:buClr>
                <a:srgbClr val="FFFF00"/>
              </a:buClr>
              <a:buFont typeface="Wingdings" pitchFamily="2" charset="2"/>
              <a:buChar char="Ø"/>
            </a:pPr>
            <a:endParaRPr lang="en-US" sz="2000" b="1" dirty="0" smtClean="0">
              <a:solidFill>
                <a:schemeClr val="bg1"/>
              </a:solidFill>
              <a:effectLst>
                <a:outerShdw blurRad="38100" dist="38100" dir="2700000" algn="tl">
                  <a:srgbClr val="000000">
                    <a:alpha val="43137"/>
                  </a:srgbClr>
                </a:outerShdw>
              </a:effectLst>
            </a:endParaRPr>
          </a:p>
          <a:p>
            <a:pPr algn="l">
              <a:buClr>
                <a:srgbClr val="FFFF00"/>
              </a:buClr>
              <a:buFont typeface="Wingdings" pitchFamily="2" charset="2"/>
              <a:buChar char="Ø"/>
            </a:pPr>
            <a:r>
              <a:rPr lang="en-US" sz="2000" b="1" dirty="0" smtClean="0">
                <a:solidFill>
                  <a:schemeClr val="bg1"/>
                </a:solidFill>
                <a:effectLst>
                  <a:outerShdw blurRad="38100" dist="38100" dir="2700000" algn="tl">
                    <a:srgbClr val="000000">
                      <a:alpha val="43137"/>
                    </a:srgbClr>
                  </a:outerShdw>
                </a:effectLst>
              </a:rPr>
              <a:t>     Interconnect with CT Water Company </a:t>
            </a:r>
          </a:p>
          <a:p>
            <a:pPr lvl="2" algn="l">
              <a:buClr>
                <a:srgbClr val="FFFF00"/>
              </a:buClr>
            </a:pPr>
            <a:r>
              <a:rPr lang="en-US" sz="1800" dirty="0" smtClean="0">
                <a:solidFill>
                  <a:schemeClr val="bg1"/>
                </a:solidFill>
                <a:effectLst>
                  <a:outerShdw blurRad="38100" dist="38100" dir="2700000" algn="tl">
                    <a:srgbClr val="000000">
                      <a:alpha val="43137"/>
                    </a:srgbClr>
                  </a:outerShdw>
                </a:effectLst>
              </a:rPr>
              <a:t>(</a:t>
            </a:r>
            <a:r>
              <a:rPr lang="en-US" sz="1800" i="1" dirty="0" smtClean="0">
                <a:solidFill>
                  <a:schemeClr val="bg1"/>
                </a:solidFill>
                <a:effectLst>
                  <a:outerShdw blurRad="38100" dist="38100" dir="2700000" algn="tl">
                    <a:srgbClr val="000000">
                      <a:alpha val="43137"/>
                    </a:srgbClr>
                  </a:outerShdw>
                </a:effectLst>
              </a:rPr>
              <a:t>not preferred since have to pay for water!</a:t>
            </a:r>
            <a:r>
              <a:rPr lang="en-US" sz="1800" dirty="0" smtClean="0">
                <a:solidFill>
                  <a:schemeClr val="bg1"/>
                </a:solidFill>
                <a:effectLst>
                  <a:outerShdw blurRad="38100" dist="38100" dir="2700000" algn="tl">
                    <a:srgbClr val="000000">
                      <a:alpha val="43137"/>
                    </a:srgbClr>
                  </a:outerShdw>
                </a:effectLst>
              </a:rPr>
              <a:t>)</a:t>
            </a:r>
            <a:endParaRPr lang="en-US" sz="18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1">
                <a:lumMod val="20000"/>
                <a:lumOff val="80000"/>
              </a:schemeClr>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grpSp>
        <p:nvGrpSpPr>
          <p:cNvPr id="4" name="Group 47"/>
          <p:cNvGrpSpPr>
            <a:grpSpLocks/>
          </p:cNvGrpSpPr>
          <p:nvPr/>
        </p:nvGrpSpPr>
        <p:grpSpPr bwMode="auto">
          <a:xfrm>
            <a:off x="1968500" y="3028950"/>
            <a:ext cx="5173663" cy="457200"/>
            <a:chOff x="1968500" y="3028950"/>
            <a:chExt cx="5173663" cy="457200"/>
          </a:xfrm>
        </p:grpSpPr>
        <p:sp>
          <p:nvSpPr>
            <p:cNvPr id="7205" name="Rectangle 461"/>
            <p:cNvSpPr>
              <a:spLocks noChangeArrowheads="1"/>
            </p:cNvSpPr>
            <p:nvPr/>
          </p:nvSpPr>
          <p:spPr bwMode="auto">
            <a:xfrm>
              <a:off x="283527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2009</a:t>
              </a:r>
              <a:endParaRPr lang="en-US" b="1" noProof="1">
                <a:solidFill>
                  <a:srgbClr val="080808"/>
                </a:solidFill>
                <a:latin typeface="Calibri" pitchFamily="-111" charset="0"/>
              </a:endParaRPr>
            </a:p>
          </p:txBody>
        </p:sp>
        <p:sp>
          <p:nvSpPr>
            <p:cNvPr id="7206" name="Rectangle 462"/>
            <p:cNvSpPr>
              <a:spLocks noChangeArrowheads="1"/>
            </p:cNvSpPr>
            <p:nvPr/>
          </p:nvSpPr>
          <p:spPr bwMode="auto">
            <a:xfrm>
              <a:off x="3697288" y="3028950"/>
              <a:ext cx="858837" cy="457200"/>
            </a:xfrm>
            <a:prstGeom prst="rect">
              <a:avLst/>
            </a:prstGeom>
            <a:gradFill>
              <a:gsLst>
                <a:gs pos="0">
                  <a:srgbClr val="03D4A8"/>
                </a:gs>
                <a:gs pos="25000">
                  <a:srgbClr val="21D6E0"/>
                </a:gs>
                <a:gs pos="75000">
                  <a:srgbClr val="0087E6"/>
                </a:gs>
                <a:gs pos="100000">
                  <a:srgbClr val="005CBF"/>
                </a:gs>
              </a:gsLst>
              <a:lin ang="5400000" scaled="0"/>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2010</a:t>
              </a:r>
              <a:endParaRPr lang="en-US" b="1" noProof="1">
                <a:solidFill>
                  <a:srgbClr val="080808"/>
                </a:solidFill>
                <a:latin typeface="Calibri" pitchFamily="-111" charset="0"/>
              </a:endParaRPr>
            </a:p>
          </p:txBody>
        </p:sp>
        <p:sp>
          <p:nvSpPr>
            <p:cNvPr id="7207" name="Rectangle 463"/>
            <p:cNvSpPr>
              <a:spLocks noChangeArrowheads="1"/>
            </p:cNvSpPr>
            <p:nvPr/>
          </p:nvSpPr>
          <p:spPr bwMode="auto">
            <a:xfrm>
              <a:off x="455930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2011</a:t>
              </a:r>
              <a:endParaRPr lang="en-US" b="1" noProof="1">
                <a:solidFill>
                  <a:srgbClr val="080808"/>
                </a:solidFill>
                <a:latin typeface="Calibri" pitchFamily="-111" charset="0"/>
              </a:endParaRPr>
            </a:p>
          </p:txBody>
        </p:sp>
        <p:sp>
          <p:nvSpPr>
            <p:cNvPr id="7208" name="Rectangle 464"/>
            <p:cNvSpPr>
              <a:spLocks noChangeArrowheads="1"/>
            </p:cNvSpPr>
            <p:nvPr/>
          </p:nvSpPr>
          <p:spPr bwMode="auto">
            <a:xfrm>
              <a:off x="5421313"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2013</a:t>
              </a:r>
              <a:endParaRPr lang="en-US" b="1" noProof="1">
                <a:solidFill>
                  <a:srgbClr val="080808"/>
                </a:solidFill>
                <a:latin typeface="Calibri" pitchFamily="-111" charset="0"/>
              </a:endParaRPr>
            </a:p>
          </p:txBody>
        </p:sp>
        <p:sp>
          <p:nvSpPr>
            <p:cNvPr id="7209" name="Rectangle 465"/>
            <p:cNvSpPr>
              <a:spLocks noChangeArrowheads="1"/>
            </p:cNvSpPr>
            <p:nvPr/>
          </p:nvSpPr>
          <p:spPr bwMode="auto">
            <a:xfrm>
              <a:off x="628332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2014</a:t>
              </a:r>
              <a:endParaRPr lang="en-US" b="1" noProof="1">
                <a:solidFill>
                  <a:srgbClr val="080808"/>
                </a:solidFill>
                <a:latin typeface="Calibri" pitchFamily="-111" charset="0"/>
              </a:endParaRPr>
            </a:p>
          </p:txBody>
        </p:sp>
        <p:sp>
          <p:nvSpPr>
            <p:cNvPr id="7213" name="Rectangle 463"/>
            <p:cNvSpPr>
              <a:spLocks noChangeArrowheads="1"/>
            </p:cNvSpPr>
            <p:nvPr/>
          </p:nvSpPr>
          <p:spPr bwMode="auto">
            <a:xfrm>
              <a:off x="1968500" y="3028950"/>
              <a:ext cx="860425" cy="457200"/>
            </a:xfrm>
            <a:prstGeom prst="rect">
              <a:avLst/>
            </a:prstGeom>
            <a:gradFill>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2008</a:t>
              </a:r>
              <a:endParaRPr lang="en-US" b="1" noProof="1">
                <a:solidFill>
                  <a:srgbClr val="080808"/>
                </a:solidFill>
                <a:latin typeface="Calibri" pitchFamily="-111" charset="0"/>
              </a:endParaRPr>
            </a:p>
          </p:txBody>
        </p:sp>
      </p:grpSp>
      <p:sp>
        <p:nvSpPr>
          <p:cNvPr id="47" name="Nedadgående pil 46"/>
          <p:cNvSpPr>
            <a:spLocks noChangeArrowheads="1"/>
          </p:cNvSpPr>
          <p:nvPr/>
        </p:nvSpPr>
        <p:spPr bwMode="auto">
          <a:xfrm>
            <a:off x="3886200" y="23622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3" name="Nedadgående pil 52"/>
          <p:cNvSpPr>
            <a:spLocks noChangeArrowheads="1"/>
          </p:cNvSpPr>
          <p:nvPr/>
        </p:nvSpPr>
        <p:spPr bwMode="auto">
          <a:xfrm rot="10800000">
            <a:off x="4800600" y="3505200"/>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grpSp>
        <p:nvGrpSpPr>
          <p:cNvPr id="5" name="Gruppe 55"/>
          <p:cNvGrpSpPr>
            <a:grpSpLocks/>
          </p:cNvGrpSpPr>
          <p:nvPr/>
        </p:nvGrpSpPr>
        <p:grpSpPr bwMode="auto">
          <a:xfrm>
            <a:off x="5334000" y="1447800"/>
            <a:ext cx="1298575" cy="1451306"/>
            <a:chOff x="174853" y="2365553"/>
            <a:chExt cx="1298575" cy="1122603"/>
          </a:xfrm>
        </p:grpSpPr>
        <p:sp>
          <p:nvSpPr>
            <p:cNvPr id="57" name="Nedadgående pil 56"/>
            <p:cNvSpPr>
              <a:spLocks noChangeArrowheads="1"/>
            </p:cNvSpPr>
            <p:nvPr/>
          </p:nvSpPr>
          <p:spPr bwMode="auto">
            <a:xfrm>
              <a:off x="598715" y="3033815"/>
              <a:ext cx="250825" cy="454341"/>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7202" name="Rektangel 57"/>
            <p:cNvSpPr>
              <a:spLocks noChangeArrowheads="1"/>
            </p:cNvSpPr>
            <p:nvPr/>
          </p:nvSpPr>
          <p:spPr bwMode="auto">
            <a:xfrm>
              <a:off x="174853" y="2365553"/>
              <a:ext cx="1298575" cy="238069"/>
            </a:xfrm>
            <a:prstGeom prst="rect">
              <a:avLst/>
            </a:prstGeom>
            <a:noFill/>
            <a:ln w="9525">
              <a:noFill/>
              <a:miter lim="800000"/>
              <a:headEnd/>
              <a:tailEnd/>
            </a:ln>
          </p:spPr>
          <p:txBody>
            <a:bodyPr>
              <a:spAutoFit/>
            </a:bodyPr>
            <a:lstStyle/>
            <a:p>
              <a:pPr defTabSz="801688">
                <a:spcBef>
                  <a:spcPct val="20000"/>
                </a:spcBef>
              </a:pPr>
              <a:endParaRPr lang="en-US" sz="1400" noProof="1">
                <a:solidFill>
                  <a:srgbClr val="080808"/>
                </a:solidFill>
                <a:latin typeface="Calibri" pitchFamily="-111" charset="0"/>
                <a:cs typeface="Arial" charset="0"/>
              </a:endParaRPr>
            </a:p>
          </p:txBody>
        </p:sp>
      </p:grpSp>
      <p:sp>
        <p:nvSpPr>
          <p:cNvPr id="75" name="Nedadgående pil 74"/>
          <p:cNvSpPr>
            <a:spLocks noChangeArrowheads="1"/>
          </p:cNvSpPr>
          <p:nvPr/>
        </p:nvSpPr>
        <p:spPr bwMode="auto">
          <a:xfrm rot="10800000">
            <a:off x="6553200" y="3505200"/>
            <a:ext cx="262618" cy="658523"/>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7182" name="Rectangle 8"/>
          <p:cNvSpPr>
            <a:spLocks noChangeArrowheads="1"/>
          </p:cNvSpPr>
          <p:nvPr/>
        </p:nvSpPr>
        <p:spPr bwMode="gray">
          <a:xfrm>
            <a:off x="228600" y="195263"/>
            <a:ext cx="8915400" cy="600075"/>
          </a:xfrm>
          <a:prstGeom prst="rect">
            <a:avLst/>
          </a:prstGeom>
          <a:noFill/>
          <a:ln w="9525">
            <a:noFill/>
            <a:miter lim="800000"/>
            <a:headEnd/>
            <a:tailEnd/>
          </a:ln>
        </p:spPr>
        <p:txBody>
          <a:bodyPr lIns="0" rIns="0" anchor="ctr"/>
          <a:lstStyle/>
          <a:p>
            <a:r>
              <a:rPr lang="de-DE" sz="2400" b="1" dirty="0" smtClean="0">
                <a:solidFill>
                  <a:srgbClr val="080808"/>
                </a:solidFill>
                <a:latin typeface="Calibri" pitchFamily="-111" charset="0"/>
              </a:rPr>
              <a:t>Little River Diversion: Synopsis Historic Timeline of Regulatory Actions</a:t>
            </a:r>
            <a:endParaRPr lang="de-DE" sz="2400" b="1" dirty="0">
              <a:solidFill>
                <a:srgbClr val="080808"/>
              </a:solidFill>
              <a:latin typeface="Calibri" pitchFamily="-111" charset="0"/>
            </a:endParaRPr>
          </a:p>
        </p:txBody>
      </p:sp>
      <p:sp>
        <p:nvSpPr>
          <p:cNvPr id="7183" name="Rektangel 57"/>
          <p:cNvSpPr>
            <a:spLocks noChangeArrowheads="1"/>
          </p:cNvSpPr>
          <p:nvPr/>
        </p:nvSpPr>
        <p:spPr bwMode="auto">
          <a:xfrm>
            <a:off x="5181600" y="1143000"/>
            <a:ext cx="1542699" cy="1169551"/>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DEP issues water diversion permit with downstream flow protection standards</a:t>
            </a:r>
            <a:endParaRPr lang="en-US" sz="1400" b="1" noProof="1">
              <a:solidFill>
                <a:srgbClr val="080808"/>
              </a:solidFill>
              <a:latin typeface="Calibri" pitchFamily="-111" charset="0"/>
              <a:cs typeface="Arial" charset="0"/>
            </a:endParaRPr>
          </a:p>
        </p:txBody>
      </p:sp>
      <p:sp>
        <p:nvSpPr>
          <p:cNvPr id="7184" name="Rektangel 57"/>
          <p:cNvSpPr>
            <a:spLocks noChangeArrowheads="1"/>
          </p:cNvSpPr>
          <p:nvPr/>
        </p:nvSpPr>
        <p:spPr bwMode="auto">
          <a:xfrm>
            <a:off x="5208588" y="1436914"/>
            <a:ext cx="1298575" cy="307777"/>
          </a:xfrm>
          <a:prstGeom prst="rect">
            <a:avLst/>
          </a:prstGeom>
          <a:noFill/>
          <a:ln w="9525">
            <a:noFill/>
            <a:miter lim="800000"/>
            <a:headEnd/>
            <a:tailEnd/>
          </a:ln>
        </p:spPr>
        <p:txBody>
          <a:bodyPr wrap="square">
            <a:spAutoFit/>
          </a:bodyPr>
          <a:lstStyle/>
          <a:p>
            <a:pPr defTabSz="801688">
              <a:spcBef>
                <a:spcPct val="20000"/>
              </a:spcBef>
            </a:pP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
        <p:nvSpPr>
          <p:cNvPr id="7189" name="Rektangel 57"/>
          <p:cNvSpPr>
            <a:spLocks noChangeArrowheads="1"/>
          </p:cNvSpPr>
          <p:nvPr/>
        </p:nvSpPr>
        <p:spPr bwMode="auto">
          <a:xfrm>
            <a:off x="4267200" y="4114800"/>
            <a:ext cx="1298575" cy="1169551"/>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Town submits water diversion permit application</a:t>
            </a: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grpSp>
        <p:nvGrpSpPr>
          <p:cNvPr id="7" name="Grupper 5"/>
          <p:cNvGrpSpPr>
            <a:grpSpLocks/>
          </p:cNvGrpSpPr>
          <p:nvPr/>
        </p:nvGrpSpPr>
        <p:grpSpPr bwMode="auto">
          <a:xfrm>
            <a:off x="-38100" y="5532438"/>
            <a:ext cx="9296400" cy="1325562"/>
            <a:chOff x="-38100" y="5366940"/>
            <a:chExt cx="9296400" cy="1325917"/>
          </a:xfrm>
        </p:grpSpPr>
        <p:sp>
          <p:nvSpPr>
            <p:cNvPr id="7195" name="Rektangel 54"/>
            <p:cNvSpPr>
              <a:spLocks noChangeArrowheads="1"/>
            </p:cNvSpPr>
            <p:nvPr/>
          </p:nvSpPr>
          <p:spPr bwMode="auto">
            <a:xfrm>
              <a:off x="-3175" y="5549551"/>
              <a:ext cx="9226550" cy="1143306"/>
            </a:xfrm>
            <a:prstGeom prst="rect">
              <a:avLst/>
            </a:prstGeom>
            <a:gradFill rotWithShape="1">
              <a:gsLst>
                <a:gs pos="0">
                  <a:srgbClr val="171717"/>
                </a:gs>
                <a:gs pos="100000">
                  <a:srgbClr val="3A3A3A"/>
                </a:gs>
              </a:gsLst>
              <a:lin ang="5400000"/>
            </a:gradFill>
            <a:ln w="9525">
              <a:solidFill>
                <a:srgbClr val="171717"/>
              </a:solidFill>
              <a:miter lim="800000"/>
              <a:headEnd/>
              <a:tailEnd/>
            </a:ln>
          </p:spPr>
          <p:txBody>
            <a:bodyPr anchor="ctr"/>
            <a:lstStyle/>
            <a:p>
              <a:pPr algn="ctr"/>
              <a:endParaRPr lang="en-US">
                <a:solidFill>
                  <a:srgbClr val="FFFFFF"/>
                </a:solidFill>
                <a:latin typeface="Calibri" pitchFamily="-111" charset="0"/>
              </a:endParaRPr>
            </a:p>
          </p:txBody>
        </p:sp>
        <p:grpSp>
          <p:nvGrpSpPr>
            <p:cNvPr id="8" name="Grupper 13"/>
            <p:cNvGrpSpPr>
              <a:grpSpLocks/>
            </p:cNvGrpSpPr>
            <p:nvPr/>
          </p:nvGrpSpPr>
          <p:grpSpPr bwMode="auto">
            <a:xfrm>
              <a:off x="-38100" y="5366940"/>
              <a:ext cx="9296400" cy="212782"/>
              <a:chOff x="0" y="1536700"/>
              <a:chExt cx="9144000" cy="317275"/>
            </a:xfrm>
          </p:grpSpPr>
          <p:sp>
            <p:nvSpPr>
              <p:cNvPr id="7197" name="Rektangel 58"/>
              <p:cNvSpPr>
                <a:spLocks noChangeArrowheads="1"/>
              </p:cNvSpPr>
              <p:nvPr/>
            </p:nvSpPr>
            <p:spPr bwMode="auto">
              <a:xfrm>
                <a:off x="0" y="1536700"/>
                <a:ext cx="9144000" cy="317275"/>
              </a:xfrm>
              <a:prstGeom prst="rect">
                <a:avLst/>
              </a:prstGeom>
              <a:solidFill>
                <a:srgbClr val="92D050"/>
              </a:solidFill>
              <a:ln w="9525">
                <a:noFill/>
                <a:miter lim="800000"/>
                <a:headEnd/>
                <a:tailEnd/>
              </a:ln>
            </p:spPr>
            <p:txBody>
              <a:bodyPr anchor="ctr"/>
              <a:lstStyle/>
              <a:p>
                <a:pPr algn="ctr"/>
                <a:endParaRPr lang="en-US">
                  <a:solidFill>
                    <a:srgbClr val="FFFFFF"/>
                  </a:solidFill>
                  <a:latin typeface="Calibri" pitchFamily="-111" charset="0"/>
                </a:endParaRPr>
              </a:p>
            </p:txBody>
          </p:sp>
          <p:sp>
            <p:nvSpPr>
              <p:cNvPr id="58" name="Rektangel 59"/>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111" charset="0"/>
                </a:endParaRPr>
              </a:p>
            </p:txBody>
          </p:sp>
        </p:grpSp>
      </p:grpSp>
      <p:sp>
        <p:nvSpPr>
          <p:cNvPr id="50" name="Rektangel 57"/>
          <p:cNvSpPr>
            <a:spLocks noChangeArrowheads="1"/>
          </p:cNvSpPr>
          <p:nvPr/>
        </p:nvSpPr>
        <p:spPr bwMode="auto">
          <a:xfrm>
            <a:off x="3352800" y="1066800"/>
            <a:ext cx="1298575" cy="1686616"/>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Instream Flow Assessment using MesoHABSIM Approach</a:t>
            </a:r>
          </a:p>
          <a:p>
            <a:pPr algn="ctr" defTabSz="801688">
              <a:spcBef>
                <a:spcPct val="20000"/>
              </a:spcBef>
            </a:pPr>
            <a:endParaRPr lang="en-US" sz="1400" b="1" noProof="1" smtClean="0">
              <a:solidFill>
                <a:srgbClr val="080808"/>
              </a:solidFill>
              <a:latin typeface="Calibri" pitchFamily="-111" charset="0"/>
              <a:cs typeface="Arial" charset="0"/>
            </a:endParaRPr>
          </a:p>
          <a:p>
            <a:pPr algn="ctr" defTabSz="801688">
              <a:spcBef>
                <a:spcPct val="20000"/>
              </a:spcBef>
            </a:pP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
        <p:nvSpPr>
          <p:cNvPr id="40" name="Rektangel 57"/>
          <p:cNvSpPr>
            <a:spLocks noChangeArrowheads="1"/>
          </p:cNvSpPr>
          <p:nvPr/>
        </p:nvSpPr>
        <p:spPr bwMode="auto">
          <a:xfrm>
            <a:off x="6019800" y="4267200"/>
            <a:ext cx="1298575" cy="781752"/>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Permit issued for expansion</a:t>
            </a:r>
          </a:p>
          <a:p>
            <a:pPr algn="ctr" defTabSz="801688">
              <a:spcBef>
                <a:spcPct val="20000"/>
              </a:spcBef>
            </a:pPr>
            <a:r>
              <a:rPr lang="en-US" sz="1400" b="1" noProof="1" smtClean="0">
                <a:solidFill>
                  <a:srgbClr val="080808"/>
                </a:solidFill>
                <a:latin typeface="Calibri" pitchFamily="-111" charset="0"/>
                <a:cs typeface="Arial" charset="0"/>
              </a:rPr>
              <a:t>of wellfield</a:t>
            </a:r>
            <a:endParaRPr lang="en-US" sz="1400" noProof="1">
              <a:solidFill>
                <a:srgbClr val="080808"/>
              </a:solidFill>
              <a:latin typeface="Calibri" pitchFamily="-111" charset="0"/>
              <a:cs typeface="Arial" charset="0"/>
            </a:endParaRPr>
          </a:p>
        </p:txBody>
      </p:sp>
      <p:sp>
        <p:nvSpPr>
          <p:cNvPr id="41" name="Rektangel 57"/>
          <p:cNvSpPr>
            <a:spLocks noChangeArrowheads="1"/>
          </p:cNvSpPr>
          <p:nvPr/>
        </p:nvSpPr>
        <p:spPr bwMode="auto">
          <a:xfrm>
            <a:off x="1676400" y="1066800"/>
            <a:ext cx="1298575" cy="1212640"/>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Town withdraws application.</a:t>
            </a:r>
          </a:p>
          <a:p>
            <a:pPr algn="ctr" defTabSz="801688">
              <a:spcBef>
                <a:spcPct val="20000"/>
              </a:spcBef>
            </a:pPr>
            <a:r>
              <a:rPr lang="en-US" sz="1400" b="1" noProof="1" smtClean="0">
                <a:solidFill>
                  <a:srgbClr val="080808"/>
                </a:solidFill>
                <a:latin typeface="Calibri" pitchFamily="-111" charset="0"/>
                <a:cs typeface="Arial" charset="0"/>
              </a:rPr>
              <a:t>Est. shutdown 50% time.</a:t>
            </a: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
        <p:nvSpPr>
          <p:cNvPr id="42" name="Nedadgående pil 52"/>
          <p:cNvSpPr>
            <a:spLocks noChangeArrowheads="1"/>
          </p:cNvSpPr>
          <p:nvPr/>
        </p:nvSpPr>
        <p:spPr bwMode="auto">
          <a:xfrm rot="10800000">
            <a:off x="3124200" y="3581400"/>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43" name="Nedadgående pil 46"/>
          <p:cNvSpPr>
            <a:spLocks noChangeArrowheads="1"/>
          </p:cNvSpPr>
          <p:nvPr/>
        </p:nvSpPr>
        <p:spPr bwMode="auto">
          <a:xfrm>
            <a:off x="2209800" y="23622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44" name="Rektangel 57"/>
          <p:cNvSpPr>
            <a:spLocks noChangeArrowheads="1"/>
          </p:cNvSpPr>
          <p:nvPr/>
        </p:nvSpPr>
        <p:spPr bwMode="auto">
          <a:xfrm>
            <a:off x="2590800" y="4191000"/>
            <a:ext cx="1298575" cy="523220"/>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New DEP Consent order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05800" cy="1470025"/>
          </a:xfrm>
        </p:spPr>
        <p:txBody>
          <a:bodyPr>
            <a:normAutofit fontScale="90000"/>
          </a:bodyPr>
          <a:lstStyle/>
          <a:p>
            <a:r>
              <a:rPr lang="en-US" sz="3600" b="1" dirty="0" smtClean="0">
                <a:solidFill>
                  <a:srgbClr val="FFFF00"/>
                </a:solidFill>
                <a:effectLst>
                  <a:outerShdw blurRad="38100" dist="38100" dir="2700000" algn="tl">
                    <a:srgbClr val="000000"/>
                  </a:outerShdw>
                </a:effectLst>
              </a:rPr>
              <a:t>Instream Flow Assessment using </a:t>
            </a:r>
            <a:r>
              <a:rPr lang="en-US" sz="3600" b="1" dirty="0" err="1" smtClean="0">
                <a:solidFill>
                  <a:srgbClr val="FFFF00"/>
                </a:solidFill>
                <a:effectLst>
                  <a:outerShdw blurRad="38100" dist="38100" dir="2700000" algn="tl">
                    <a:srgbClr val="000000"/>
                  </a:outerShdw>
                </a:effectLst>
              </a:rPr>
              <a:t>MesoHABSIM</a:t>
            </a:r>
            <a:r>
              <a:rPr lang="en-US" sz="3600" b="1" dirty="0" smtClean="0">
                <a:solidFill>
                  <a:srgbClr val="FFFF00"/>
                </a:solidFill>
                <a:effectLst>
                  <a:outerShdw blurRad="38100" dist="38100" dir="2700000" algn="tl">
                    <a:srgbClr val="000000"/>
                  </a:outerShdw>
                </a:effectLst>
              </a:rPr>
              <a:t> and Target Fish Community Approach</a:t>
            </a:r>
            <a:r>
              <a:rPr lang="en-US" dirty="0" smtClean="0"/>
              <a:t/>
            </a:r>
            <a:br>
              <a:rPr lang="en-US" dirty="0" smtClean="0"/>
            </a:br>
            <a:r>
              <a:rPr lang="en-US" sz="1300" i="1" dirty="0" smtClean="0">
                <a:solidFill>
                  <a:schemeClr val="bg1">
                    <a:lumMod val="85000"/>
                  </a:schemeClr>
                </a:solidFill>
              </a:rPr>
              <a:t> (</a:t>
            </a:r>
            <a:r>
              <a:rPr lang="en-US" sz="1300" i="1" dirty="0" err="1" smtClean="0">
                <a:solidFill>
                  <a:schemeClr val="bg1">
                    <a:lumMod val="85000"/>
                  </a:schemeClr>
                </a:solidFill>
              </a:rPr>
              <a:t>Parasiewicz</a:t>
            </a:r>
            <a:r>
              <a:rPr lang="en-US" sz="1300" i="1" dirty="0" smtClean="0">
                <a:solidFill>
                  <a:schemeClr val="bg1">
                    <a:lumMod val="85000"/>
                  </a:schemeClr>
                </a:solidFill>
              </a:rPr>
              <a:t>, P.  2008)</a:t>
            </a:r>
            <a:endParaRPr lang="en-US" sz="1300" dirty="0"/>
          </a:p>
        </p:txBody>
      </p:sp>
      <p:sp>
        <p:nvSpPr>
          <p:cNvPr id="4" name="Subtitle 3"/>
          <p:cNvSpPr>
            <a:spLocks noGrp="1"/>
          </p:cNvSpPr>
          <p:nvPr>
            <p:ph type="subTitle" idx="1"/>
          </p:nvPr>
        </p:nvSpPr>
        <p:spPr>
          <a:xfrm>
            <a:off x="533400" y="2133600"/>
            <a:ext cx="8305800" cy="2362200"/>
          </a:xfrm>
        </p:spPr>
        <p:txBody>
          <a:bodyPr>
            <a:noAutofit/>
          </a:bodyPr>
          <a:lstStyle/>
          <a:p>
            <a:pPr algn="l"/>
            <a:r>
              <a:rPr lang="en-US" sz="2000" dirty="0" smtClean="0">
                <a:solidFill>
                  <a:schemeClr val="bg1"/>
                </a:solidFill>
                <a:effectLst>
                  <a:outerShdw blurRad="38100" dist="38100" dir="2700000" algn="tl">
                    <a:srgbClr val="000000">
                      <a:alpha val="43137"/>
                    </a:srgbClr>
                  </a:outerShdw>
                </a:effectLst>
              </a:rPr>
              <a:t>Town’s water management consultant CME Associates contracted </a:t>
            </a:r>
            <a:r>
              <a:rPr lang="en-US" sz="2000" dirty="0" err="1" smtClean="0">
                <a:solidFill>
                  <a:schemeClr val="bg1"/>
                </a:solidFill>
                <a:effectLst>
                  <a:outerShdw blurRad="38100" dist="38100" dir="2700000" algn="tl">
                    <a:srgbClr val="000000">
                      <a:alpha val="43137"/>
                    </a:srgbClr>
                  </a:outerShdw>
                </a:effectLst>
              </a:rPr>
              <a:t>Piotr</a:t>
            </a:r>
            <a:r>
              <a:rPr lang="en-US" sz="2000" dirty="0" smtClean="0">
                <a:solidFill>
                  <a:schemeClr val="bg1"/>
                </a:solidFill>
                <a:effectLst>
                  <a:outerShdw blurRad="38100" dist="38100" dir="2700000" algn="tl">
                    <a:srgbClr val="000000">
                      <a:alpha val="43137"/>
                    </a:srgbClr>
                  </a:outerShdw>
                </a:effectLst>
              </a:rPr>
              <a:t> </a:t>
            </a:r>
            <a:r>
              <a:rPr lang="en-US" sz="2000" dirty="0" err="1" smtClean="0">
                <a:solidFill>
                  <a:schemeClr val="bg1"/>
                </a:solidFill>
                <a:effectLst>
                  <a:outerShdw blurRad="38100" dist="38100" dir="2700000" algn="tl">
                    <a:srgbClr val="000000">
                      <a:alpha val="43137"/>
                    </a:srgbClr>
                  </a:outerShdw>
                </a:effectLst>
              </a:rPr>
              <a:t>Parasiewicz</a:t>
            </a:r>
            <a:r>
              <a:rPr lang="en-US" sz="2000" dirty="0" smtClean="0">
                <a:solidFill>
                  <a:schemeClr val="bg1"/>
                </a:solidFill>
                <a:effectLst>
                  <a:outerShdw blurRad="38100" dist="38100" dir="2700000" algn="tl">
                    <a:srgbClr val="000000">
                      <a:alpha val="43137"/>
                    </a:srgbClr>
                  </a:outerShdw>
                </a:effectLst>
              </a:rPr>
              <a:t> of Rushing Rivers Institute to conduct study.</a:t>
            </a:r>
          </a:p>
          <a:p>
            <a:pPr algn="l"/>
            <a:endParaRPr lang="en-US" sz="2000" dirty="0" smtClean="0">
              <a:solidFill>
                <a:schemeClr val="bg1"/>
              </a:solidFill>
              <a:effectLst>
                <a:outerShdw blurRad="38100" dist="38100" dir="2700000" algn="tl">
                  <a:srgbClr val="000000">
                    <a:alpha val="43137"/>
                  </a:srgbClr>
                </a:outerShdw>
              </a:effectLst>
            </a:endParaRPr>
          </a:p>
          <a:p>
            <a:pPr algn="l"/>
            <a:r>
              <a:rPr lang="en-US" sz="2000" dirty="0" smtClean="0">
                <a:solidFill>
                  <a:schemeClr val="bg1"/>
                </a:solidFill>
                <a:effectLst>
                  <a:outerShdw blurRad="38100" dist="38100" dir="2700000" algn="tl">
                    <a:srgbClr val="000000">
                      <a:alpha val="43137"/>
                    </a:srgbClr>
                  </a:outerShdw>
                </a:effectLst>
              </a:rPr>
              <a:t>Our agency had prior review experience with other ISF studies using </a:t>
            </a:r>
            <a:r>
              <a:rPr lang="en-US" sz="2000" dirty="0" err="1" smtClean="0">
                <a:solidFill>
                  <a:schemeClr val="bg1"/>
                </a:solidFill>
                <a:effectLst>
                  <a:outerShdw blurRad="38100" dist="38100" dir="2700000" algn="tl">
                    <a:srgbClr val="000000">
                      <a:alpha val="43137"/>
                    </a:srgbClr>
                  </a:outerShdw>
                </a:effectLst>
              </a:rPr>
              <a:t>MesoHABSIM</a:t>
            </a:r>
            <a:r>
              <a:rPr lang="en-US" sz="2000" dirty="0" smtClean="0">
                <a:solidFill>
                  <a:schemeClr val="bg1"/>
                </a:solidFill>
                <a:effectLst>
                  <a:outerShdw blurRad="38100" dist="38100" dir="2700000" algn="tl">
                    <a:srgbClr val="000000">
                      <a:alpha val="43137"/>
                    </a:srgbClr>
                  </a:outerShdw>
                </a:effectLst>
              </a:rPr>
              <a:t> approach</a:t>
            </a:r>
          </a:p>
          <a:p>
            <a:pPr algn="l"/>
            <a:r>
              <a:rPr lang="en-US" sz="2000" dirty="0" smtClean="0">
                <a:solidFill>
                  <a:schemeClr val="bg1"/>
                </a:solidFill>
                <a:effectLst>
                  <a:outerShdw blurRad="38100" dist="38100" dir="2700000" algn="tl">
                    <a:srgbClr val="000000">
                      <a:alpha val="43137"/>
                    </a:srgbClr>
                  </a:outerShdw>
                </a:effectLst>
              </a:rPr>
              <a:t>	Ex.) UCONN  groundwater supply next to Fenton River.  Study results   	used to “throttle” down withdrawals during  low flow periods with 	eventual curtailment of withdrawals. 	</a:t>
            </a:r>
          </a:p>
          <a:p>
            <a:pPr algn="l"/>
            <a:endParaRPr lang="en-US" sz="2400" dirty="0" smtClean="0">
              <a:solidFill>
                <a:schemeClr val="bg1"/>
              </a:solidFill>
              <a:effectLst>
                <a:outerShdw blurRad="38100" dist="38100" dir="2700000" algn="tl">
                  <a:srgbClr val="000000">
                    <a:alpha val="43137"/>
                  </a:srgbClr>
                </a:outerShdw>
              </a:effectLst>
            </a:endParaRPr>
          </a:p>
          <a:p>
            <a:pPr algn="l"/>
            <a:endParaRPr lang="en-US" sz="2400" dirty="0" smtClean="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685800" y="5943600"/>
            <a:ext cx="7114127" cy="1107996"/>
          </a:xfrm>
          <a:prstGeom prst="rect">
            <a:avLst/>
          </a:prstGeom>
          <a:noFill/>
        </p:spPr>
        <p:txBody>
          <a:bodyPr wrap="none" rtlCol="0">
            <a:spAutoFit/>
          </a:bodyPr>
          <a:lstStyle/>
          <a:p>
            <a:r>
              <a:rPr lang="en-US" sz="1600" i="1" dirty="0" err="1" smtClean="0">
                <a:solidFill>
                  <a:schemeClr val="bg1">
                    <a:lumMod val="85000"/>
                  </a:schemeClr>
                </a:solidFill>
              </a:rPr>
              <a:t>Parasiewicz</a:t>
            </a:r>
            <a:r>
              <a:rPr lang="en-US" sz="1600" i="1" dirty="0" smtClean="0">
                <a:solidFill>
                  <a:schemeClr val="bg1">
                    <a:lumMod val="85000"/>
                  </a:schemeClr>
                </a:solidFill>
              </a:rPr>
              <a:t>, P.  2008. Application of </a:t>
            </a:r>
            <a:r>
              <a:rPr lang="en-US" sz="1600" i="1" dirty="0" err="1" smtClean="0">
                <a:solidFill>
                  <a:schemeClr val="bg1">
                    <a:lumMod val="85000"/>
                  </a:schemeClr>
                </a:solidFill>
              </a:rPr>
              <a:t>MesoHABSIM</a:t>
            </a:r>
            <a:r>
              <a:rPr lang="en-US" sz="1600" i="1" dirty="0" smtClean="0">
                <a:solidFill>
                  <a:schemeClr val="bg1">
                    <a:lumMod val="85000"/>
                  </a:schemeClr>
                </a:solidFill>
              </a:rPr>
              <a:t> and Target Fish Community</a:t>
            </a:r>
          </a:p>
          <a:p>
            <a:r>
              <a:rPr lang="en-US" sz="1600" i="1" dirty="0" smtClean="0">
                <a:solidFill>
                  <a:schemeClr val="bg1">
                    <a:lumMod val="85000"/>
                  </a:schemeClr>
                </a:solidFill>
              </a:rPr>
              <a:t>Approaches to Restoration of the Quinebaug River, Connecticut and Massachusetts.</a:t>
            </a:r>
          </a:p>
          <a:p>
            <a:r>
              <a:rPr lang="en-US" sz="1600" i="1" dirty="0" smtClean="0">
                <a:solidFill>
                  <a:schemeClr val="bg1">
                    <a:lumMod val="85000"/>
                  </a:schemeClr>
                </a:solidFill>
              </a:rPr>
              <a:t>River Research and Applications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5" name="Rectangle 4"/>
          <p:cNvSpPr/>
          <p:nvPr/>
        </p:nvSpPr>
        <p:spPr>
          <a:xfrm>
            <a:off x="304800" y="4611231"/>
            <a:ext cx="8534400" cy="1692771"/>
          </a:xfrm>
          <a:prstGeom prst="rect">
            <a:avLst/>
          </a:prstGeom>
        </p:spPr>
        <p:txBody>
          <a:bodyPr wrap="square">
            <a:spAutoFit/>
          </a:bodyPr>
          <a:lstStyle/>
          <a:p>
            <a:pPr marL="342900" indent="-342900">
              <a:buClr>
                <a:srgbClr val="FFFF00"/>
              </a:buClr>
              <a:buFont typeface="Wingdings" pitchFamily="2" charset="2"/>
              <a:buChar char="Ø"/>
            </a:pPr>
            <a:r>
              <a:rPr lang="en-US" sz="2000" b="1" dirty="0" err="1" smtClean="0">
                <a:solidFill>
                  <a:srgbClr val="FFFF00"/>
                </a:solidFill>
                <a:effectLst>
                  <a:outerShdw blurRad="38100" dist="38100" dir="2700000" algn="tl">
                    <a:srgbClr val="000000">
                      <a:alpha val="43137"/>
                    </a:srgbClr>
                  </a:outerShdw>
                </a:effectLst>
              </a:rPr>
              <a:t>Mesohabitat</a:t>
            </a:r>
            <a:r>
              <a:rPr lang="en-US" sz="2000" b="1" dirty="0" smtClean="0">
                <a:solidFill>
                  <a:srgbClr val="FFFF00"/>
                </a:solidFill>
                <a:effectLst>
                  <a:outerShdw blurRad="38100" dist="38100" dir="2700000" algn="tl">
                    <a:srgbClr val="000000">
                      <a:alpha val="43137"/>
                    </a:srgbClr>
                  </a:outerShdw>
                </a:effectLst>
              </a:rPr>
              <a:t> mapping of study reach 2.4 miles under multiple flow conditions (5 target flows - 0.1 to 2.0 </a:t>
            </a:r>
            <a:r>
              <a:rPr lang="en-US" sz="2000" b="1" dirty="0" err="1" smtClean="0">
                <a:solidFill>
                  <a:srgbClr val="FFFF00"/>
                </a:solidFill>
                <a:effectLst>
                  <a:outerShdw blurRad="38100" dist="38100" dir="2700000" algn="tl">
                    <a:srgbClr val="000000">
                      <a:alpha val="43137"/>
                    </a:srgbClr>
                  </a:outerShdw>
                </a:effectLst>
              </a:rPr>
              <a:t>cfsm</a:t>
            </a:r>
            <a:r>
              <a:rPr lang="en-US" sz="2000" b="1" dirty="0" smtClean="0">
                <a:solidFill>
                  <a:srgbClr val="FFFF00"/>
                </a:solidFill>
                <a:effectLst>
                  <a:outerShdw blurRad="38100" dist="38100" dir="2700000" algn="tl">
                    <a:srgbClr val="000000">
                      <a:alpha val="43137"/>
                    </a:srgbClr>
                  </a:outerShdw>
                </a:effectLst>
              </a:rPr>
              <a:t>).</a:t>
            </a:r>
          </a:p>
          <a:p>
            <a:pPr>
              <a:buClr>
                <a:srgbClr val="FFFF00"/>
              </a:buClr>
              <a:buFont typeface="Wingdings" pitchFamily="2" charset="2"/>
              <a:buChar char="Ø"/>
            </a:pPr>
            <a:endParaRPr lang="en-US" sz="2000" b="1" dirty="0" smtClean="0">
              <a:solidFill>
                <a:srgbClr val="FFFF00"/>
              </a:solidFill>
              <a:effectLst>
                <a:outerShdw blurRad="38100" dist="38100" dir="2700000" algn="tl">
                  <a:srgbClr val="000000">
                    <a:alpha val="43137"/>
                  </a:srgbClr>
                </a:outerShdw>
              </a:effectLst>
            </a:endParaRPr>
          </a:p>
          <a:p>
            <a:pPr>
              <a:buClr>
                <a:srgbClr val="FFFF00"/>
              </a:buClr>
              <a:buFont typeface="Wingdings" pitchFamily="2" charset="2"/>
              <a:buChar char="Ø"/>
            </a:pPr>
            <a:r>
              <a:rPr lang="en-US" sz="2000" b="1" dirty="0" smtClean="0">
                <a:solidFill>
                  <a:srgbClr val="FFFF00"/>
                </a:solidFill>
                <a:effectLst>
                  <a:outerShdw blurRad="38100" dist="38100" dir="2700000" algn="tl">
                    <a:srgbClr val="000000">
                      <a:alpha val="43137"/>
                    </a:srgbClr>
                  </a:outerShdw>
                </a:effectLst>
              </a:rPr>
              <a:t>   Results show variation in spatial distribution of mesohabitats.</a:t>
            </a:r>
          </a:p>
          <a:p>
            <a:pPr>
              <a:buClr>
                <a:srgbClr val="FFFF00"/>
              </a:buClr>
            </a:pPr>
            <a:r>
              <a:rPr lang="en-US" sz="2000" b="1" dirty="0" smtClean="0">
                <a:solidFill>
                  <a:srgbClr val="FFFF00"/>
                </a:solidFill>
                <a:effectLst>
                  <a:outerShdw blurRad="38100" dist="38100" dir="2700000" algn="tl">
                    <a:srgbClr val="000000">
                      <a:alpha val="43137"/>
                    </a:srgbClr>
                  </a:outerShdw>
                </a:effectLst>
              </a:rPr>
              <a:t>	</a:t>
            </a:r>
            <a:r>
              <a:rPr lang="en-US" sz="1600" b="1" dirty="0" smtClean="0">
                <a:solidFill>
                  <a:srgbClr val="FFFF00"/>
                </a:solidFill>
                <a:effectLst>
                  <a:outerShdw blurRad="38100" dist="38100" dir="2700000" algn="tl">
                    <a:srgbClr val="000000">
                      <a:alpha val="43137"/>
                    </a:srgbClr>
                  </a:outerShdw>
                </a:effectLst>
              </a:rPr>
              <a:t> (e.g. backwater habitats increase as flow increases)</a:t>
            </a:r>
            <a:endParaRPr lang="en-US" sz="16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905000" y="0"/>
            <a:ext cx="5973110" cy="584775"/>
          </a:xfrm>
          <a:prstGeom prst="rect">
            <a:avLst/>
          </a:prstGeom>
        </p:spPr>
        <p:txBody>
          <a:bodyPr wrap="none">
            <a:spAutoFit/>
          </a:bodyPr>
          <a:lstStyle/>
          <a:p>
            <a:r>
              <a:rPr lang="en-US" sz="3200" b="1" dirty="0" smtClean="0">
                <a:solidFill>
                  <a:srgbClr val="FFFF00"/>
                </a:solidFill>
                <a:effectLst>
                  <a:outerShdw blurRad="38100" dist="38100" dir="2700000" algn="tl">
                    <a:srgbClr val="000000"/>
                  </a:outerShdw>
                </a:effectLst>
              </a:rPr>
              <a:t>HABITAT MAPPING COMPONENT </a:t>
            </a:r>
            <a:endParaRPr lang="en-US" sz="3200" dirty="0"/>
          </a:p>
        </p:txBody>
      </p:sp>
      <p:pic>
        <p:nvPicPr>
          <p:cNvPr id="5123" name="Picture 3"/>
          <p:cNvPicPr>
            <a:picLocks noChangeAspect="1" noChangeArrowheads="1"/>
          </p:cNvPicPr>
          <p:nvPr/>
        </p:nvPicPr>
        <p:blipFill>
          <a:blip r:embed="rId4" cstate="print"/>
          <a:srcRect/>
          <a:stretch>
            <a:fillRect/>
          </a:stretch>
        </p:blipFill>
        <p:spPr bwMode="auto">
          <a:xfrm>
            <a:off x="152400" y="762000"/>
            <a:ext cx="4343400" cy="3352800"/>
          </a:xfrm>
          <a:prstGeom prst="rect">
            <a:avLst/>
          </a:prstGeom>
          <a:noFill/>
          <a:ln w="38100">
            <a:solidFill>
              <a:schemeClr val="bg1"/>
            </a:solid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4562475" y="762000"/>
            <a:ext cx="4429125" cy="3352800"/>
          </a:xfrm>
          <a:prstGeom prst="rect">
            <a:avLst/>
          </a:prstGeom>
          <a:noFill/>
          <a:ln w="38100">
            <a:solidFill>
              <a:schemeClr val="bg1"/>
            </a:solidFill>
            <a:miter lim="800000"/>
            <a:headEnd/>
            <a:tailEnd/>
          </a:ln>
        </p:spPr>
      </p:pic>
      <p:sp>
        <p:nvSpPr>
          <p:cNvPr id="9" name="TextBox 8"/>
          <p:cNvSpPr txBox="1"/>
          <p:nvPr/>
        </p:nvSpPr>
        <p:spPr>
          <a:xfrm>
            <a:off x="1981200" y="838200"/>
            <a:ext cx="1407821"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sz="2800" dirty="0" smtClean="0">
                <a:solidFill>
                  <a:srgbClr val="FFFF00"/>
                </a:solidFill>
                <a:effectLst>
                  <a:outerShdw blurRad="38100" dist="38100" dir="2700000" algn="tl">
                    <a:srgbClr val="000000">
                      <a:alpha val="43137"/>
                    </a:srgbClr>
                  </a:outerShdw>
                </a:effectLst>
              </a:rPr>
              <a:t>0.1 </a:t>
            </a:r>
            <a:r>
              <a:rPr lang="en-US" sz="2800" dirty="0" err="1" smtClean="0">
                <a:solidFill>
                  <a:srgbClr val="FFFF00"/>
                </a:solidFill>
                <a:effectLst>
                  <a:outerShdw blurRad="38100" dist="38100" dir="2700000" algn="tl">
                    <a:srgbClr val="000000">
                      <a:alpha val="43137"/>
                    </a:srgbClr>
                  </a:outerShdw>
                </a:effectLst>
              </a:rPr>
              <a:t>cfsm</a:t>
            </a:r>
            <a:endParaRPr lang="en-US" sz="2800"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6172200" y="838200"/>
            <a:ext cx="1407821"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sz="2800" dirty="0" smtClean="0">
                <a:solidFill>
                  <a:srgbClr val="FFFF00"/>
                </a:solidFill>
                <a:effectLst>
                  <a:outerShdw blurRad="38100" dist="38100" dir="2700000" algn="tl">
                    <a:srgbClr val="000000">
                      <a:alpha val="43137"/>
                    </a:srgbClr>
                  </a:outerShdw>
                </a:effectLst>
              </a:rPr>
              <a:t>1.0 </a:t>
            </a:r>
            <a:r>
              <a:rPr lang="en-US" sz="2800" dirty="0" err="1" smtClean="0">
                <a:solidFill>
                  <a:srgbClr val="FFFF00"/>
                </a:solidFill>
                <a:effectLst>
                  <a:outerShdw blurRad="38100" dist="38100" dir="2700000" algn="tl">
                    <a:srgbClr val="000000">
                      <a:alpha val="43137"/>
                    </a:srgbClr>
                  </a:outerShdw>
                </a:effectLst>
              </a:rPr>
              <a:t>cfsm</a:t>
            </a:r>
            <a:endParaRPr lang="en-US" sz="2800"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81000"/>
            <a:ext cx="7772400" cy="1143000"/>
          </a:xfrm>
        </p:spPr>
        <p:txBody>
          <a:bodyPr>
            <a:normAutofit fontScale="90000"/>
          </a:bodyPr>
          <a:lstStyle/>
          <a:p>
            <a:r>
              <a:rPr lang="en-US" b="1" dirty="0" smtClean="0">
                <a:solidFill>
                  <a:srgbClr val="FFFF00"/>
                </a:solidFill>
                <a:effectLst>
                  <a:outerShdw blurRad="38100" dist="38100" dir="2700000" algn="tl">
                    <a:srgbClr val="000000"/>
                  </a:outerShdw>
                </a:effectLst>
              </a:rPr>
              <a:t>Target Fish Community Approach</a:t>
            </a:r>
            <a:br>
              <a:rPr lang="en-US" b="1" dirty="0" smtClean="0">
                <a:solidFill>
                  <a:srgbClr val="FFFF00"/>
                </a:solidFill>
                <a:effectLst>
                  <a:outerShdw blurRad="38100" dist="38100" dir="2700000" algn="tl">
                    <a:srgbClr val="000000"/>
                  </a:outerShdw>
                </a:effectLst>
              </a:rPr>
            </a:br>
            <a:r>
              <a:rPr lang="en-US" sz="1600" b="1" dirty="0" smtClean="0">
                <a:solidFill>
                  <a:srgbClr val="FFFF00"/>
                </a:solidFill>
                <a:effectLst>
                  <a:outerShdw blurRad="38100" dist="38100" dir="2700000" algn="tl">
                    <a:srgbClr val="000000"/>
                  </a:outerShdw>
                </a:effectLst>
              </a:rPr>
              <a:t>(</a:t>
            </a:r>
            <a:r>
              <a:rPr lang="en-US" sz="1600" b="1" dirty="0" smtClean="0">
                <a:solidFill>
                  <a:schemeClr val="bg1"/>
                </a:solidFill>
                <a:effectLst>
                  <a:outerShdw blurRad="38100" dist="38100" dir="2700000" algn="tl">
                    <a:srgbClr val="000000"/>
                  </a:outerShdw>
                </a:effectLst>
              </a:rPr>
              <a:t>Utilize methods as described by Bain and </a:t>
            </a:r>
            <a:r>
              <a:rPr lang="en-US" sz="1600" b="1" dirty="0" err="1" smtClean="0">
                <a:solidFill>
                  <a:schemeClr val="bg1"/>
                </a:solidFill>
                <a:effectLst>
                  <a:outerShdw blurRad="38100" dist="38100" dir="2700000" algn="tl">
                    <a:srgbClr val="000000"/>
                  </a:outerShdw>
                </a:effectLst>
              </a:rPr>
              <a:t>Mexler</a:t>
            </a:r>
            <a:r>
              <a:rPr lang="en-US" sz="1600" b="1" dirty="0" smtClean="0">
                <a:solidFill>
                  <a:schemeClr val="bg1"/>
                </a:solidFill>
                <a:effectLst>
                  <a:outerShdw blurRad="38100" dist="38100" dir="2700000" algn="tl">
                    <a:srgbClr val="000000"/>
                  </a:outerShdw>
                </a:effectLst>
              </a:rPr>
              <a:t> 2000)</a:t>
            </a:r>
            <a:r>
              <a:rPr lang="en-US" dirty="0" smtClean="0"/>
              <a:t/>
            </a:r>
            <a:br>
              <a:rPr lang="en-US" dirty="0" smtClean="0"/>
            </a:br>
            <a:endParaRPr lang="en-US" dirty="0"/>
          </a:p>
        </p:txBody>
      </p:sp>
      <p:sp>
        <p:nvSpPr>
          <p:cNvPr id="4" name="Subtitle 3"/>
          <p:cNvSpPr>
            <a:spLocks noGrp="1"/>
          </p:cNvSpPr>
          <p:nvPr>
            <p:ph type="subTitle" idx="1"/>
          </p:nvPr>
        </p:nvSpPr>
        <p:spPr>
          <a:xfrm>
            <a:off x="0" y="1676400"/>
            <a:ext cx="9144000" cy="5181600"/>
          </a:xfrm>
        </p:spPr>
        <p:txBody>
          <a:bodyPr>
            <a:normAutofit fontScale="40000" lnSpcReduction="20000"/>
          </a:bodyPr>
          <a:lstStyle/>
          <a:p>
            <a:pPr algn="l">
              <a:buClr>
                <a:srgbClr val="FFFF00"/>
              </a:buClr>
              <a:buFont typeface="Wingdings" pitchFamily="2" charset="2"/>
              <a:buChar char="Ø"/>
            </a:pPr>
            <a:r>
              <a:rPr lang="en-US" sz="5000" dirty="0" smtClean="0">
                <a:solidFill>
                  <a:schemeClr val="bg1"/>
                </a:solidFill>
              </a:rPr>
              <a:t> </a:t>
            </a:r>
            <a:r>
              <a:rPr lang="en-US" sz="5000" dirty="0" smtClean="0">
                <a:solidFill>
                  <a:srgbClr val="FFFF00"/>
                </a:solidFill>
                <a:effectLst>
                  <a:outerShdw blurRad="38100" dist="38100" dir="2700000" algn="tl">
                    <a:srgbClr val="000000">
                      <a:alpha val="43137"/>
                    </a:srgbClr>
                  </a:outerShdw>
                </a:effectLst>
              </a:rPr>
              <a:t> </a:t>
            </a:r>
            <a:r>
              <a:rPr lang="en-US" sz="5000" b="1" dirty="0" smtClean="0">
                <a:solidFill>
                  <a:srgbClr val="FFFF00"/>
                </a:solidFill>
                <a:effectLst>
                  <a:outerShdw blurRad="38100" dist="38100" dir="2700000" algn="tl">
                    <a:srgbClr val="000000">
                      <a:alpha val="43137"/>
                    </a:srgbClr>
                  </a:outerShdw>
                </a:effectLst>
              </a:rPr>
              <a:t>Purpose is to define the expected (target) structure of the native fish community</a:t>
            </a:r>
          </a:p>
          <a:p>
            <a:pPr algn="l">
              <a:buClr>
                <a:srgbClr val="FFFF00"/>
              </a:buClr>
            </a:pPr>
            <a:r>
              <a:rPr lang="en-US" sz="5000" b="1" dirty="0" smtClean="0">
                <a:solidFill>
                  <a:srgbClr val="FFFF00"/>
                </a:solidFill>
                <a:effectLst>
                  <a:outerShdw blurRad="38100" dist="38100" dir="2700000" algn="tl">
                    <a:srgbClr val="000000">
                      <a:alpha val="43137"/>
                    </a:srgbClr>
                  </a:outerShdw>
                </a:effectLst>
              </a:rPr>
              <a:t>      as a baseline for comparison to the existing fish community. </a:t>
            </a:r>
          </a:p>
          <a:p>
            <a:pPr algn="l">
              <a:buClr>
                <a:srgbClr val="FFFF00"/>
              </a:buClr>
            </a:pPr>
            <a:endParaRPr lang="en-US" sz="5000" b="1" dirty="0" smtClean="0">
              <a:solidFill>
                <a:srgbClr val="FFFF00"/>
              </a:solidFill>
              <a:effectLst>
                <a:outerShdw blurRad="38100" dist="38100" dir="2700000" algn="tl">
                  <a:srgbClr val="000000">
                    <a:alpha val="43137"/>
                  </a:srgbClr>
                </a:outerShdw>
              </a:effectLst>
            </a:endParaRPr>
          </a:p>
          <a:p>
            <a:pPr algn="l">
              <a:buClr>
                <a:srgbClr val="FFFF00"/>
              </a:buClr>
              <a:buFont typeface="Wingdings" pitchFamily="2" charset="2"/>
              <a:buChar char="Ø"/>
            </a:pPr>
            <a:r>
              <a:rPr lang="en-US" sz="5000" b="1" dirty="0" smtClean="0">
                <a:solidFill>
                  <a:srgbClr val="FFFF00"/>
                </a:solidFill>
                <a:effectLst>
                  <a:outerShdw blurRad="38100" dist="38100" dir="2700000" algn="tl">
                    <a:srgbClr val="000000">
                      <a:alpha val="43137"/>
                    </a:srgbClr>
                  </a:outerShdw>
                </a:effectLst>
              </a:rPr>
              <a:t>   TFC was developed using 5 reference streams in CT and MA that reflect relative </a:t>
            </a:r>
          </a:p>
          <a:p>
            <a:pPr algn="l">
              <a:buClr>
                <a:srgbClr val="FFFF00"/>
              </a:buClr>
            </a:pPr>
            <a:r>
              <a:rPr lang="en-US" sz="5000" b="1" dirty="0" smtClean="0">
                <a:solidFill>
                  <a:srgbClr val="FFFF00"/>
                </a:solidFill>
                <a:effectLst>
                  <a:outerShdw blurRad="38100" dist="38100" dir="2700000" algn="tl">
                    <a:srgbClr val="000000">
                      <a:alpha val="43137"/>
                    </a:srgbClr>
                  </a:outerShdw>
                </a:effectLst>
              </a:rPr>
              <a:t>      healthy ecosystems “least altered” by human disturbances</a:t>
            </a:r>
          </a:p>
          <a:p>
            <a:pPr algn="l">
              <a:buClr>
                <a:srgbClr val="FFFF00"/>
              </a:buClr>
            </a:pPr>
            <a:r>
              <a:rPr lang="en-US" sz="3500" b="1" dirty="0" smtClean="0">
                <a:solidFill>
                  <a:srgbClr val="FFFF00"/>
                </a:solidFill>
                <a:effectLst>
                  <a:outerShdw blurRad="38100" dist="38100" dir="2700000" algn="tl">
                    <a:srgbClr val="000000">
                      <a:alpha val="43137"/>
                    </a:srgbClr>
                  </a:outerShdw>
                </a:effectLst>
              </a:rPr>
              <a:t>             </a:t>
            </a:r>
            <a:r>
              <a:rPr lang="en-US" sz="3500" b="1" dirty="0" smtClean="0">
                <a:solidFill>
                  <a:schemeClr val="bg1"/>
                </a:solidFill>
                <a:effectLst>
                  <a:outerShdw blurRad="38100" dist="38100" dir="2700000" algn="tl">
                    <a:srgbClr val="000000">
                      <a:alpha val="43137"/>
                    </a:srgbClr>
                  </a:outerShdw>
                </a:effectLst>
              </a:rPr>
              <a:t>(Selection reference streams: </a:t>
            </a:r>
            <a:r>
              <a:rPr lang="en-US" sz="3800" b="1" dirty="0" smtClean="0">
                <a:solidFill>
                  <a:schemeClr val="bg1"/>
                </a:solidFill>
                <a:effectLst>
                  <a:outerShdw blurRad="38100" dist="38100" dir="2700000" algn="tl">
                    <a:srgbClr val="000000">
                      <a:alpha val="43137"/>
                    </a:srgbClr>
                  </a:outerShdw>
                </a:effectLst>
              </a:rPr>
              <a:t>Stepwise iterative process, stream order, drainage area, </a:t>
            </a:r>
            <a:r>
              <a:rPr lang="en-US" sz="3800" b="1" dirty="0" err="1" smtClean="0">
                <a:solidFill>
                  <a:schemeClr val="bg1"/>
                </a:solidFill>
                <a:effectLst>
                  <a:outerShdw blurRad="38100" dist="38100" dir="2700000" algn="tl">
                    <a:srgbClr val="000000">
                      <a:alpha val="43137"/>
                    </a:srgbClr>
                  </a:outerShdw>
                </a:effectLst>
              </a:rPr>
              <a:t>EcoRegion</a:t>
            </a:r>
            <a:r>
              <a:rPr lang="en-US" sz="5100" b="1" dirty="0" smtClean="0">
                <a:solidFill>
                  <a:schemeClr val="bg1"/>
                </a:solidFill>
                <a:effectLst>
                  <a:outerShdw blurRad="38100" dist="38100" dir="2700000" algn="tl">
                    <a:srgbClr val="000000">
                      <a:alpha val="43137"/>
                    </a:srgbClr>
                  </a:outerShdw>
                </a:effectLst>
              </a:rPr>
              <a:t>).</a:t>
            </a:r>
          </a:p>
          <a:p>
            <a:pPr algn="l">
              <a:buClr>
                <a:srgbClr val="FFFF00"/>
              </a:buClr>
              <a:buFont typeface="Wingdings" pitchFamily="2" charset="2"/>
              <a:buChar char="Ø"/>
            </a:pPr>
            <a:endParaRPr lang="en-US" sz="5000" b="1" dirty="0" smtClean="0">
              <a:solidFill>
                <a:srgbClr val="FFFF00"/>
              </a:solidFill>
              <a:effectLst>
                <a:outerShdw blurRad="38100" dist="38100" dir="2700000" algn="tl">
                  <a:srgbClr val="000000">
                    <a:alpha val="43137"/>
                  </a:srgbClr>
                </a:outerShdw>
              </a:effectLst>
            </a:endParaRPr>
          </a:p>
          <a:p>
            <a:pPr algn="l">
              <a:buClr>
                <a:srgbClr val="FFFF00"/>
              </a:buClr>
              <a:buFont typeface="Wingdings" pitchFamily="2" charset="2"/>
              <a:buChar char="Ø"/>
            </a:pPr>
            <a:r>
              <a:rPr lang="en-US" sz="5000" b="1" dirty="0" smtClean="0">
                <a:solidFill>
                  <a:srgbClr val="FFFF00"/>
                </a:solidFill>
                <a:effectLst>
                  <a:outerShdw blurRad="38100" dist="38100" dir="2700000" algn="tl">
                    <a:srgbClr val="000000">
                      <a:alpha val="43137"/>
                    </a:srgbClr>
                  </a:outerShdw>
                </a:effectLst>
              </a:rPr>
              <a:t>  The TFC is developed (basically a ranking system using percent model affinity  </a:t>
            </a:r>
          </a:p>
          <a:p>
            <a:pPr algn="l">
              <a:buClr>
                <a:srgbClr val="FFFF00"/>
              </a:buClr>
            </a:pPr>
            <a:r>
              <a:rPr lang="en-US" sz="5000" b="1" dirty="0" smtClean="0">
                <a:solidFill>
                  <a:srgbClr val="FFFF00"/>
                </a:solidFill>
                <a:effectLst>
                  <a:outerShdw blurRad="38100" dist="38100" dir="2700000" algn="tl">
                    <a:srgbClr val="000000">
                      <a:alpha val="43137"/>
                    </a:srgbClr>
                  </a:outerShdw>
                </a:effectLst>
              </a:rPr>
              <a:t>      procedure) and compared to the Existing Fish Community (XFC).</a:t>
            </a:r>
          </a:p>
          <a:p>
            <a:pPr algn="l">
              <a:buClr>
                <a:srgbClr val="FFFF00"/>
              </a:buClr>
            </a:pPr>
            <a:r>
              <a:rPr lang="en-US" sz="5000" b="1" dirty="0" smtClean="0">
                <a:solidFill>
                  <a:srgbClr val="FFFF00"/>
                </a:solidFill>
                <a:effectLst>
                  <a:outerShdw blurRad="38100" dist="38100" dir="2700000" algn="tl">
                    <a:srgbClr val="000000">
                      <a:alpha val="43137"/>
                    </a:srgbClr>
                  </a:outerShdw>
                </a:effectLst>
              </a:rPr>
              <a:t>	</a:t>
            </a:r>
            <a:r>
              <a:rPr lang="en-US" sz="5000" dirty="0" smtClean="0">
                <a:solidFill>
                  <a:schemeClr val="bg1"/>
                </a:solidFill>
                <a:effectLst>
                  <a:outerShdw blurRad="38100" dist="38100" dir="2700000" algn="tl">
                    <a:srgbClr val="000000">
                      <a:alpha val="43137"/>
                    </a:srgbClr>
                  </a:outerShdw>
                </a:effectLst>
              </a:rPr>
              <a:t>                                             (</a:t>
            </a:r>
            <a:r>
              <a:rPr lang="en-US" sz="4000" dirty="0" smtClean="0">
                <a:solidFill>
                  <a:schemeClr val="bg1"/>
                </a:solidFill>
                <a:effectLst>
                  <a:outerShdw blurRad="38100" dist="38100" dir="2700000" algn="tl">
                    <a:srgbClr val="000000">
                      <a:alpha val="43137"/>
                    </a:srgbClr>
                  </a:outerShdw>
                </a:effectLst>
              </a:rPr>
              <a:t>6 IFD </a:t>
            </a:r>
            <a:r>
              <a:rPr lang="en-US" sz="4000" dirty="0" err="1" smtClean="0">
                <a:solidFill>
                  <a:schemeClr val="bg1"/>
                </a:solidFill>
                <a:effectLst>
                  <a:outerShdw blurRad="38100" dist="38100" dir="2700000" algn="tl">
                    <a:srgbClr val="000000">
                      <a:alpha val="43137"/>
                    </a:srgbClr>
                  </a:outerShdw>
                </a:effectLst>
              </a:rPr>
              <a:t>electrofish</a:t>
            </a:r>
            <a:r>
              <a:rPr lang="en-US" sz="4000" dirty="0" smtClean="0">
                <a:solidFill>
                  <a:schemeClr val="bg1"/>
                </a:solidFill>
                <a:effectLst>
                  <a:outerShdw blurRad="38100" dist="38100" dir="2700000" algn="tl">
                    <a:srgbClr val="000000">
                      <a:alpha val="43137"/>
                    </a:srgbClr>
                  </a:outerShdw>
                </a:effectLst>
              </a:rPr>
              <a:t> sample sites on Little River)</a:t>
            </a:r>
          </a:p>
          <a:p>
            <a:pPr algn="l">
              <a:buClr>
                <a:srgbClr val="FFFF00"/>
              </a:buClr>
              <a:buFont typeface="Wingdings" pitchFamily="2" charset="2"/>
              <a:buChar char="Ø"/>
            </a:pPr>
            <a:endParaRPr lang="en-US" sz="5000" b="1" dirty="0" smtClean="0">
              <a:solidFill>
                <a:srgbClr val="FFFF00"/>
              </a:solidFill>
              <a:effectLst>
                <a:outerShdw blurRad="38100" dist="38100" dir="2700000" algn="tl">
                  <a:srgbClr val="000000">
                    <a:alpha val="43137"/>
                  </a:srgbClr>
                </a:outerShdw>
              </a:effectLst>
            </a:endParaRPr>
          </a:p>
          <a:p>
            <a:pPr algn="l">
              <a:buClr>
                <a:srgbClr val="FFFF00"/>
              </a:buClr>
              <a:buFont typeface="Wingdings" pitchFamily="2" charset="2"/>
              <a:buChar char="Ø"/>
            </a:pPr>
            <a:r>
              <a:rPr lang="en-US" sz="4800" b="1" dirty="0" smtClean="0">
                <a:solidFill>
                  <a:srgbClr val="FFFF00"/>
                </a:solidFill>
                <a:effectLst>
                  <a:outerShdw blurRad="38100" dist="38100" dir="2700000" algn="tl">
                    <a:srgbClr val="000000">
                      <a:alpha val="43137"/>
                    </a:srgbClr>
                  </a:outerShdw>
                </a:effectLst>
              </a:rPr>
              <a:t>  The suitability of mesohabitats was assessed for the TFC . </a:t>
            </a:r>
          </a:p>
          <a:p>
            <a:pPr algn="l">
              <a:buClr>
                <a:srgbClr val="FFFF00"/>
              </a:buClr>
              <a:buFont typeface="Wingdings" pitchFamily="2" charset="2"/>
              <a:buChar char="Ø"/>
            </a:pPr>
            <a:endParaRPr lang="en-US" sz="5000" dirty="0">
              <a:solidFill>
                <a:srgbClr val="FFFF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0" y="6019800"/>
            <a:ext cx="9144000" cy="609600"/>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09800" y="0"/>
            <a:ext cx="5486400" cy="707886"/>
          </a:xfrm>
          <a:prstGeom prst="rect">
            <a:avLst/>
          </a:prstGeom>
        </p:spPr>
        <p:txBody>
          <a:bodyPr wrap="square">
            <a:spAutoFit/>
          </a:bodyPr>
          <a:lstStyle/>
          <a:p>
            <a:r>
              <a:rPr lang="en-US" sz="3600" b="1" dirty="0" smtClean="0">
                <a:solidFill>
                  <a:srgbClr val="FFFF00"/>
                </a:solidFill>
                <a:effectLst>
                  <a:outerShdw blurRad="38100" dist="38100" dir="2700000" algn="tl">
                    <a:srgbClr val="000000"/>
                  </a:outerShdw>
                </a:effectLst>
              </a:rPr>
              <a:t>Target Fish </a:t>
            </a:r>
            <a:r>
              <a:rPr lang="en-US" sz="4000" b="1" dirty="0" smtClean="0">
                <a:solidFill>
                  <a:srgbClr val="FFFF00"/>
                </a:solidFill>
                <a:effectLst>
                  <a:outerShdw blurRad="38100" dist="38100" dir="2700000" algn="tl">
                    <a:srgbClr val="000000"/>
                  </a:outerShdw>
                </a:effectLst>
              </a:rPr>
              <a:t>Community</a:t>
            </a:r>
            <a:r>
              <a:rPr lang="en-US" sz="3600" b="1" dirty="0" smtClean="0">
                <a:solidFill>
                  <a:srgbClr val="FFFF00"/>
                </a:solidFill>
                <a:effectLst>
                  <a:outerShdw blurRad="38100" dist="38100" dir="2700000" algn="tl">
                    <a:srgbClr val="000000"/>
                  </a:outerShdw>
                </a:effectLst>
              </a:rPr>
              <a:t> </a:t>
            </a:r>
            <a:endParaRPr lang="en-US" dirty="0"/>
          </a:p>
        </p:txBody>
      </p:sp>
      <p:sp>
        <p:nvSpPr>
          <p:cNvPr id="7" name="TextBox 6"/>
          <p:cNvSpPr txBox="1"/>
          <p:nvPr/>
        </p:nvSpPr>
        <p:spPr>
          <a:xfrm>
            <a:off x="4724400" y="685800"/>
            <a:ext cx="4419600" cy="5724644"/>
          </a:xfrm>
          <a:prstGeom prst="rect">
            <a:avLst/>
          </a:prstGeom>
          <a:noFill/>
        </p:spPr>
        <p:txBody>
          <a:bodyPr wrap="square" rtlCol="0">
            <a:spAutoFit/>
          </a:bodyPr>
          <a:lstStyle/>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Blacknose dace (29%)</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White sucker (15%) </a:t>
            </a:r>
            <a:endParaRPr lang="en-US" sz="10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Fallfish (10%)</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Longnose dace (7%)</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Common shiner (5%)</a:t>
            </a:r>
          </a:p>
          <a:p>
            <a:pPr>
              <a:buFont typeface="Arial" pitchFamily="34" charset="0"/>
              <a:buChar char="•"/>
            </a:pPr>
            <a:r>
              <a:rPr lang="en-US" sz="2000" b="1" dirty="0" smtClean="0">
                <a:solidFill>
                  <a:schemeClr val="bg1"/>
                </a:solidFill>
                <a:effectLst>
                  <a:outerShdw blurRad="38100" dist="38100" dir="2700000" algn="tl">
                    <a:srgbClr val="000000">
                      <a:alpha val="43137"/>
                    </a:srgbClr>
                  </a:outerShdw>
                </a:effectLst>
              </a:rPr>
              <a:t>   Tessellated darter (4%)</a:t>
            </a:r>
          </a:p>
          <a:p>
            <a:pPr>
              <a:buFont typeface="Arial" pitchFamily="34" charset="0"/>
              <a:buChar char="•"/>
            </a:pP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Percent Model Affinity Index -  73%</a:t>
            </a:r>
          </a:p>
          <a:p>
            <a:r>
              <a:rPr lang="en-US" sz="1400" b="1" dirty="0" smtClean="0">
                <a:solidFill>
                  <a:schemeClr val="bg1"/>
                </a:solidFill>
                <a:effectLst>
                  <a:outerShdw blurRad="38100" dist="38100" dir="2700000" algn="tl">
                    <a:srgbClr val="000000">
                      <a:alpha val="43137"/>
                    </a:srgbClr>
                  </a:outerShdw>
                </a:effectLst>
              </a:rPr>
              <a:t>	(extent of the match)</a:t>
            </a:r>
          </a:p>
          <a:p>
            <a:endParaRPr lang="en-US" sz="14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Little River Fish density below state  average 0.44 fish/m</a:t>
            </a:r>
            <a:r>
              <a:rPr lang="en-US" sz="2000" b="1" baseline="30000" dirty="0" smtClean="0">
                <a:solidFill>
                  <a:schemeClr val="bg1"/>
                </a:solidFill>
                <a:effectLst>
                  <a:outerShdw blurRad="38100" dist="38100" dir="2700000" algn="tl">
                    <a:srgbClr val="000000">
                      <a:alpha val="43137"/>
                    </a:srgbClr>
                  </a:outerShdw>
                </a:effectLst>
              </a:rPr>
              <a:t>2</a:t>
            </a:r>
            <a:r>
              <a:rPr lang="en-US" sz="2000" b="1" dirty="0" smtClean="0">
                <a:solidFill>
                  <a:schemeClr val="bg1"/>
                </a:solidFill>
                <a:effectLst>
                  <a:outerShdw blurRad="38100" dist="38100" dir="2700000" algn="tl">
                    <a:srgbClr val="000000">
                      <a:alpha val="43137"/>
                    </a:srgbClr>
                  </a:outerShdw>
                </a:effectLst>
              </a:rPr>
              <a:t> to 0.18 fish/m</a:t>
            </a:r>
            <a:r>
              <a:rPr lang="en-US" sz="2000" b="1" baseline="30000" dirty="0" smtClean="0">
                <a:solidFill>
                  <a:schemeClr val="bg1"/>
                </a:solidFill>
                <a:effectLst>
                  <a:outerShdw blurRad="38100" dist="38100" dir="2700000" algn="tl">
                    <a:srgbClr val="000000">
                      <a:alpha val="43137"/>
                    </a:srgbClr>
                  </a:outerShdw>
                </a:effectLst>
              </a:rPr>
              <a:t>2</a:t>
            </a:r>
          </a:p>
          <a:p>
            <a:pPr>
              <a:buFont typeface="Arial" pitchFamily="34" charset="0"/>
              <a:buChar char="•"/>
            </a:pPr>
            <a:endParaRPr lang="en-US" sz="2000" b="1" dirty="0" smtClean="0">
              <a:solidFill>
                <a:schemeClr val="bg1"/>
              </a:solidFill>
              <a:effectLst>
                <a:outerShdw blurRad="38100" dist="38100" dir="2700000" algn="tl">
                  <a:srgbClr val="000000">
                    <a:alpha val="43137"/>
                  </a:srgbClr>
                </a:outerShdw>
              </a:effectLst>
            </a:endParaRPr>
          </a:p>
          <a:p>
            <a:r>
              <a:rPr lang="en-US" sz="2000" b="1" dirty="0" smtClean="0">
                <a:solidFill>
                  <a:schemeClr val="bg1"/>
                </a:solidFill>
                <a:effectLst>
                  <a:outerShdw blurRad="38100" dist="38100" dir="2700000" algn="tl">
                    <a:srgbClr val="000000">
                      <a:alpha val="43137"/>
                    </a:srgbClr>
                  </a:outerShdw>
                </a:effectLst>
              </a:rPr>
              <a:t>Low density adult, pool dwelling  (WS,FF) and high abundance of  small BL, LD </a:t>
            </a:r>
            <a:r>
              <a:rPr lang="en-US" sz="2000" dirty="0" smtClean="0">
                <a:solidFill>
                  <a:schemeClr val="bg1"/>
                </a:solidFill>
                <a:effectLst>
                  <a:outerShdw blurRad="38100" dist="38100" dir="2700000" algn="tl">
                    <a:srgbClr val="000000">
                      <a:alpha val="43137"/>
                    </a:srgbClr>
                  </a:outerShdw>
                </a:effectLst>
              </a:rPr>
              <a:t> </a:t>
            </a:r>
          </a:p>
          <a:p>
            <a:endParaRPr lang="en-US" sz="2000" dirty="0" smtClean="0">
              <a:solidFill>
                <a:schemeClr val="bg1"/>
              </a:solidFill>
              <a:effectLst>
                <a:outerShdw blurRad="38100" dist="38100" dir="2700000" algn="tl">
                  <a:srgbClr val="000000">
                    <a:alpha val="43137"/>
                  </a:srgbClr>
                </a:outerShdw>
              </a:effectLst>
            </a:endParaRPr>
          </a:p>
          <a:p>
            <a:endParaRPr lang="en-US" sz="2000" dirty="0" smtClean="0">
              <a:solidFill>
                <a:schemeClr val="bg1"/>
              </a:solidFill>
              <a:effectLst>
                <a:outerShdw blurRad="38100" dist="38100" dir="2700000" algn="tl">
                  <a:srgbClr val="000000">
                    <a:alpha val="43137"/>
                  </a:srgbClr>
                </a:outerShdw>
              </a:effectLst>
            </a:endParaRPr>
          </a:p>
          <a:p>
            <a:endParaRPr lang="en-US" dirty="0"/>
          </a:p>
        </p:txBody>
      </p:sp>
      <p:sp>
        <p:nvSpPr>
          <p:cNvPr id="9" name="Right Brace 8"/>
          <p:cNvSpPr/>
          <p:nvPr/>
        </p:nvSpPr>
        <p:spPr>
          <a:xfrm>
            <a:off x="7467600" y="838200"/>
            <a:ext cx="762000" cy="1600200"/>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229600" y="1447800"/>
            <a:ext cx="880369" cy="461665"/>
          </a:xfrm>
          <a:prstGeom prst="rect">
            <a:avLst/>
          </a:prstGeom>
          <a:noFill/>
        </p:spPr>
        <p:txBody>
          <a:bodyPr wrap="none" rtlCol="0">
            <a:spAutoFit/>
          </a:bodyPr>
          <a:lstStyle/>
          <a:p>
            <a:r>
              <a:rPr lang="en-US" sz="2400" b="1" dirty="0" smtClean="0">
                <a:solidFill>
                  <a:srgbClr val="FFFF00"/>
                </a:solidFill>
                <a:effectLst>
                  <a:outerShdw blurRad="38100" dist="38100" dir="2700000" algn="tl">
                    <a:srgbClr val="000000">
                      <a:alpha val="43137"/>
                    </a:srgbClr>
                  </a:outerShdw>
                </a:effectLst>
              </a:rPr>
              <a:t>GRAF</a:t>
            </a:r>
            <a:endParaRPr lang="en-US" sz="2400" b="1" dirty="0">
              <a:solidFill>
                <a:srgbClr val="FFFF00"/>
              </a:soli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3" cstate="print"/>
          <a:srcRect/>
          <a:stretch>
            <a:fillRect/>
          </a:stretch>
        </p:blipFill>
        <p:spPr bwMode="auto">
          <a:xfrm>
            <a:off x="0" y="990600"/>
            <a:ext cx="4419600" cy="2971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3962400"/>
            <a:ext cx="4343400" cy="2895600"/>
          </a:xfrm>
          <a:prstGeom prst="rect">
            <a:avLst/>
          </a:prstGeom>
          <a:noFill/>
          <a:ln w="9525">
            <a:noFill/>
            <a:miter lim="800000"/>
            <a:headEnd/>
            <a:tailEnd/>
          </a:ln>
        </p:spPr>
      </p:pic>
      <p:sp>
        <p:nvSpPr>
          <p:cNvPr id="12" name="TextBox 11"/>
          <p:cNvSpPr txBox="1"/>
          <p:nvPr/>
        </p:nvSpPr>
        <p:spPr>
          <a:xfrm>
            <a:off x="3352800" y="990600"/>
            <a:ext cx="1084528"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sz="2800" dirty="0" smtClean="0"/>
              <a:t>Target</a:t>
            </a:r>
            <a:endParaRPr lang="en-US" sz="2800" dirty="0"/>
          </a:p>
        </p:txBody>
      </p:sp>
      <p:sp>
        <p:nvSpPr>
          <p:cNvPr id="13" name="TextBox 12"/>
          <p:cNvSpPr txBox="1"/>
          <p:nvPr/>
        </p:nvSpPr>
        <p:spPr>
          <a:xfrm>
            <a:off x="3048000" y="3962400"/>
            <a:ext cx="1293111"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sz="2800" dirty="0" smtClean="0"/>
              <a:t>Existing</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400"/>
            <a:ext cx="9829800" cy="1631216"/>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rPr>
              <a:t>CT </a:t>
            </a:r>
            <a:r>
              <a:rPr lang="en-US" sz="2800" b="1" dirty="0" err="1" smtClean="0">
                <a:solidFill>
                  <a:srgbClr val="FFFF00"/>
                </a:solidFill>
                <a:effectLst>
                  <a:outerShdw blurRad="38100" dist="38100" dir="2700000" algn="tl">
                    <a:srgbClr val="000000">
                      <a:alpha val="43137"/>
                    </a:srgbClr>
                  </a:outerShdw>
                </a:effectLst>
              </a:rPr>
              <a:t>Streamflow</a:t>
            </a:r>
            <a:r>
              <a:rPr lang="en-US" sz="2800" b="1" dirty="0" smtClean="0">
                <a:solidFill>
                  <a:srgbClr val="FFFF00"/>
                </a:solidFill>
                <a:effectLst>
                  <a:outerShdw blurRad="38100" dist="38100" dir="2700000" algn="tl">
                    <a:srgbClr val="000000">
                      <a:alpha val="43137"/>
                    </a:srgbClr>
                  </a:outerShdw>
                </a:effectLst>
              </a:rPr>
              <a:t> Standards Established 6 Different </a:t>
            </a:r>
            <a:r>
              <a:rPr lang="en-US" sz="2800" b="1" dirty="0" err="1" smtClean="0">
                <a:solidFill>
                  <a:srgbClr val="FFFF00"/>
                </a:solidFill>
                <a:effectLst>
                  <a:outerShdw blurRad="38100" dist="38100" dir="2700000" algn="tl">
                    <a:srgbClr val="000000">
                      <a:alpha val="43137"/>
                    </a:srgbClr>
                  </a:outerShdw>
                </a:effectLst>
              </a:rPr>
              <a:t>Bioperiods</a:t>
            </a:r>
            <a:endParaRPr lang="en-US" sz="2800" b="1" dirty="0" smtClean="0">
              <a:solidFill>
                <a:srgbClr val="FFFF00"/>
              </a:solidFill>
              <a:effectLst>
                <a:outerShdw blurRad="38100" dist="38100" dir="2700000" algn="tl">
                  <a:srgbClr val="000000">
                    <a:alpha val="43137"/>
                  </a:srgbClr>
                </a:outerShdw>
              </a:effectLst>
            </a:endParaRPr>
          </a:p>
          <a:p>
            <a:endParaRPr lang="en-US" dirty="0" smtClean="0">
              <a:solidFill>
                <a:srgbClr val="FFFF00"/>
              </a:solidFill>
            </a:endParaRPr>
          </a:p>
          <a:p>
            <a:r>
              <a:rPr lang="en-US" dirty="0" smtClean="0">
                <a:solidFill>
                  <a:srgbClr val="FFFF00"/>
                </a:solidFill>
              </a:rPr>
              <a:t>	</a:t>
            </a:r>
            <a:endParaRPr lang="en-US" b="1" dirty="0" smtClean="0">
              <a:solidFill>
                <a:srgbClr val="FFFF00"/>
              </a:solidFill>
            </a:endParaRPr>
          </a:p>
          <a:p>
            <a:endParaRPr lang="en-US" dirty="0" smtClean="0"/>
          </a:p>
          <a:p>
            <a:endParaRPr lang="en-US" dirty="0"/>
          </a:p>
        </p:txBody>
      </p:sp>
      <p:sp>
        <p:nvSpPr>
          <p:cNvPr id="5" name="Rectangle 4"/>
          <p:cNvSpPr/>
          <p:nvPr/>
        </p:nvSpPr>
        <p:spPr>
          <a:xfrm>
            <a:off x="457200" y="762000"/>
            <a:ext cx="8534400" cy="1077218"/>
          </a:xfrm>
          <a:prstGeom prst="rect">
            <a:avLst/>
          </a:prstGeom>
        </p:spPr>
        <p:txBody>
          <a:bodyPr wrap="square">
            <a:spAutoFit/>
          </a:bodyPr>
          <a:lstStyle/>
          <a:p>
            <a:r>
              <a:rPr lang="en-US" sz="1600" b="1" dirty="0" err="1" smtClean="0">
                <a:solidFill>
                  <a:schemeClr val="bg1"/>
                </a:solidFill>
                <a:effectLst>
                  <a:outerShdw blurRad="38100" dist="38100" dir="2700000" algn="tl">
                    <a:srgbClr val="000000">
                      <a:alpha val="43137"/>
                    </a:srgbClr>
                  </a:outerShdw>
                </a:effectLst>
              </a:rPr>
              <a:t>Bioperiod</a:t>
            </a:r>
            <a:r>
              <a:rPr lang="en-US" sz="1600" b="1" dirty="0" smtClean="0">
                <a:solidFill>
                  <a:schemeClr val="bg1"/>
                </a:solidFill>
                <a:effectLst>
                  <a:outerShdw blurRad="38100" dist="38100" dir="2700000" algn="tl">
                    <a:srgbClr val="000000">
                      <a:alpha val="43137"/>
                    </a:srgbClr>
                  </a:outerShdw>
                </a:effectLst>
              </a:rPr>
              <a:t> is timeframe when biological process depend on seasonal variability of </a:t>
            </a:r>
            <a:r>
              <a:rPr lang="en-US" sz="1600" b="1" dirty="0" err="1" smtClean="0">
                <a:solidFill>
                  <a:schemeClr val="bg1"/>
                </a:solidFill>
                <a:effectLst>
                  <a:outerShdw blurRad="38100" dist="38100" dir="2700000" algn="tl">
                    <a:srgbClr val="000000">
                      <a:alpha val="43137"/>
                    </a:srgbClr>
                  </a:outerShdw>
                </a:effectLst>
              </a:rPr>
              <a:t>streamflow</a:t>
            </a:r>
            <a:endParaRPr lang="en-US" sz="1600" b="1" dirty="0" smtClean="0">
              <a:solidFill>
                <a:schemeClr val="bg1"/>
              </a:solidFill>
              <a:effectLst>
                <a:outerShdw blurRad="38100" dist="38100" dir="2700000" algn="tl">
                  <a:srgbClr val="000000">
                    <a:alpha val="43137"/>
                  </a:srgbClr>
                </a:outerShdw>
              </a:effectLst>
            </a:endParaRPr>
          </a:p>
          <a:p>
            <a:endParaRPr lang="en-US" sz="1600" b="1" dirty="0" smtClean="0">
              <a:solidFill>
                <a:schemeClr val="bg1"/>
              </a:solidFill>
              <a:effectLst>
                <a:outerShdw blurRad="38100" dist="38100" dir="2700000" algn="tl">
                  <a:srgbClr val="000000">
                    <a:alpha val="43137"/>
                  </a:srgbClr>
                </a:outerShdw>
              </a:effectLst>
            </a:endParaRPr>
          </a:p>
          <a:p>
            <a:r>
              <a:rPr lang="en-US" sz="1600" b="1" dirty="0" smtClean="0">
                <a:solidFill>
                  <a:schemeClr val="bg1"/>
                </a:solidFill>
                <a:effectLst>
                  <a:outerShdw blurRad="38100" dist="38100" dir="2700000" algn="tl">
                    <a:srgbClr val="000000">
                      <a:alpha val="43137"/>
                    </a:srgbClr>
                  </a:outerShdw>
                </a:effectLst>
              </a:rPr>
              <a:t>EX)Rearing and Growth </a:t>
            </a:r>
            <a:r>
              <a:rPr lang="en-US" sz="1600" b="1" dirty="0" err="1" smtClean="0">
                <a:solidFill>
                  <a:schemeClr val="bg1"/>
                </a:solidFill>
                <a:effectLst>
                  <a:outerShdw blurRad="38100" dist="38100" dir="2700000" algn="tl">
                    <a:srgbClr val="000000">
                      <a:alpha val="43137"/>
                    </a:srgbClr>
                  </a:outerShdw>
                </a:effectLst>
              </a:rPr>
              <a:t>Bioperiod</a:t>
            </a:r>
            <a:r>
              <a:rPr lang="en-US" sz="1600" b="1" dirty="0" smtClean="0">
                <a:solidFill>
                  <a:schemeClr val="bg1"/>
                </a:solidFill>
                <a:effectLst>
                  <a:outerShdw blurRad="38100" dist="38100" dir="2700000" algn="tl">
                    <a:srgbClr val="000000">
                      <a:alpha val="43137"/>
                    </a:srgbClr>
                  </a:outerShdw>
                </a:effectLst>
              </a:rPr>
              <a:t>:  Lowest flows occur frequently  (July -October)  Aquatic life depends upon sufficient </a:t>
            </a:r>
            <a:r>
              <a:rPr lang="en-US" sz="1600" b="1" dirty="0" err="1" smtClean="0">
                <a:solidFill>
                  <a:schemeClr val="bg1"/>
                </a:solidFill>
                <a:effectLst>
                  <a:outerShdw blurRad="38100" dist="38100" dir="2700000" algn="tl">
                    <a:srgbClr val="000000">
                      <a:alpha val="43137"/>
                    </a:srgbClr>
                  </a:outerShdw>
                </a:effectLst>
              </a:rPr>
              <a:t>streamflow</a:t>
            </a:r>
            <a:r>
              <a:rPr lang="en-US" sz="1600" b="1" dirty="0" smtClean="0">
                <a:solidFill>
                  <a:schemeClr val="bg1"/>
                </a:solidFill>
                <a:effectLst>
                  <a:outerShdw blurRad="38100" dist="38100" dir="2700000" algn="tl">
                    <a:srgbClr val="000000">
                      <a:alpha val="43137"/>
                    </a:srgbClr>
                  </a:outerShdw>
                </a:effectLst>
              </a:rPr>
              <a:t> to grow and survive.</a:t>
            </a:r>
            <a:endParaRPr lang="en-US" sz="1600" dirty="0">
              <a:solidFill>
                <a:schemeClr val="bg1"/>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nvGraphicFramePr>
        <p:xfrm>
          <a:off x="1600200" y="2057398"/>
          <a:ext cx="6400800" cy="4554898"/>
        </p:xfrm>
        <a:graphic>
          <a:graphicData uri="http://schemas.openxmlformats.org/drawingml/2006/table">
            <a:tbl>
              <a:tblPr>
                <a:tableStyleId>{3C2FFA5D-87B4-456A-9821-1D502468CF0F}</a:tableStyleId>
              </a:tblPr>
              <a:tblGrid>
                <a:gridCol w="2993923"/>
                <a:gridCol w="3406877"/>
              </a:tblGrid>
              <a:tr h="613998">
                <a:tc gridSpan="2">
                  <a:txBody>
                    <a:bodyPr/>
                    <a:lstStyle/>
                    <a:p>
                      <a:pPr marL="342900" marR="0" lvl="0" indent="-342900" algn="ctr">
                        <a:lnSpc>
                          <a:spcPct val="150000"/>
                        </a:lnSpc>
                        <a:spcBef>
                          <a:spcPts val="0"/>
                        </a:spcBef>
                        <a:spcAft>
                          <a:spcPts val="0"/>
                        </a:spcAft>
                        <a:buFont typeface="Symbol"/>
                        <a:buNone/>
                      </a:pPr>
                      <a:r>
                        <a:rPr lang="en-US" sz="1800" b="1" baseline="0" dirty="0" smtClean="0">
                          <a:solidFill>
                            <a:schemeClr val="tx1"/>
                          </a:solidFill>
                          <a:effectLst>
                            <a:outerShdw blurRad="38100" dist="38100" dir="2700000" algn="tl">
                              <a:srgbClr val="000000">
                                <a:alpha val="43137"/>
                              </a:srgbClr>
                            </a:outerShdw>
                          </a:effectLst>
                          <a:latin typeface="Calibri"/>
                          <a:ea typeface="Calibri"/>
                          <a:cs typeface="Times New Roman"/>
                        </a:rPr>
                        <a:t>Little River Study </a:t>
                      </a:r>
                      <a:r>
                        <a:rPr lang="en-US" sz="1800" b="1" baseline="0" dirty="0" err="1" smtClean="0">
                          <a:solidFill>
                            <a:schemeClr val="tx1"/>
                          </a:solidFill>
                          <a:effectLst>
                            <a:outerShdw blurRad="38100" dist="38100" dir="2700000" algn="tl">
                              <a:srgbClr val="000000">
                                <a:alpha val="43137"/>
                              </a:srgbClr>
                            </a:outerShdw>
                          </a:effectLst>
                          <a:latin typeface="Calibri"/>
                          <a:ea typeface="Calibri"/>
                          <a:cs typeface="Times New Roman"/>
                        </a:rPr>
                        <a:t>Bioperiods</a:t>
                      </a:r>
                      <a:r>
                        <a:rPr lang="en-US" sz="1800" b="1" baseline="0" dirty="0" smtClean="0">
                          <a:solidFill>
                            <a:schemeClr val="tx1"/>
                          </a:solidFill>
                          <a:effectLst>
                            <a:outerShdw blurRad="38100" dist="38100" dir="2700000" algn="tl">
                              <a:srgbClr val="000000">
                                <a:alpha val="43137"/>
                              </a:srgbClr>
                            </a:outerShdw>
                          </a:effectLst>
                          <a:latin typeface="Calibri"/>
                          <a:ea typeface="Calibri"/>
                          <a:cs typeface="Times New Roman"/>
                        </a:rPr>
                        <a:t> and Indicators</a:t>
                      </a:r>
                      <a:endParaRPr lang="en-US" sz="1800" b="1" baseline="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gn="ctr">
                        <a:lnSpc>
                          <a:spcPct val="100000"/>
                        </a:lnSpc>
                        <a:spcBef>
                          <a:spcPts val="0"/>
                        </a:spcBef>
                        <a:spcAft>
                          <a:spcPts val="0"/>
                        </a:spcAft>
                      </a:pPr>
                      <a:endParaRPr lang="en-US" sz="1800" b="1" baseline="0" dirty="0">
                        <a:solidFill>
                          <a:schemeClr val="tx1"/>
                        </a:solidFill>
                        <a:effectLst>
                          <a:outerShdw blurRad="38100" dist="38100" dir="2700000" algn="tl">
                            <a:srgbClr val="000000">
                              <a:alpha val="43137"/>
                            </a:srgbClr>
                          </a:outerShdw>
                        </a:effectLst>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r>
              <a:tr h="613998">
                <a:tc>
                  <a:txBody>
                    <a:bodyPr/>
                    <a:lstStyle/>
                    <a:p>
                      <a:pPr marL="342900" marR="0" lvl="0" indent="-342900" algn="ctr">
                        <a:lnSpc>
                          <a:spcPct val="150000"/>
                        </a:lnSpc>
                        <a:spcBef>
                          <a:spcPts val="0"/>
                        </a:spcBef>
                        <a:spcAft>
                          <a:spcPts val="0"/>
                        </a:spcAft>
                        <a:buFont typeface="Symbol"/>
                        <a:buNone/>
                      </a:pPr>
                      <a:r>
                        <a:rPr lang="en-US" sz="1800" b="1" baseline="0" dirty="0">
                          <a:solidFill>
                            <a:schemeClr val="tx1"/>
                          </a:solidFill>
                          <a:effectLst>
                            <a:outerShdw blurRad="38100" dist="38100" dir="2700000" algn="tl">
                              <a:srgbClr val="000000">
                                <a:alpha val="43137"/>
                              </a:srgbClr>
                            </a:outerShdw>
                          </a:effectLst>
                        </a:rPr>
                        <a:t>BIOPERIOD</a:t>
                      </a:r>
                      <a:endParaRPr lang="en-US" sz="1800" b="1" baseline="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00000"/>
                        </a:lnSpc>
                        <a:spcBef>
                          <a:spcPts val="0"/>
                        </a:spcBef>
                        <a:spcAft>
                          <a:spcPts val="0"/>
                        </a:spcAft>
                      </a:pPr>
                      <a:r>
                        <a:rPr lang="en-US" sz="1800" b="1" baseline="0" dirty="0" smtClean="0">
                          <a:solidFill>
                            <a:schemeClr val="tx1"/>
                          </a:solidFill>
                          <a:effectLst>
                            <a:outerShdw blurRad="38100" dist="38100" dir="2700000" algn="tl">
                              <a:srgbClr val="000000">
                                <a:alpha val="43137"/>
                              </a:srgbClr>
                            </a:outerShdw>
                          </a:effectLst>
                        </a:rPr>
                        <a:t>Model Indicator </a:t>
                      </a:r>
                      <a:endParaRPr lang="en-US" sz="1800" b="1" baseline="0" dirty="0">
                        <a:solidFill>
                          <a:schemeClr val="tx1"/>
                        </a:solidFill>
                        <a:effectLst>
                          <a:outerShdw blurRad="38100" dist="38100" dir="2700000" algn="tl">
                            <a:srgbClr val="000000">
                              <a:alpha val="43137"/>
                            </a:srgbClr>
                          </a:outerShdw>
                        </a:effectLst>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r>
              <a:tr h="673902">
                <a:tc>
                  <a:txBody>
                    <a:bodyPr/>
                    <a:lstStyle/>
                    <a:p>
                      <a:pPr marL="0" marR="0">
                        <a:lnSpc>
                          <a:spcPct val="100000"/>
                        </a:lnSpc>
                        <a:spcBef>
                          <a:spcPts val="0"/>
                        </a:spcBef>
                        <a:spcAft>
                          <a:spcPts val="0"/>
                        </a:spcAft>
                      </a:pPr>
                      <a:r>
                        <a:rPr lang="en-US" sz="1400" b="1" dirty="0"/>
                        <a:t>Overwintering</a:t>
                      </a:r>
                    </a:p>
                    <a:p>
                      <a:pPr marL="0" marR="0">
                        <a:lnSpc>
                          <a:spcPct val="100000"/>
                        </a:lnSpc>
                        <a:spcBef>
                          <a:spcPts val="0"/>
                        </a:spcBef>
                        <a:spcAft>
                          <a:spcPts val="0"/>
                        </a:spcAft>
                      </a:pPr>
                      <a:r>
                        <a:rPr lang="en-US" sz="1400" b="0" dirty="0"/>
                        <a:t>     (Dec. –Feb</a:t>
                      </a:r>
                      <a:r>
                        <a:rPr lang="en-US" sz="1400" b="0" dirty="0" smtClean="0"/>
                        <a:t>)</a:t>
                      </a:r>
                    </a:p>
                    <a:p>
                      <a:pPr marL="0" marR="0">
                        <a:lnSpc>
                          <a:spcPct val="100000"/>
                        </a:lnSpc>
                        <a:spcBef>
                          <a:spcPts val="0"/>
                        </a:spcBef>
                        <a:spcAft>
                          <a:spcPts val="0"/>
                        </a:spcAft>
                      </a:pPr>
                      <a:endParaRPr lang="en-US" sz="14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lnSpc>
                          <a:spcPct val="200000"/>
                        </a:lnSpc>
                        <a:spcBef>
                          <a:spcPts val="0"/>
                        </a:spcBef>
                        <a:spcAft>
                          <a:spcPts val="0"/>
                        </a:spcAft>
                      </a:pPr>
                      <a:r>
                        <a:rPr lang="en-US" sz="1600" b="1" dirty="0" smtClean="0">
                          <a:solidFill>
                            <a:srgbClr val="365F91"/>
                          </a:solidFill>
                          <a:latin typeface="Calibri"/>
                          <a:ea typeface="Calibri"/>
                          <a:cs typeface="Times New Roman"/>
                        </a:rPr>
                        <a:t>Flow</a:t>
                      </a:r>
                      <a:endParaRPr lang="en-US" sz="16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r>
              <a:tr h="530600">
                <a:tc>
                  <a:txBody>
                    <a:bodyPr/>
                    <a:lstStyle/>
                    <a:p>
                      <a:pPr marL="0" marR="0">
                        <a:lnSpc>
                          <a:spcPct val="100000"/>
                        </a:lnSpc>
                        <a:spcBef>
                          <a:spcPts val="0"/>
                        </a:spcBef>
                        <a:spcAft>
                          <a:spcPts val="0"/>
                        </a:spcAft>
                      </a:pPr>
                      <a:r>
                        <a:rPr lang="en-US" sz="1400" b="1" dirty="0" smtClean="0"/>
                        <a:t>Habitat Forming</a:t>
                      </a:r>
                      <a:endParaRPr lang="en-US" sz="1400" b="1" dirty="0"/>
                    </a:p>
                    <a:p>
                      <a:pPr marL="0" marR="0">
                        <a:lnSpc>
                          <a:spcPct val="100000"/>
                        </a:lnSpc>
                        <a:spcBef>
                          <a:spcPts val="0"/>
                        </a:spcBef>
                        <a:spcAft>
                          <a:spcPts val="0"/>
                        </a:spcAft>
                      </a:pPr>
                      <a:r>
                        <a:rPr lang="en-US" sz="1400" b="1" dirty="0"/>
                        <a:t>     </a:t>
                      </a:r>
                      <a:r>
                        <a:rPr lang="en-US" sz="1400" b="0" dirty="0"/>
                        <a:t>(March-April)</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600" b="1" dirty="0" smtClean="0">
                          <a:solidFill>
                            <a:srgbClr val="365F91"/>
                          </a:solidFill>
                          <a:latin typeface="Calibri"/>
                          <a:ea typeface="Calibri"/>
                          <a:cs typeface="Times New Roman"/>
                        </a:rPr>
                        <a:t>Flow</a:t>
                      </a:r>
                      <a:endParaRPr lang="en-US" sz="16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r>
              <a:tr h="530600">
                <a:tc>
                  <a:txBody>
                    <a:bodyPr/>
                    <a:lstStyle/>
                    <a:p>
                      <a:pPr marL="0" marR="0">
                        <a:lnSpc>
                          <a:spcPct val="100000"/>
                        </a:lnSpc>
                        <a:spcBef>
                          <a:spcPts val="0"/>
                        </a:spcBef>
                        <a:spcAft>
                          <a:spcPts val="0"/>
                        </a:spcAft>
                      </a:pPr>
                      <a:r>
                        <a:rPr lang="en-US" sz="1400" b="1" dirty="0" smtClean="0"/>
                        <a:t>Clupeid  Spawning</a:t>
                      </a:r>
                      <a:endParaRPr lang="en-US" sz="1400" b="1" dirty="0"/>
                    </a:p>
                    <a:p>
                      <a:pPr marL="0" marR="0">
                        <a:lnSpc>
                          <a:spcPct val="100000"/>
                        </a:lnSpc>
                        <a:spcBef>
                          <a:spcPts val="0"/>
                        </a:spcBef>
                        <a:spcAft>
                          <a:spcPts val="0"/>
                        </a:spcAft>
                      </a:pPr>
                      <a:r>
                        <a:rPr lang="en-US" sz="1400" b="1" dirty="0"/>
                        <a:t>     </a:t>
                      </a:r>
                      <a:r>
                        <a:rPr lang="en-US" sz="1400" b="0" dirty="0"/>
                        <a:t>(May)</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600" b="1" dirty="0" err="1" smtClean="0">
                          <a:solidFill>
                            <a:srgbClr val="365F91"/>
                          </a:solidFill>
                          <a:latin typeface="Calibri"/>
                          <a:ea typeface="Calibri"/>
                          <a:cs typeface="Times New Roman"/>
                        </a:rPr>
                        <a:t>Blueback</a:t>
                      </a:r>
                      <a:r>
                        <a:rPr lang="en-US" sz="1600" b="1" dirty="0" smtClean="0">
                          <a:solidFill>
                            <a:srgbClr val="365F91"/>
                          </a:solidFill>
                          <a:latin typeface="Calibri"/>
                          <a:ea typeface="Calibri"/>
                          <a:cs typeface="Times New Roman"/>
                        </a:rPr>
                        <a:t> Herring</a:t>
                      </a:r>
                      <a:endParaRPr lang="en-US" sz="16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r>
              <a:tr h="530600">
                <a:tc>
                  <a:txBody>
                    <a:bodyPr/>
                    <a:lstStyle/>
                    <a:p>
                      <a:pPr marL="0" marR="0">
                        <a:lnSpc>
                          <a:spcPct val="100000"/>
                        </a:lnSpc>
                        <a:spcBef>
                          <a:spcPts val="0"/>
                        </a:spcBef>
                        <a:spcAft>
                          <a:spcPts val="0"/>
                        </a:spcAft>
                      </a:pPr>
                      <a:r>
                        <a:rPr lang="en-US" sz="1400" b="1" dirty="0"/>
                        <a:t>Resident </a:t>
                      </a:r>
                      <a:r>
                        <a:rPr lang="en-US" sz="1400" b="1" dirty="0" smtClean="0"/>
                        <a:t>Spawning</a:t>
                      </a:r>
                      <a:endParaRPr lang="en-US" sz="1400" b="1" dirty="0"/>
                    </a:p>
                    <a:p>
                      <a:pPr marL="0" marR="0">
                        <a:lnSpc>
                          <a:spcPct val="100000"/>
                        </a:lnSpc>
                        <a:spcBef>
                          <a:spcPts val="0"/>
                        </a:spcBef>
                        <a:spcAft>
                          <a:spcPts val="0"/>
                        </a:spcAft>
                      </a:pPr>
                      <a:r>
                        <a:rPr lang="en-US" sz="1400" b="1" dirty="0"/>
                        <a:t>     </a:t>
                      </a:r>
                      <a:r>
                        <a:rPr lang="en-US" sz="1400" b="0" dirty="0"/>
                        <a:t>(June)</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600" b="1" dirty="0" smtClean="0">
                          <a:solidFill>
                            <a:srgbClr val="FF0000"/>
                          </a:solidFill>
                          <a:latin typeface="Calibri"/>
                          <a:ea typeface="Calibri"/>
                          <a:cs typeface="Times New Roman"/>
                        </a:rPr>
                        <a:t>Generic Resident Adult Fish (GRAF)</a:t>
                      </a:r>
                      <a:endParaRPr lang="en-US" sz="1600" b="1" dirty="0">
                        <a:solidFill>
                          <a:srgbClr val="FF0000"/>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r>
              <a:tr h="530600">
                <a:tc>
                  <a:txBody>
                    <a:bodyPr/>
                    <a:lstStyle/>
                    <a:p>
                      <a:pPr marL="0" marR="0">
                        <a:lnSpc>
                          <a:spcPct val="100000"/>
                        </a:lnSpc>
                        <a:spcBef>
                          <a:spcPts val="0"/>
                        </a:spcBef>
                        <a:spcAft>
                          <a:spcPts val="0"/>
                        </a:spcAft>
                      </a:pPr>
                      <a:r>
                        <a:rPr lang="en-US" sz="1400" b="1" dirty="0"/>
                        <a:t>Rearing </a:t>
                      </a:r>
                      <a:r>
                        <a:rPr lang="en-US" sz="1400" b="1" dirty="0" smtClean="0"/>
                        <a:t>&amp; Growth</a:t>
                      </a:r>
                      <a:endParaRPr lang="en-US" sz="1400" b="1" dirty="0"/>
                    </a:p>
                    <a:p>
                      <a:pPr marL="0" marR="0">
                        <a:lnSpc>
                          <a:spcPct val="100000"/>
                        </a:lnSpc>
                        <a:spcBef>
                          <a:spcPts val="0"/>
                        </a:spcBef>
                        <a:spcAft>
                          <a:spcPts val="0"/>
                        </a:spcAft>
                      </a:pPr>
                      <a:r>
                        <a:rPr lang="en-US" sz="1400" b="1" dirty="0"/>
                        <a:t>     </a:t>
                      </a:r>
                      <a:r>
                        <a:rPr lang="en-US" sz="1400" b="0" dirty="0"/>
                        <a:t>(July-October)</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1600" b="1" dirty="0" smtClean="0">
                          <a:solidFill>
                            <a:srgbClr val="FF0000"/>
                          </a:solidFill>
                          <a:latin typeface="+mn-lt"/>
                          <a:ea typeface="Calibri"/>
                          <a:cs typeface="Times New Roman"/>
                        </a:rPr>
                        <a:t>Generic Resident Adult Fish (GRAF)</a:t>
                      </a:r>
                    </a:p>
                  </a:txBody>
                  <a:tcPr marL="34636" marR="34636" marT="0" marB="0">
                    <a:lnL w="19050" cap="flat" cmpd="sng" algn="ctr">
                      <a:solidFill>
                        <a:schemeClr val="tx1"/>
                      </a:solidFill>
                      <a:prstDash val="solid"/>
                      <a:round/>
                      <a:headEnd type="none" w="med" len="med"/>
                      <a:tailEnd type="none" w="med" len="med"/>
                    </a:lnL>
                  </a:tcPr>
                </a:tc>
              </a:tr>
              <a:tr h="530600">
                <a:tc>
                  <a:txBody>
                    <a:bodyPr/>
                    <a:lstStyle/>
                    <a:p>
                      <a:pPr marL="0" marR="0">
                        <a:lnSpc>
                          <a:spcPct val="100000"/>
                        </a:lnSpc>
                        <a:spcBef>
                          <a:spcPts val="0"/>
                        </a:spcBef>
                        <a:spcAft>
                          <a:spcPts val="0"/>
                        </a:spcAft>
                      </a:pPr>
                      <a:r>
                        <a:rPr lang="en-US" sz="1400" b="1" dirty="0" smtClean="0"/>
                        <a:t>Salmonid Spawning</a:t>
                      </a:r>
                    </a:p>
                    <a:p>
                      <a:pPr marL="0" marR="0">
                        <a:lnSpc>
                          <a:spcPct val="100000"/>
                        </a:lnSpc>
                        <a:spcBef>
                          <a:spcPts val="0"/>
                        </a:spcBef>
                        <a:spcAft>
                          <a:spcPts val="0"/>
                        </a:spcAft>
                      </a:pPr>
                      <a:r>
                        <a:rPr lang="en-US" sz="1400" b="1" dirty="0" smtClean="0"/>
                        <a:t>     </a:t>
                      </a:r>
                      <a:r>
                        <a:rPr lang="en-US" sz="1400" b="0" dirty="0" smtClean="0"/>
                        <a:t>(November)</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smtClean="0">
                          <a:solidFill>
                            <a:srgbClr val="365F91"/>
                          </a:solidFill>
                          <a:latin typeface="Calibri"/>
                          <a:ea typeface="Calibri"/>
                          <a:cs typeface="Times New Roman"/>
                        </a:rPr>
                        <a:t>Atlantic Salmon</a:t>
                      </a:r>
                      <a:endParaRPr lang="en-US" sz="16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6" name="Rectangle 5"/>
          <p:cNvSpPr/>
          <p:nvPr/>
        </p:nvSpPr>
        <p:spPr>
          <a:xfrm>
            <a:off x="2667000" y="0"/>
            <a:ext cx="3839128" cy="584775"/>
          </a:xfrm>
          <a:prstGeom prst="rect">
            <a:avLst/>
          </a:prstGeom>
        </p:spPr>
        <p:txBody>
          <a:bodyPr wrap="none">
            <a:spAutoFit/>
          </a:bodyPr>
          <a:lstStyle/>
          <a:p>
            <a:r>
              <a:rPr lang="en-US" sz="3200" b="1" dirty="0" smtClean="0">
                <a:solidFill>
                  <a:srgbClr val="FFFF00"/>
                </a:solidFill>
                <a:effectLst>
                  <a:outerShdw blurRad="38100" dist="38100" dir="2700000" algn="tl">
                    <a:srgbClr val="000000"/>
                  </a:outerShdw>
                </a:effectLst>
              </a:rPr>
              <a:t>HABITAT SUITABILITY </a:t>
            </a:r>
            <a:endParaRPr lang="en-US" sz="3200" dirty="0"/>
          </a:p>
        </p:txBody>
      </p:sp>
      <p:sp>
        <p:nvSpPr>
          <p:cNvPr id="12" name="Rectangle 11"/>
          <p:cNvSpPr/>
          <p:nvPr/>
        </p:nvSpPr>
        <p:spPr>
          <a:xfrm>
            <a:off x="0" y="4267200"/>
            <a:ext cx="8686800" cy="3108543"/>
          </a:xfrm>
          <a:prstGeom prst="rect">
            <a:avLst/>
          </a:prstGeom>
        </p:spPr>
        <p:txBody>
          <a:bodyPr wrap="square">
            <a:spAutoFit/>
          </a:bodyPr>
          <a:lstStyle/>
          <a:p>
            <a:pPr>
              <a:buFont typeface="Wingdings" pitchFamily="2" charset="2"/>
              <a:buChar char="Ø"/>
            </a:pPr>
            <a:r>
              <a:rPr lang="en-US" sz="2000" b="1" dirty="0" smtClean="0">
                <a:solidFill>
                  <a:srgbClr val="FFFF00"/>
                </a:solidFill>
                <a:effectLst>
                  <a:outerShdw blurRad="38100" dist="38100" dir="2700000" algn="tl">
                    <a:srgbClr val="000000"/>
                  </a:outerShdw>
                </a:effectLst>
              </a:rPr>
              <a:t>  Fish habitat selection models developed using </a:t>
            </a:r>
          </a:p>
          <a:p>
            <a:r>
              <a:rPr lang="en-US" sz="2000" b="1" dirty="0" smtClean="0">
                <a:solidFill>
                  <a:srgbClr val="FFFF00"/>
                </a:solidFill>
                <a:effectLst>
                  <a:outerShdw blurRad="38100" dist="38100" dir="2700000" algn="tl">
                    <a:srgbClr val="000000"/>
                  </a:outerShdw>
                </a:effectLst>
              </a:rPr>
              <a:t>      </a:t>
            </a:r>
            <a:r>
              <a:rPr lang="en-US" sz="2000" b="1" dirty="0" err="1" smtClean="0">
                <a:solidFill>
                  <a:srgbClr val="FFFF00"/>
                </a:solidFill>
                <a:effectLst>
                  <a:outerShdw blurRad="38100" dist="38100" dir="2700000" algn="tl">
                    <a:srgbClr val="000000"/>
                  </a:outerShdw>
                </a:effectLst>
              </a:rPr>
              <a:t>SimStream</a:t>
            </a:r>
            <a:r>
              <a:rPr lang="en-US" sz="2000" b="1" dirty="0" smtClean="0">
                <a:solidFill>
                  <a:srgbClr val="FFFF00"/>
                </a:solidFill>
                <a:effectLst>
                  <a:outerShdw blurRad="38100" dist="38100" dir="2700000" algn="tl">
                    <a:srgbClr val="000000"/>
                  </a:outerShdw>
                </a:effectLst>
              </a:rPr>
              <a:t> software.</a:t>
            </a:r>
          </a:p>
          <a:p>
            <a:endParaRPr lang="en-US" sz="2000" b="1" dirty="0" smtClean="0">
              <a:solidFill>
                <a:srgbClr val="FFFF00"/>
              </a:solidFill>
              <a:effectLst>
                <a:outerShdw blurRad="38100" dist="38100" dir="2700000" algn="tl">
                  <a:srgbClr val="000000"/>
                </a:outerShdw>
              </a:effectLst>
            </a:endParaRPr>
          </a:p>
          <a:p>
            <a:pPr>
              <a:buFont typeface="Wingdings" pitchFamily="2" charset="2"/>
              <a:buChar char="Ø"/>
            </a:pPr>
            <a:r>
              <a:rPr lang="en-US" sz="2000" b="1" dirty="0" smtClean="0">
                <a:solidFill>
                  <a:srgbClr val="FFFF00"/>
                </a:solidFill>
                <a:effectLst>
                  <a:outerShdw blurRad="38100" dist="38100" dir="2700000" algn="tl">
                    <a:srgbClr val="000000"/>
                  </a:outerShdw>
                </a:effectLst>
              </a:rPr>
              <a:t>  Habitat suitability criteria based upon empirical data. </a:t>
            </a:r>
          </a:p>
          <a:p>
            <a:r>
              <a:rPr lang="en-US" sz="2000" b="1" dirty="0" smtClean="0">
                <a:solidFill>
                  <a:srgbClr val="FFFF00"/>
                </a:solidFill>
                <a:effectLst>
                  <a:outerShdw blurRad="38100" dist="38100" dir="2700000" algn="tl">
                    <a:srgbClr val="000000"/>
                  </a:outerShdw>
                </a:effectLst>
              </a:rPr>
              <a:t>      Multivariate statistical analysis used to identify criteria as: </a:t>
            </a:r>
          </a:p>
          <a:p>
            <a:r>
              <a:rPr lang="en-US" sz="2000" b="1" dirty="0" smtClean="0">
                <a:solidFill>
                  <a:srgbClr val="FFFF00"/>
                </a:solidFill>
                <a:effectLst>
                  <a:outerShdw blurRad="38100" dist="38100" dir="2700000" algn="tl">
                    <a:srgbClr val="000000"/>
                  </a:outerShdw>
                </a:effectLst>
              </a:rPr>
              <a:t>        non-suitable (red)</a:t>
            </a:r>
          </a:p>
          <a:p>
            <a:r>
              <a:rPr lang="en-US" sz="2000" b="1" dirty="0" smtClean="0">
                <a:solidFill>
                  <a:srgbClr val="FFFF00"/>
                </a:solidFill>
                <a:effectLst>
                  <a:outerShdw blurRad="38100" dist="38100" dir="2700000" algn="tl">
                    <a:srgbClr val="000000"/>
                  </a:outerShdw>
                </a:effectLst>
              </a:rPr>
              <a:t>        suitable (yellow)</a:t>
            </a:r>
          </a:p>
          <a:p>
            <a:r>
              <a:rPr lang="en-US" sz="2000" b="1" dirty="0" smtClean="0">
                <a:solidFill>
                  <a:srgbClr val="FFFF00"/>
                </a:solidFill>
                <a:effectLst>
                  <a:outerShdw blurRad="38100" dist="38100" dir="2700000" algn="tl">
                    <a:srgbClr val="000000"/>
                  </a:outerShdw>
                </a:effectLst>
              </a:rPr>
              <a:t>        optimal (green)</a:t>
            </a:r>
          </a:p>
          <a:p>
            <a:endParaRPr lang="en-US" b="1" dirty="0" smtClean="0">
              <a:solidFill>
                <a:srgbClr val="FFFF00"/>
              </a:solidFill>
              <a:effectLst>
                <a:outerShdw blurRad="38100" dist="38100" dir="2700000" algn="tl">
                  <a:srgbClr val="000000"/>
                </a:outerShdw>
              </a:effectLst>
            </a:endParaRPr>
          </a:p>
          <a:p>
            <a:endParaRPr lang="en-US" b="1" dirty="0" smtClean="0">
              <a:solidFill>
                <a:srgbClr val="FFFF00"/>
              </a:solidFill>
              <a:effectLst>
                <a:outerShdw blurRad="38100" dist="38100" dir="2700000" algn="tl">
                  <a:srgbClr val="000000"/>
                </a:outerShdw>
              </a:effectLst>
            </a:endParaRPr>
          </a:p>
        </p:txBody>
      </p:sp>
      <p:pic>
        <p:nvPicPr>
          <p:cNvPr id="2" name="Picture 2"/>
          <p:cNvPicPr>
            <a:picLocks noChangeAspect="1" noChangeArrowheads="1"/>
          </p:cNvPicPr>
          <p:nvPr/>
        </p:nvPicPr>
        <p:blipFill>
          <a:blip r:embed="rId4" cstate="print"/>
          <a:srcRect/>
          <a:stretch>
            <a:fillRect/>
          </a:stretch>
        </p:blipFill>
        <p:spPr bwMode="auto">
          <a:xfrm>
            <a:off x="6534150" y="3962400"/>
            <a:ext cx="2609850" cy="28956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0" y="990600"/>
            <a:ext cx="4572000" cy="2886075"/>
          </a:xfrm>
          <a:prstGeom prst="rect">
            <a:avLst/>
          </a:prstGeom>
          <a:noFill/>
          <a:ln w="25400">
            <a:solidFill>
              <a:schemeClr val="bg1"/>
            </a:solid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4572000" y="990600"/>
            <a:ext cx="4572000" cy="2895600"/>
          </a:xfrm>
          <a:prstGeom prst="rect">
            <a:avLst/>
          </a:prstGeom>
          <a:noFill/>
          <a:ln w="25400">
            <a:solidFill>
              <a:schemeClr val="bg1"/>
            </a:solidFill>
            <a:miter lim="800000"/>
            <a:headEnd/>
            <a:tailEnd/>
          </a:ln>
        </p:spPr>
      </p:pic>
      <p:sp>
        <p:nvSpPr>
          <p:cNvPr id="9" name="TextBox 8"/>
          <p:cNvSpPr txBox="1"/>
          <p:nvPr/>
        </p:nvSpPr>
        <p:spPr>
          <a:xfrm>
            <a:off x="1600200" y="990600"/>
            <a:ext cx="1407821"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sz="2800" dirty="0" smtClean="0">
                <a:solidFill>
                  <a:srgbClr val="FFFF00"/>
                </a:solidFill>
                <a:effectLst>
                  <a:outerShdw blurRad="38100" dist="38100" dir="2700000" algn="tl">
                    <a:srgbClr val="000000">
                      <a:alpha val="43137"/>
                    </a:srgbClr>
                  </a:outerShdw>
                </a:effectLst>
              </a:rPr>
              <a:t>0.1 </a:t>
            </a:r>
            <a:r>
              <a:rPr lang="en-US" sz="2800" dirty="0" err="1" smtClean="0">
                <a:solidFill>
                  <a:srgbClr val="FFFF00"/>
                </a:solidFill>
                <a:effectLst>
                  <a:outerShdw blurRad="38100" dist="38100" dir="2700000" algn="tl">
                    <a:srgbClr val="000000">
                      <a:alpha val="43137"/>
                    </a:srgbClr>
                  </a:outerShdw>
                </a:effectLst>
              </a:rPr>
              <a:t>cfsm</a:t>
            </a:r>
            <a:endParaRPr lang="en-US" sz="2800"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6172200" y="990600"/>
            <a:ext cx="1407821"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sz="2800" dirty="0" smtClean="0">
                <a:solidFill>
                  <a:srgbClr val="FFFF00"/>
                </a:solidFill>
                <a:effectLst>
                  <a:outerShdw blurRad="38100" dist="38100" dir="2700000" algn="tl">
                    <a:srgbClr val="000000">
                      <a:alpha val="43137"/>
                    </a:srgbClr>
                  </a:outerShdw>
                </a:effectLst>
              </a:rPr>
              <a:t>1.0 </a:t>
            </a:r>
            <a:r>
              <a:rPr lang="en-US" sz="2800" dirty="0" err="1" smtClean="0">
                <a:solidFill>
                  <a:srgbClr val="FFFF00"/>
                </a:solidFill>
                <a:effectLst>
                  <a:outerShdw blurRad="38100" dist="38100" dir="2700000" algn="tl">
                    <a:srgbClr val="000000">
                      <a:alpha val="43137"/>
                    </a:srgbClr>
                  </a:outerShdw>
                </a:effectLst>
              </a:rPr>
              <a:t>cfsm</a:t>
            </a:r>
            <a:endParaRPr lang="en-US" sz="2800"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solidFill>
                  <a:srgbClr val="FFFF00"/>
                </a:solidFill>
                <a:effectLst>
                  <a:outerShdw blurRad="38100" dist="38100" dir="2700000" algn="tl">
                    <a:srgbClr val="000000">
                      <a:alpha val="43137"/>
                    </a:srgbClr>
                  </a:outerShdw>
                </a:effectLst>
              </a:rPr>
              <a:t>Habitat Rating Curves</a:t>
            </a:r>
            <a:endParaRPr lang="en-US" sz="40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943600"/>
            <a:ext cx="9144000" cy="1143000"/>
          </a:xfrm>
        </p:spPr>
        <p:txBody>
          <a:bodyPr>
            <a:normAutofit/>
          </a:bodyPr>
          <a:lstStyle/>
          <a:p>
            <a:pPr>
              <a:buFont typeface="Wingdings" pitchFamily="2" charset="2"/>
              <a:buChar char="Ø"/>
            </a:pPr>
            <a:r>
              <a:rPr lang="en-US" sz="2000" b="1" dirty="0" smtClean="0">
                <a:solidFill>
                  <a:srgbClr val="FFFF00"/>
                </a:solidFill>
                <a:effectLst>
                  <a:outerShdw blurRad="38100" dist="38100" dir="2700000" algn="tl">
                    <a:srgbClr val="000000">
                      <a:alpha val="43137"/>
                    </a:srgbClr>
                  </a:outerShdw>
                </a:effectLst>
              </a:rPr>
              <a:t>Total habitat for each species (suitable and optimal) habitat was quantified for each flow as proportion of river channel. </a:t>
            </a:r>
            <a:r>
              <a:rPr lang="en-US" sz="2400" b="1" dirty="0" smtClean="0">
                <a:solidFill>
                  <a:srgbClr val="FFFF00"/>
                </a:solidFill>
                <a:effectLst>
                  <a:outerShdw blurRad="38100" dist="38100" dir="2700000" algn="tl">
                    <a:srgbClr val="000000">
                      <a:alpha val="43137"/>
                    </a:srgbClr>
                  </a:outerShdw>
                </a:effectLst>
              </a:rPr>
              <a:t>	</a:t>
            </a:r>
            <a:endParaRPr lang="en-US" sz="2400" b="1" dirty="0" smtClean="0">
              <a:solidFill>
                <a:schemeClr val="bg1"/>
              </a:solidFill>
              <a:effectLst>
                <a:outerShdw blurRad="38100" dist="38100" dir="2700000" algn="tl">
                  <a:srgbClr val="000000">
                    <a:alpha val="43137"/>
                  </a:srgbClr>
                </a:outerShdw>
              </a:effectLst>
            </a:endParaRPr>
          </a:p>
          <a:p>
            <a:pPr>
              <a:buNone/>
            </a:pPr>
            <a:endParaRPr lang="en-US" sz="1800" b="1" dirty="0" smtClean="0">
              <a:solidFill>
                <a:srgbClr val="FFFF00"/>
              </a:solidFill>
              <a:effectLst>
                <a:outerShdw blurRad="38100" dist="38100" dir="2700000" algn="tl">
                  <a:srgbClr val="000000">
                    <a:alpha val="43137"/>
                  </a:srgbClr>
                </a:outerShdw>
              </a:effectLst>
            </a:endParaRPr>
          </a:p>
          <a:p>
            <a:endParaRPr lang="en-US" sz="2400" dirty="0"/>
          </a:p>
        </p:txBody>
      </p:sp>
      <p:pic>
        <p:nvPicPr>
          <p:cNvPr id="3074" name="Picture 2"/>
          <p:cNvPicPr>
            <a:picLocks noChangeAspect="1" noChangeArrowheads="1"/>
          </p:cNvPicPr>
          <p:nvPr/>
        </p:nvPicPr>
        <p:blipFill>
          <a:blip r:embed="rId3" cstate="print"/>
          <a:srcRect/>
          <a:stretch>
            <a:fillRect/>
          </a:stretch>
        </p:blipFill>
        <p:spPr bwMode="auto">
          <a:xfrm>
            <a:off x="533400" y="685800"/>
            <a:ext cx="7696200" cy="4876800"/>
          </a:xfrm>
          <a:prstGeom prst="rect">
            <a:avLst/>
          </a:prstGeom>
          <a:noFill/>
          <a:ln w="9525">
            <a:noFill/>
            <a:miter lim="800000"/>
            <a:headEnd/>
            <a:tailEnd/>
          </a:ln>
        </p:spPr>
      </p:pic>
      <p:sp>
        <p:nvSpPr>
          <p:cNvPr id="5" name="TextBox 4"/>
          <p:cNvSpPr txBox="1"/>
          <p:nvPr/>
        </p:nvSpPr>
        <p:spPr>
          <a:xfrm>
            <a:off x="4191000" y="1676400"/>
            <a:ext cx="2860976" cy="369332"/>
          </a:xfrm>
          <a:prstGeom prst="rect">
            <a:avLst/>
          </a:prstGeom>
          <a:noFill/>
        </p:spPr>
        <p:txBody>
          <a:bodyPr wrap="none" rtlCol="0">
            <a:spAutoFit/>
          </a:bodyPr>
          <a:lstStyle/>
          <a:p>
            <a:r>
              <a:rPr lang="en-US" b="1" dirty="0" smtClean="0"/>
              <a:t>Generic Resident Adult Fish </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067800" cy="762000"/>
          </a:xfrm>
        </p:spPr>
        <p:txBody>
          <a:bodyPr>
            <a:normAutofit fontScale="90000"/>
          </a:bodyPr>
          <a:lstStyle/>
          <a:p>
            <a:r>
              <a:rPr lang="en-US" sz="2200" dirty="0" smtClean="0">
                <a:solidFill>
                  <a:srgbClr val="FFFF00"/>
                </a:solidFill>
                <a:effectLst>
                  <a:outerShdw blurRad="38100" dist="38100" dir="2700000" algn="tl">
                    <a:srgbClr val="000000">
                      <a:alpha val="43137"/>
                    </a:srgbClr>
                  </a:outerShdw>
                </a:effectLst>
              </a:rPr>
              <a:t/>
            </a:r>
            <a:br>
              <a:rPr lang="en-US" sz="2200" dirty="0" smtClean="0">
                <a:solidFill>
                  <a:srgbClr val="FFFF00"/>
                </a:solidFill>
                <a:effectLst>
                  <a:outerShdw blurRad="38100" dist="38100" dir="2700000" algn="tl">
                    <a:srgbClr val="000000">
                      <a:alpha val="43137"/>
                    </a:srgbClr>
                  </a:outerShdw>
                </a:effectLst>
              </a:rPr>
            </a:br>
            <a:r>
              <a:rPr lang="en-US" sz="2700" b="1" dirty="0" smtClean="0">
                <a:solidFill>
                  <a:srgbClr val="FFFF00"/>
                </a:solidFill>
                <a:effectLst>
                  <a:outerShdw blurRad="38100" dist="38100" dir="2700000" algn="tl">
                    <a:srgbClr val="000000">
                      <a:alpha val="43137"/>
                    </a:srgbClr>
                  </a:outerShdw>
                </a:effectLst>
              </a:rPr>
              <a:t>Develop Uniform Under Continuous Threshold (UCUT) habitat curves </a:t>
            </a:r>
            <a:r>
              <a:rPr lang="en-US" dirty="0" smtClean="0">
                <a:solidFill>
                  <a:srgbClr val="FFFF00"/>
                </a:solidFill>
                <a:effectLst>
                  <a:outerShdw blurRad="38100" dist="38100" dir="2700000" algn="tl">
                    <a:srgbClr val="000000">
                      <a:alpha val="43137"/>
                    </a:srgbClr>
                  </a:outerShdw>
                </a:effectLst>
              </a:rPr>
              <a:t/>
            </a:r>
            <a:br>
              <a:rPr lang="en-US" dirty="0" smtClean="0">
                <a:solidFill>
                  <a:srgbClr val="FFFF00"/>
                </a:solidFill>
                <a:effectLst>
                  <a:outerShdw blurRad="38100" dist="38100" dir="2700000" algn="tl">
                    <a:srgbClr val="000000">
                      <a:alpha val="43137"/>
                    </a:srgbClr>
                  </a:outerShdw>
                </a:effectLst>
              </a:rPr>
            </a:br>
            <a:endParaRPr lang="en-US" dirty="0">
              <a:solidFill>
                <a:srgbClr val="FFFF00"/>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219200" y="2590800"/>
            <a:ext cx="6781800" cy="4267200"/>
          </a:xfrm>
          <a:prstGeom prst="rect">
            <a:avLst/>
          </a:prstGeom>
          <a:noFill/>
          <a:ln w="9525">
            <a:solidFill>
              <a:schemeClr val="tx1"/>
            </a:solidFill>
            <a:miter lim="800000"/>
            <a:headEnd/>
            <a:tailEnd/>
          </a:ln>
        </p:spPr>
      </p:pic>
      <p:sp>
        <p:nvSpPr>
          <p:cNvPr id="5" name="TextBox 4"/>
          <p:cNvSpPr txBox="1"/>
          <p:nvPr/>
        </p:nvSpPr>
        <p:spPr>
          <a:xfrm>
            <a:off x="457200" y="609600"/>
            <a:ext cx="7772399" cy="3862596"/>
          </a:xfrm>
          <a:prstGeom prst="rect">
            <a:avLst/>
          </a:prstGeom>
          <a:noFill/>
        </p:spPr>
        <p:txBody>
          <a:bodyPr wrap="square" rtlCol="0">
            <a:spAutoFit/>
          </a:bodyPr>
          <a:lstStyle/>
          <a:p>
            <a:pPr>
              <a:buClr>
                <a:schemeClr val="bg1"/>
              </a:buClr>
            </a:pPr>
            <a:r>
              <a:rPr lang="en-US" sz="2000" b="1" dirty="0" smtClean="0">
                <a:solidFill>
                  <a:schemeClr val="bg1"/>
                </a:solidFill>
                <a:effectLst>
                  <a:outerShdw blurRad="38100" dist="38100" dir="2700000" algn="tl">
                    <a:srgbClr val="000000">
                      <a:alpha val="43137"/>
                    </a:srgbClr>
                  </a:outerShdw>
                </a:effectLst>
              </a:rPr>
              <a:t>Translate hydrologic time series developed from surrogate gage (70 yrs) into habitat time series</a:t>
            </a:r>
          </a:p>
          <a:p>
            <a:r>
              <a:rPr lang="en-US" sz="2000" b="1" dirty="0" smtClean="0">
                <a:solidFill>
                  <a:schemeClr val="bg1"/>
                </a:solidFill>
                <a:effectLst>
                  <a:outerShdw blurRad="38100" dist="38100" dir="2700000" algn="tl">
                    <a:srgbClr val="000000">
                      <a:alpha val="43137"/>
                    </a:srgbClr>
                  </a:outerShdw>
                </a:effectLst>
              </a:rPr>
              <a:t>	</a:t>
            </a:r>
          </a:p>
          <a:p>
            <a:r>
              <a:rPr lang="en-US" sz="2000" b="1" dirty="0" smtClean="0">
                <a:solidFill>
                  <a:schemeClr val="bg1"/>
                </a:solidFill>
                <a:effectLst>
                  <a:outerShdw blurRad="38100" dist="38100" dir="2700000" algn="tl">
                    <a:srgbClr val="000000">
                      <a:alpha val="43137"/>
                    </a:srgbClr>
                  </a:outerShdw>
                </a:effectLst>
              </a:rPr>
              <a:t>Extract </a:t>
            </a:r>
            <a:r>
              <a:rPr lang="en-US" sz="2000" b="1" dirty="0" err="1" smtClean="0">
                <a:solidFill>
                  <a:schemeClr val="bg1"/>
                </a:solidFill>
                <a:effectLst>
                  <a:outerShdw blurRad="38100" dist="38100" dir="2700000" algn="tl">
                    <a:srgbClr val="000000">
                      <a:alpha val="43137"/>
                    </a:srgbClr>
                  </a:outerShdw>
                </a:effectLst>
              </a:rPr>
              <a:t>bioperiod</a:t>
            </a:r>
            <a:r>
              <a:rPr lang="en-US" sz="2000" b="1" dirty="0" smtClean="0">
                <a:solidFill>
                  <a:schemeClr val="bg1"/>
                </a:solidFill>
                <a:effectLst>
                  <a:outerShdw blurRad="38100" dist="38100" dir="2700000" algn="tl">
                    <a:srgbClr val="000000">
                      <a:alpha val="43137"/>
                    </a:srgbClr>
                  </a:outerShdw>
                </a:effectLst>
              </a:rPr>
              <a:t> data from:</a:t>
            </a:r>
          </a:p>
          <a:p>
            <a:r>
              <a:rPr lang="en-US" sz="2000" b="1" dirty="0" smtClean="0">
                <a:solidFill>
                  <a:schemeClr val="bg1"/>
                </a:solidFill>
                <a:effectLst>
                  <a:outerShdw blurRad="38100" dist="38100" dir="2700000" algn="tl">
                    <a:srgbClr val="000000">
                      <a:alpha val="43137"/>
                    </a:srgbClr>
                  </a:outerShdw>
                </a:effectLst>
              </a:rPr>
              <a:t>	 “habitat events – number days under predefined threshold”</a:t>
            </a:r>
          </a:p>
          <a:p>
            <a:endParaRPr lang="en-US" sz="2000" dirty="0" smtClean="0">
              <a:solidFill>
                <a:srgbClr val="FFFF00"/>
              </a:solidFill>
              <a:effectLst>
                <a:outerShdw blurRad="38100" dist="38100" dir="2700000" algn="tl">
                  <a:srgbClr val="000000">
                    <a:alpha val="43137"/>
                  </a:srgbClr>
                </a:outerShdw>
              </a:effectLst>
            </a:endParaRPr>
          </a:p>
          <a:p>
            <a:endParaRPr lang="en-US" sz="2000" dirty="0" smtClean="0">
              <a:solidFill>
                <a:srgbClr val="FFFF00"/>
              </a:solidFill>
              <a:effectLst>
                <a:outerShdw blurRad="38100" dist="38100" dir="2700000" algn="tl">
                  <a:srgbClr val="000000">
                    <a:alpha val="43137"/>
                  </a:srgbClr>
                </a:outerShdw>
              </a:effectLst>
            </a:endParaRPr>
          </a:p>
          <a:p>
            <a:endParaRPr lang="en-US" sz="2000" dirty="0" smtClean="0">
              <a:solidFill>
                <a:srgbClr val="FFFF00"/>
              </a:solidFill>
              <a:effectLst>
                <a:outerShdw blurRad="38100" dist="38100" dir="2700000" algn="tl">
                  <a:srgbClr val="000000">
                    <a:alpha val="43137"/>
                  </a:srgbClr>
                </a:outerShdw>
              </a:effectLst>
            </a:endParaRPr>
          </a:p>
          <a:p>
            <a:endParaRPr lang="en-US" sz="2000" dirty="0" smtClean="0">
              <a:solidFill>
                <a:srgbClr val="FFFF00"/>
              </a:solidFill>
              <a:effectLst>
                <a:outerShdw blurRad="38100" dist="38100" dir="2700000" algn="tl">
                  <a:srgbClr val="000000">
                    <a:alpha val="43137"/>
                  </a:srgbClr>
                </a:outerShdw>
              </a:effectLst>
            </a:endParaRPr>
          </a:p>
          <a:p>
            <a:r>
              <a:rPr lang="en-US" sz="1100" dirty="0" smtClean="0">
                <a:solidFill>
                  <a:schemeClr val="bg1"/>
                </a:solidFill>
                <a:effectLst>
                  <a:outerShdw blurRad="38100" dist="38100" dir="2700000" algn="tl">
                    <a:srgbClr val="000000">
                      <a:alpha val="43137"/>
                    </a:srgbClr>
                  </a:outerShdw>
                </a:effectLst>
              </a:rPr>
              <a:t>		</a:t>
            </a:r>
          </a:p>
          <a:p>
            <a:r>
              <a:rPr lang="en-US" dirty="0" smtClean="0">
                <a:solidFill>
                  <a:srgbClr val="FFFF00"/>
                </a:solidFill>
              </a:rPr>
              <a:t>	</a:t>
            </a:r>
          </a:p>
          <a:p>
            <a:endParaRPr lang="en-US" dirty="0" smtClean="0">
              <a:solidFill>
                <a:srgbClr val="FFFF00"/>
              </a:solidFill>
            </a:endParaRPr>
          </a:p>
          <a:p>
            <a:endParaRPr lang="en-US" dirty="0">
              <a:solidFill>
                <a:srgbClr val="FFFF00"/>
              </a:solidFill>
            </a:endParaRPr>
          </a:p>
        </p:txBody>
      </p:sp>
      <p:sp>
        <p:nvSpPr>
          <p:cNvPr id="6" name="TextBox 5"/>
          <p:cNvSpPr txBox="1"/>
          <p:nvPr/>
        </p:nvSpPr>
        <p:spPr>
          <a:xfrm>
            <a:off x="1066800" y="2362200"/>
            <a:ext cx="714099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dirty="0" smtClean="0"/>
              <a:t>Schematic of UCUT curve computation for hypothetical habitat time series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0"/>
            <a:ext cx="7772400" cy="1066800"/>
          </a:xfrm>
        </p:spPr>
        <p:txBody>
          <a:bodyPr>
            <a:normAutofit/>
          </a:bodyPr>
          <a:lstStyle/>
          <a:p>
            <a:r>
              <a:rPr lang="en-US" sz="3600" dirty="0" smtClean="0">
                <a:solidFill>
                  <a:srgbClr val="FFFF00"/>
                </a:solidFill>
                <a:effectLst>
                  <a:outerShdw blurRad="38100" dist="38100" dir="2700000" algn="tl">
                    <a:srgbClr val="000000">
                      <a:alpha val="43137"/>
                    </a:srgbClr>
                  </a:outerShdw>
                </a:effectLst>
              </a:rPr>
              <a:t>Summary of Surface Water Diversion </a:t>
            </a:r>
            <a:endParaRPr lang="en-US" sz="36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type="subTitle" idx="1"/>
          </p:nvPr>
        </p:nvSpPr>
        <p:spPr>
          <a:xfrm>
            <a:off x="381000" y="1143000"/>
            <a:ext cx="8382000" cy="4495800"/>
          </a:xfrm>
        </p:spPr>
        <p:txBody>
          <a:bodyPr>
            <a:normAutofit fontScale="25000" lnSpcReduction="20000"/>
          </a:bodyPr>
          <a:lstStyle/>
          <a:p>
            <a:pPr lvl="0" algn="l">
              <a:buClr>
                <a:srgbClr val="FFFF00"/>
              </a:buClr>
              <a:buFont typeface="Wingdings" pitchFamily="2" charset="2"/>
              <a:buChar char="Ø"/>
            </a:pPr>
            <a:r>
              <a:rPr lang="en-US" sz="8000" dirty="0" smtClean="0">
                <a:solidFill>
                  <a:schemeClr val="bg1"/>
                </a:solidFill>
                <a:effectLst>
                  <a:outerShdw blurRad="38100" dist="38100" dir="2700000" algn="tl">
                    <a:srgbClr val="000000">
                      <a:alpha val="43137"/>
                    </a:srgbClr>
                  </a:outerShdw>
                </a:effectLst>
              </a:rPr>
              <a:t>  </a:t>
            </a:r>
            <a:r>
              <a:rPr lang="en-US" sz="8000" b="1" dirty="0" smtClean="0">
                <a:solidFill>
                  <a:schemeClr val="bg1"/>
                </a:solidFill>
              </a:rPr>
              <a:t>The Town of Putnam diverts surface water from the Little River for the municipal water system. The diversion has occurred since the construction of the dam and water treatment facilities in the late 1800’s. </a:t>
            </a:r>
          </a:p>
          <a:p>
            <a:pPr lvl="0" algn="l">
              <a:buClr>
                <a:srgbClr val="FFFF00"/>
              </a:buClr>
              <a:buFont typeface="Wingdings" pitchFamily="2" charset="2"/>
              <a:buChar char="Ø"/>
            </a:pPr>
            <a:endParaRPr lang="en-US" sz="8000" b="1" dirty="0" smtClean="0">
              <a:solidFill>
                <a:schemeClr val="bg1"/>
              </a:solidFill>
            </a:endParaRPr>
          </a:p>
          <a:p>
            <a:pPr algn="l">
              <a:buClr>
                <a:srgbClr val="FFFF00"/>
              </a:buClr>
              <a:buFont typeface="Wingdings" pitchFamily="2" charset="2"/>
              <a:buChar char="Ø"/>
            </a:pPr>
            <a:r>
              <a:rPr lang="en-US" sz="8000" b="1" dirty="0" smtClean="0">
                <a:solidFill>
                  <a:schemeClr val="bg1"/>
                </a:solidFill>
              </a:rPr>
              <a:t>  Sole source of water supply until the 1970’s when groundwater wells developed along the nearby Quinebaug River.  </a:t>
            </a:r>
          </a:p>
          <a:p>
            <a:pPr lvl="0" algn="l">
              <a:buClr>
                <a:srgbClr val="FFFF00"/>
              </a:buClr>
              <a:buFont typeface="Wingdings" pitchFamily="2" charset="2"/>
              <a:buChar char="Ø"/>
            </a:pPr>
            <a:endParaRPr lang="en-US" sz="8000" b="1" dirty="0" smtClean="0">
              <a:solidFill>
                <a:schemeClr val="bg1"/>
              </a:solidFill>
            </a:endParaRPr>
          </a:p>
          <a:p>
            <a:pPr lvl="0" algn="l">
              <a:buClr>
                <a:srgbClr val="FFFF00"/>
              </a:buClr>
              <a:buFont typeface="Wingdings" pitchFamily="2" charset="2"/>
              <a:buChar char="Ø"/>
            </a:pPr>
            <a:r>
              <a:rPr lang="en-US" sz="8000" b="1" dirty="0" smtClean="0">
                <a:solidFill>
                  <a:schemeClr val="bg1"/>
                </a:solidFill>
              </a:rPr>
              <a:t>  The diversion occurs on a run of river (real time basis) e.g. the diversion is a percentage of the flow in the river with the remainder flowing downstream.  </a:t>
            </a:r>
          </a:p>
          <a:p>
            <a:pPr lvl="0" algn="l">
              <a:buClr>
                <a:srgbClr val="FFFF00"/>
              </a:buClr>
              <a:buFont typeface="Wingdings" pitchFamily="2" charset="2"/>
              <a:buChar char="Ø"/>
            </a:pPr>
            <a:endParaRPr lang="en-US" sz="8000" b="1" dirty="0" smtClean="0">
              <a:solidFill>
                <a:schemeClr val="bg1"/>
              </a:solidFill>
            </a:endParaRPr>
          </a:p>
          <a:p>
            <a:pPr lvl="0" algn="l">
              <a:buClr>
                <a:srgbClr val="FFFF00"/>
              </a:buClr>
            </a:pPr>
            <a:r>
              <a:rPr lang="en-US" sz="8000" b="1" dirty="0" smtClean="0">
                <a:solidFill>
                  <a:schemeClr val="bg1"/>
                </a:solidFill>
              </a:rPr>
              <a:t>	</a:t>
            </a:r>
            <a:r>
              <a:rPr lang="en-US" sz="8000" b="1" dirty="0" err="1" smtClean="0">
                <a:solidFill>
                  <a:schemeClr val="bg1"/>
                </a:solidFill>
              </a:rPr>
              <a:t>Max.day</a:t>
            </a:r>
            <a:r>
              <a:rPr lang="en-US" sz="8000" b="1" dirty="0" smtClean="0">
                <a:solidFill>
                  <a:schemeClr val="bg1"/>
                </a:solidFill>
              </a:rPr>
              <a:t> withdrawal – 1.8 </a:t>
            </a:r>
            <a:r>
              <a:rPr lang="en-US" sz="8000" b="1" dirty="0" err="1" smtClean="0">
                <a:solidFill>
                  <a:schemeClr val="bg1"/>
                </a:solidFill>
              </a:rPr>
              <a:t>mgd</a:t>
            </a:r>
            <a:r>
              <a:rPr lang="en-US" sz="8000" b="1" dirty="0" smtClean="0">
                <a:solidFill>
                  <a:schemeClr val="bg1"/>
                </a:solidFill>
              </a:rPr>
              <a:t> (2.8 cfs). </a:t>
            </a:r>
          </a:p>
          <a:p>
            <a:pPr lvl="0" algn="l">
              <a:buClr>
                <a:srgbClr val="FFFF00"/>
              </a:buClr>
              <a:buFont typeface="Wingdings" pitchFamily="2" charset="2"/>
              <a:buChar char="Ø"/>
            </a:pPr>
            <a:endParaRPr lang="en-US" sz="8000" b="1" dirty="0" smtClean="0">
              <a:solidFill>
                <a:schemeClr val="bg1"/>
              </a:solidFill>
            </a:endParaRPr>
          </a:p>
          <a:p>
            <a:pPr lvl="0" algn="l">
              <a:buClr>
                <a:srgbClr val="FFFF00"/>
              </a:buClr>
            </a:pPr>
            <a:r>
              <a:rPr lang="en-US" sz="8000" b="1" dirty="0" smtClean="0">
                <a:solidFill>
                  <a:schemeClr val="bg1"/>
                </a:solidFill>
              </a:rPr>
              <a:t>	Mean day Max Month – 1.5 </a:t>
            </a:r>
            <a:r>
              <a:rPr lang="en-US" sz="8000" b="1" dirty="0" err="1" smtClean="0">
                <a:solidFill>
                  <a:schemeClr val="bg1"/>
                </a:solidFill>
              </a:rPr>
              <a:t>mg</a:t>
            </a:r>
            <a:r>
              <a:rPr lang="en-US" sz="8000" dirty="0" err="1" smtClean="0">
                <a:solidFill>
                  <a:schemeClr val="bg1"/>
                </a:solidFill>
                <a:effectLst>
                  <a:outerShdw blurRad="38100" dist="38100" dir="2700000" algn="tl">
                    <a:srgbClr val="000000">
                      <a:alpha val="43137"/>
                    </a:srgbClr>
                  </a:outerShdw>
                </a:effectLst>
              </a:rPr>
              <a:t>d</a:t>
            </a:r>
            <a:r>
              <a:rPr lang="en-US" sz="8000" dirty="0" smtClean="0">
                <a:solidFill>
                  <a:schemeClr val="bg1"/>
                </a:solidFill>
                <a:effectLst>
                  <a:outerShdw blurRad="38100" dist="38100" dir="2700000" algn="tl">
                    <a:srgbClr val="000000">
                      <a:alpha val="43137"/>
                    </a:srgbClr>
                  </a:outerShdw>
                </a:effectLst>
              </a:rPr>
              <a:t> </a:t>
            </a:r>
            <a:r>
              <a:rPr lang="en-US" sz="8000" b="1" dirty="0" smtClean="0">
                <a:solidFill>
                  <a:schemeClr val="bg1"/>
                </a:solidFill>
                <a:effectLst>
                  <a:outerShdw blurRad="38100" dist="38100" dir="2700000" algn="tl">
                    <a:srgbClr val="000000">
                      <a:alpha val="43137"/>
                    </a:srgbClr>
                  </a:outerShdw>
                </a:effectLst>
              </a:rPr>
              <a:t>(2.3 cfs).  </a:t>
            </a:r>
          </a:p>
          <a:p>
            <a:pPr lvl="0" algn="l">
              <a:buClr>
                <a:srgbClr val="FFFF00"/>
              </a:buClr>
              <a:buFont typeface="Wingdings" pitchFamily="2" charset="2"/>
              <a:buChar char="Ø"/>
            </a:pPr>
            <a:endParaRPr lang="en-US" sz="8000" dirty="0" smtClean="0">
              <a:solidFill>
                <a:schemeClr val="bg1"/>
              </a:solidFill>
              <a:effectLst>
                <a:outerShdw blurRad="38100" dist="38100" dir="2700000" algn="tl">
                  <a:srgbClr val="000000">
                    <a:alpha val="43137"/>
                  </a:srgbClr>
                </a:outerShdw>
              </a:effectLst>
            </a:endParaRPr>
          </a:p>
          <a:p>
            <a:pPr lvl="0" algn="l">
              <a:buClr>
                <a:srgbClr val="FFFF00"/>
              </a:buClr>
            </a:pPr>
            <a:r>
              <a:rPr lang="en-US" sz="8000" dirty="0" smtClean="0">
                <a:solidFill>
                  <a:schemeClr val="bg1"/>
                </a:solidFill>
                <a:effectLst>
                  <a:outerShdw blurRad="38100" dist="38100" dir="2700000" algn="tl">
                    <a:srgbClr val="000000">
                      <a:alpha val="43137"/>
                    </a:srgbClr>
                  </a:outerShdw>
                </a:effectLst>
              </a:rPr>
              <a:t>	  </a:t>
            </a:r>
          </a:p>
          <a:p>
            <a:pPr lvl="0" algn="l">
              <a:buClr>
                <a:srgbClr val="FFFF00"/>
              </a:buClr>
              <a:buFont typeface="Wingdings" pitchFamily="2" charset="2"/>
              <a:buChar char="Ø"/>
            </a:pPr>
            <a:endParaRPr lang="en-US" sz="7200" dirty="0" smtClean="0">
              <a:solidFill>
                <a:schemeClr val="bg1"/>
              </a:solidFill>
              <a:effectLst>
                <a:outerShdw blurRad="38100" dist="38100" dir="2700000" algn="tl">
                  <a:srgbClr val="000000">
                    <a:alpha val="43137"/>
                  </a:srgbClr>
                </a:outerShdw>
              </a:effectLst>
            </a:endParaRPr>
          </a:p>
          <a:p>
            <a:pPr lvl="0" algn="l">
              <a:buClr>
                <a:srgbClr val="FFFF00"/>
              </a:buCl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219200" y="2743200"/>
            <a:ext cx="23622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Persistent (Rare 2-3 yr)</a:t>
            </a:r>
            <a:endParaRPr lang="en-US" dirty="0"/>
          </a:p>
        </p:txBody>
      </p:sp>
      <p:sp>
        <p:nvSpPr>
          <p:cNvPr id="4" name="TextBox 3"/>
          <p:cNvSpPr txBox="1"/>
          <p:nvPr/>
        </p:nvSpPr>
        <p:spPr>
          <a:xfrm>
            <a:off x="990600" y="1295400"/>
            <a:ext cx="27432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en-US" dirty="0" smtClean="0"/>
              <a:t>Catastrophic events:10 yr</a:t>
            </a:r>
            <a:r>
              <a:rPr lang="en-US" sz="1600" dirty="0" smtClean="0"/>
              <a:t>.</a:t>
            </a:r>
            <a:endParaRPr lang="en-US" sz="1600" dirty="0"/>
          </a:p>
        </p:txBody>
      </p:sp>
      <p:sp>
        <p:nvSpPr>
          <p:cNvPr id="5" name="TextBox 4"/>
          <p:cNvSpPr txBox="1"/>
          <p:nvPr/>
        </p:nvSpPr>
        <p:spPr>
          <a:xfrm>
            <a:off x="2286000" y="4191000"/>
            <a:ext cx="18288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Common events</a:t>
            </a:r>
            <a:endParaRPr lang="en-US" dirty="0"/>
          </a:p>
        </p:txBody>
      </p:sp>
      <p:sp>
        <p:nvSpPr>
          <p:cNvPr id="6" name="TextBox 5"/>
          <p:cNvSpPr txBox="1"/>
          <p:nvPr/>
        </p:nvSpPr>
        <p:spPr>
          <a:xfrm>
            <a:off x="0" y="0"/>
            <a:ext cx="9144000" cy="80021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800" b="1" dirty="0" smtClean="0"/>
              <a:t>Example: UCUT Curve : Frequency and duration zones </a:t>
            </a:r>
          </a:p>
          <a:p>
            <a:r>
              <a:rPr lang="en-US" b="1" dirty="0" smtClean="0"/>
              <a:t>	Purpose to investigate flow patterns &amp; conditions stressful to aquatic fauna</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914400" y="762000"/>
          <a:ext cx="7467602" cy="4876799"/>
        </p:xfrm>
        <a:graphic>
          <a:graphicData uri="http://schemas.openxmlformats.org/drawingml/2006/table">
            <a:tbl>
              <a:tblPr>
                <a:tableStyleId>{3C2FFA5D-87B4-456A-9821-1D502468CF0F}</a:tableStyleId>
              </a:tblPr>
              <a:tblGrid>
                <a:gridCol w="2482876"/>
                <a:gridCol w="1241439"/>
                <a:gridCol w="1260409"/>
                <a:gridCol w="1241439"/>
                <a:gridCol w="1241439"/>
              </a:tblGrid>
              <a:tr h="666494">
                <a:tc>
                  <a:txBody>
                    <a:bodyPr/>
                    <a:lstStyle/>
                    <a:p>
                      <a:pPr marL="342900" marR="0" lvl="0" indent="-342900" algn="ctr">
                        <a:lnSpc>
                          <a:spcPct val="150000"/>
                        </a:lnSpc>
                        <a:spcBef>
                          <a:spcPts val="0"/>
                        </a:spcBef>
                        <a:spcAft>
                          <a:spcPts val="0"/>
                        </a:spcAft>
                        <a:buFont typeface="Symbol"/>
                        <a:buNone/>
                      </a:pPr>
                      <a:r>
                        <a:rPr lang="en-US" sz="1800" b="1" baseline="0" dirty="0">
                          <a:solidFill>
                            <a:schemeClr val="tx1"/>
                          </a:solidFill>
                          <a:effectLst>
                            <a:outerShdw blurRad="38100" dist="38100" dir="2700000" algn="tl">
                              <a:srgbClr val="000000">
                                <a:alpha val="43137"/>
                              </a:srgbClr>
                            </a:outerShdw>
                          </a:effectLst>
                        </a:rPr>
                        <a:t>BIOPERIOD</a:t>
                      </a:r>
                      <a:endParaRPr lang="en-US" sz="1800" b="1" baseline="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0" marR="0" algn="ctr">
                        <a:lnSpc>
                          <a:spcPct val="100000"/>
                        </a:lnSpc>
                        <a:spcBef>
                          <a:spcPts val="0"/>
                        </a:spcBef>
                        <a:spcAft>
                          <a:spcPts val="0"/>
                        </a:spcAft>
                      </a:pPr>
                      <a:r>
                        <a:rPr lang="en-US" sz="1800" b="1" baseline="0" dirty="0" smtClean="0">
                          <a:solidFill>
                            <a:schemeClr val="tx1"/>
                          </a:solidFill>
                          <a:effectLst>
                            <a:outerShdw blurRad="38100" dist="38100" dir="2700000" algn="tl">
                              <a:srgbClr val="000000">
                                <a:alpha val="43137"/>
                              </a:srgbClr>
                            </a:outerShdw>
                          </a:effectLst>
                        </a:rPr>
                        <a:t>TRIGGER</a:t>
                      </a:r>
                      <a:endParaRPr lang="en-US" sz="1800" b="1" baseline="0" dirty="0">
                        <a:solidFill>
                          <a:schemeClr val="tx1"/>
                        </a:solidFill>
                        <a:effectLst>
                          <a:outerShdw blurRad="38100" dist="38100" dir="2700000" algn="tl">
                            <a:srgbClr val="000000">
                              <a:alpha val="43137"/>
                            </a:srgbClr>
                          </a:outerShdw>
                        </a:effectLst>
                      </a:endParaRPr>
                    </a:p>
                    <a:p>
                      <a:pPr marL="0" marR="0" algn="ctr">
                        <a:lnSpc>
                          <a:spcPct val="100000"/>
                        </a:lnSpc>
                        <a:spcBef>
                          <a:spcPts val="0"/>
                        </a:spcBef>
                        <a:spcAft>
                          <a:spcPts val="0"/>
                        </a:spcAft>
                      </a:pPr>
                      <a:r>
                        <a:rPr lang="en-US" sz="1800" b="1" baseline="0" dirty="0" smtClean="0">
                          <a:solidFill>
                            <a:schemeClr val="tx1"/>
                          </a:solidFill>
                          <a:effectLst>
                            <a:outerShdw blurRad="38100" dist="38100" dir="2700000" algn="tl">
                              <a:srgbClr val="000000">
                                <a:alpha val="43137"/>
                              </a:srgbClr>
                            </a:outerShdw>
                          </a:effectLst>
                        </a:rPr>
                        <a:t>Critical Habitat Level</a:t>
                      </a:r>
                      <a:endParaRPr lang="en-US" sz="1800" b="1" baseline="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800" b="1" baseline="0" dirty="0" smtClean="0">
                          <a:solidFill>
                            <a:schemeClr val="tx1"/>
                          </a:solidFill>
                          <a:effectLst>
                            <a:outerShdw blurRad="38100" dist="38100" dir="2700000" algn="tl">
                              <a:srgbClr val="000000">
                                <a:alpha val="43137"/>
                              </a:srgbClr>
                            </a:outerShdw>
                          </a:effectLst>
                        </a:rPr>
                        <a:t>SUBSISTENCE</a:t>
                      </a:r>
                      <a:endParaRPr lang="en-US" sz="1800" b="1" baseline="0" dirty="0">
                        <a:solidFill>
                          <a:schemeClr val="tx1"/>
                        </a:solidFill>
                        <a:effectLst>
                          <a:outerShdw blurRad="38100" dist="38100" dir="2700000" algn="tl">
                            <a:srgbClr val="000000">
                              <a:alpha val="43137"/>
                            </a:srgbClr>
                          </a:outerShdw>
                        </a:effectLst>
                      </a:endParaRPr>
                    </a:p>
                    <a:p>
                      <a:pPr marL="0" marR="0" algn="ctr">
                        <a:lnSpc>
                          <a:spcPct val="100000"/>
                        </a:lnSpc>
                        <a:spcBef>
                          <a:spcPts val="0"/>
                        </a:spcBef>
                        <a:spcAft>
                          <a:spcPts val="0"/>
                        </a:spcAft>
                      </a:pPr>
                      <a:r>
                        <a:rPr lang="en-US" sz="1800" b="1" baseline="0" dirty="0" smtClean="0">
                          <a:solidFill>
                            <a:schemeClr val="tx1"/>
                          </a:solidFill>
                          <a:effectLst>
                            <a:outerShdw blurRad="38100" dist="38100" dir="2700000" algn="tl">
                              <a:srgbClr val="000000">
                                <a:alpha val="43137"/>
                              </a:srgbClr>
                            </a:outerShdw>
                          </a:effectLst>
                        </a:rPr>
                        <a:t>Rare Habitat Level</a:t>
                      </a:r>
                      <a:endParaRPr lang="en-US" sz="1800" b="1" baseline="0"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r>
              <a:tr h="665240">
                <a:tc>
                  <a:txBody>
                    <a:bodyPr/>
                    <a:lstStyle/>
                    <a:p>
                      <a:pPr marL="0" marR="0">
                        <a:lnSpc>
                          <a:spcPct val="100000"/>
                        </a:lnSpc>
                        <a:spcBef>
                          <a:spcPts val="0"/>
                        </a:spcBef>
                        <a:spcAft>
                          <a:spcPts val="0"/>
                        </a:spcAft>
                      </a:pPr>
                      <a:endParaRPr lang="en-US" sz="1400" dirty="0">
                        <a:solidFill>
                          <a:srgbClr val="000000"/>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t>Flow</a:t>
                      </a:r>
                    </a:p>
                    <a:p>
                      <a:pPr marL="0" marR="0" algn="ctr">
                        <a:lnSpc>
                          <a:spcPct val="100000"/>
                        </a:lnSpc>
                        <a:spcBef>
                          <a:spcPts val="0"/>
                        </a:spcBef>
                        <a:spcAft>
                          <a:spcPts val="0"/>
                        </a:spcAft>
                      </a:pPr>
                      <a:r>
                        <a:rPr lang="en-US" sz="1400" b="1" dirty="0"/>
                        <a:t>(cfs)</a:t>
                      </a:r>
                      <a:endParaRPr lang="en-US" sz="14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t>Allowable Duration</a:t>
                      </a:r>
                    </a:p>
                    <a:p>
                      <a:pPr marL="0" marR="0" algn="ctr">
                        <a:lnSpc>
                          <a:spcPct val="100000"/>
                        </a:lnSpc>
                        <a:spcBef>
                          <a:spcPts val="0"/>
                        </a:spcBef>
                        <a:spcAft>
                          <a:spcPts val="0"/>
                        </a:spcAft>
                      </a:pPr>
                      <a:r>
                        <a:rPr lang="en-US" sz="1400" b="1" dirty="0"/>
                        <a:t>(Days)</a:t>
                      </a:r>
                      <a:endParaRPr lang="en-US" sz="14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t>Flow</a:t>
                      </a:r>
                    </a:p>
                    <a:p>
                      <a:pPr marL="0" marR="0" algn="ctr">
                        <a:lnSpc>
                          <a:spcPct val="100000"/>
                        </a:lnSpc>
                        <a:spcBef>
                          <a:spcPts val="0"/>
                        </a:spcBef>
                        <a:spcAft>
                          <a:spcPts val="0"/>
                        </a:spcAft>
                      </a:pPr>
                      <a:r>
                        <a:rPr lang="en-US" sz="1400" b="1" dirty="0"/>
                        <a:t>(cfs)</a:t>
                      </a:r>
                      <a:endParaRPr lang="en-US" sz="14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t>Allowable</a:t>
                      </a:r>
                    </a:p>
                    <a:p>
                      <a:pPr marL="0" marR="0" algn="ctr">
                        <a:lnSpc>
                          <a:spcPct val="100000"/>
                        </a:lnSpc>
                        <a:spcBef>
                          <a:spcPts val="0"/>
                        </a:spcBef>
                        <a:spcAft>
                          <a:spcPts val="0"/>
                        </a:spcAft>
                      </a:pPr>
                      <a:r>
                        <a:rPr lang="en-US" sz="1400" b="1" dirty="0"/>
                        <a:t>Duration</a:t>
                      </a:r>
                    </a:p>
                    <a:p>
                      <a:pPr marL="0" marR="0" algn="ctr">
                        <a:lnSpc>
                          <a:spcPct val="100000"/>
                        </a:lnSpc>
                        <a:spcBef>
                          <a:spcPts val="0"/>
                        </a:spcBef>
                        <a:spcAft>
                          <a:spcPts val="0"/>
                        </a:spcAft>
                      </a:pPr>
                      <a:r>
                        <a:rPr lang="en-US" sz="1400" b="1" dirty="0"/>
                        <a:t>(Days)</a:t>
                      </a:r>
                      <a:endParaRPr lang="en-US" sz="14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65240">
                <a:tc>
                  <a:txBody>
                    <a:bodyPr/>
                    <a:lstStyle/>
                    <a:p>
                      <a:pPr marL="0" marR="0">
                        <a:lnSpc>
                          <a:spcPct val="100000"/>
                        </a:lnSpc>
                        <a:spcBef>
                          <a:spcPts val="0"/>
                        </a:spcBef>
                        <a:spcAft>
                          <a:spcPts val="0"/>
                        </a:spcAft>
                      </a:pPr>
                      <a:r>
                        <a:rPr lang="en-US" sz="1400" b="1" dirty="0"/>
                        <a:t>Overwintering</a:t>
                      </a:r>
                    </a:p>
                    <a:p>
                      <a:pPr marL="0" marR="0">
                        <a:lnSpc>
                          <a:spcPct val="100000"/>
                        </a:lnSpc>
                        <a:spcBef>
                          <a:spcPts val="0"/>
                        </a:spcBef>
                        <a:spcAft>
                          <a:spcPts val="0"/>
                        </a:spcAft>
                      </a:pPr>
                      <a:r>
                        <a:rPr lang="en-US" sz="1400" b="0" dirty="0"/>
                        <a:t>     (Dec. –Feb</a:t>
                      </a:r>
                      <a:r>
                        <a:rPr lang="en-US" sz="1400" b="0" dirty="0" smtClean="0"/>
                        <a:t>)</a:t>
                      </a:r>
                    </a:p>
                    <a:p>
                      <a:pPr marL="0" marR="0">
                        <a:lnSpc>
                          <a:spcPct val="100000"/>
                        </a:lnSpc>
                        <a:spcBef>
                          <a:spcPts val="0"/>
                        </a:spcBef>
                        <a:spcAft>
                          <a:spcPts val="0"/>
                        </a:spcAft>
                      </a:pPr>
                      <a:endParaRPr lang="en-US" sz="14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lnSpc>
                          <a:spcPct val="200000"/>
                        </a:lnSpc>
                        <a:spcBef>
                          <a:spcPts val="0"/>
                        </a:spcBef>
                        <a:spcAft>
                          <a:spcPts val="0"/>
                        </a:spcAft>
                      </a:pPr>
                      <a:r>
                        <a:rPr lang="en-US" sz="1200" b="1" dirty="0"/>
                        <a:t>17.7</a:t>
                      </a:r>
                      <a:endParaRPr lang="en-US" sz="12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0" marR="0" algn="ctr">
                        <a:lnSpc>
                          <a:spcPct val="200000"/>
                        </a:lnSpc>
                        <a:spcBef>
                          <a:spcPts val="0"/>
                        </a:spcBef>
                        <a:spcAft>
                          <a:spcPts val="0"/>
                        </a:spcAft>
                      </a:pPr>
                      <a:r>
                        <a:rPr lang="en-US" sz="1200" b="1" dirty="0"/>
                        <a:t>11</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lnSpc>
                          <a:spcPct val="200000"/>
                        </a:lnSpc>
                        <a:spcBef>
                          <a:spcPts val="0"/>
                        </a:spcBef>
                        <a:spcAft>
                          <a:spcPts val="0"/>
                        </a:spcAft>
                      </a:pPr>
                      <a:r>
                        <a:rPr lang="en-US" sz="1200" b="1" dirty="0"/>
                        <a:t>14.2</a:t>
                      </a:r>
                      <a:endParaRPr lang="en-US" sz="12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0" marR="0" algn="ctr">
                        <a:lnSpc>
                          <a:spcPct val="200000"/>
                        </a:lnSpc>
                        <a:spcBef>
                          <a:spcPts val="0"/>
                        </a:spcBef>
                        <a:spcAft>
                          <a:spcPts val="0"/>
                        </a:spcAft>
                      </a:pPr>
                      <a:r>
                        <a:rPr lang="en-US" sz="1200" b="1" dirty="0"/>
                        <a:t>10</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575965">
                <a:tc>
                  <a:txBody>
                    <a:bodyPr/>
                    <a:lstStyle/>
                    <a:p>
                      <a:pPr marL="0" marR="0">
                        <a:lnSpc>
                          <a:spcPct val="100000"/>
                        </a:lnSpc>
                        <a:spcBef>
                          <a:spcPts val="0"/>
                        </a:spcBef>
                        <a:spcAft>
                          <a:spcPts val="0"/>
                        </a:spcAft>
                      </a:pPr>
                      <a:r>
                        <a:rPr lang="en-US" sz="1400" b="1" dirty="0" smtClean="0"/>
                        <a:t>Habitat Forming</a:t>
                      </a:r>
                      <a:endParaRPr lang="en-US" sz="1400" b="1" dirty="0"/>
                    </a:p>
                    <a:p>
                      <a:pPr marL="0" marR="0">
                        <a:lnSpc>
                          <a:spcPct val="100000"/>
                        </a:lnSpc>
                        <a:spcBef>
                          <a:spcPts val="0"/>
                        </a:spcBef>
                        <a:spcAft>
                          <a:spcPts val="0"/>
                        </a:spcAft>
                      </a:pPr>
                      <a:r>
                        <a:rPr lang="en-US" sz="1400" b="1" dirty="0"/>
                        <a:t>     </a:t>
                      </a:r>
                      <a:r>
                        <a:rPr lang="en-US" sz="1400" b="0" dirty="0"/>
                        <a:t>(March-April)</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200" b="1"/>
                        <a:t>38.9</a:t>
                      </a:r>
                      <a:endParaRPr lang="en-US" sz="1200" b="1">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c>
                  <a:txBody>
                    <a:bodyPr/>
                    <a:lstStyle/>
                    <a:p>
                      <a:pPr marL="0" marR="0" algn="ctr">
                        <a:lnSpc>
                          <a:spcPct val="200000"/>
                        </a:lnSpc>
                        <a:spcBef>
                          <a:spcPts val="0"/>
                        </a:spcBef>
                        <a:spcAft>
                          <a:spcPts val="0"/>
                        </a:spcAft>
                      </a:pPr>
                      <a:r>
                        <a:rPr lang="en-US" sz="1200" b="1" dirty="0"/>
                        <a:t>8</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200" b="1" dirty="0"/>
                        <a:t>31.9</a:t>
                      </a:r>
                      <a:endParaRPr lang="en-US" sz="12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c>
                  <a:txBody>
                    <a:bodyPr/>
                    <a:lstStyle/>
                    <a:p>
                      <a:pPr marL="0" marR="0" algn="ctr">
                        <a:lnSpc>
                          <a:spcPct val="200000"/>
                        </a:lnSpc>
                        <a:spcBef>
                          <a:spcPts val="0"/>
                        </a:spcBef>
                        <a:spcAft>
                          <a:spcPts val="0"/>
                        </a:spcAft>
                      </a:pPr>
                      <a:r>
                        <a:rPr lang="en-US" sz="1200" b="1" dirty="0"/>
                        <a:t>7</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tcPr>
                </a:tc>
              </a:tr>
              <a:tr h="575965">
                <a:tc>
                  <a:txBody>
                    <a:bodyPr/>
                    <a:lstStyle/>
                    <a:p>
                      <a:pPr marL="0" marR="0">
                        <a:lnSpc>
                          <a:spcPct val="100000"/>
                        </a:lnSpc>
                        <a:spcBef>
                          <a:spcPts val="0"/>
                        </a:spcBef>
                        <a:spcAft>
                          <a:spcPts val="0"/>
                        </a:spcAft>
                      </a:pPr>
                      <a:r>
                        <a:rPr lang="en-US" sz="1400" b="1" dirty="0" smtClean="0"/>
                        <a:t>Clupeid  Spawning</a:t>
                      </a:r>
                      <a:endParaRPr lang="en-US" sz="1400" b="1" dirty="0"/>
                    </a:p>
                    <a:p>
                      <a:pPr marL="0" marR="0">
                        <a:lnSpc>
                          <a:spcPct val="100000"/>
                        </a:lnSpc>
                        <a:spcBef>
                          <a:spcPts val="0"/>
                        </a:spcBef>
                        <a:spcAft>
                          <a:spcPts val="0"/>
                        </a:spcAft>
                      </a:pPr>
                      <a:r>
                        <a:rPr lang="en-US" sz="1400" b="1" dirty="0"/>
                        <a:t>     </a:t>
                      </a:r>
                      <a:r>
                        <a:rPr lang="en-US" sz="1400" b="0" dirty="0"/>
                        <a:t>(May)</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200" b="1"/>
                        <a:t>18.4</a:t>
                      </a:r>
                      <a:endParaRPr lang="en-US" sz="1200" b="1">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c>
                  <a:txBody>
                    <a:bodyPr/>
                    <a:lstStyle/>
                    <a:p>
                      <a:pPr marL="0" marR="0" algn="ctr">
                        <a:lnSpc>
                          <a:spcPct val="200000"/>
                        </a:lnSpc>
                        <a:spcBef>
                          <a:spcPts val="0"/>
                        </a:spcBef>
                        <a:spcAft>
                          <a:spcPts val="0"/>
                        </a:spcAft>
                      </a:pPr>
                      <a:r>
                        <a:rPr lang="en-US" sz="1200" b="1" dirty="0"/>
                        <a:t>4</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200" b="1" dirty="0"/>
                        <a:t>15.9</a:t>
                      </a:r>
                      <a:endParaRPr lang="en-US" sz="12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c>
                  <a:txBody>
                    <a:bodyPr/>
                    <a:lstStyle/>
                    <a:p>
                      <a:pPr marL="0" marR="0" algn="ctr">
                        <a:lnSpc>
                          <a:spcPct val="200000"/>
                        </a:lnSpc>
                        <a:spcBef>
                          <a:spcPts val="0"/>
                        </a:spcBef>
                        <a:spcAft>
                          <a:spcPts val="0"/>
                        </a:spcAft>
                      </a:pPr>
                      <a:r>
                        <a:rPr lang="en-US" sz="1200" b="1" dirty="0"/>
                        <a:t>3</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tcPr>
                </a:tc>
              </a:tr>
              <a:tr h="575965">
                <a:tc>
                  <a:txBody>
                    <a:bodyPr/>
                    <a:lstStyle/>
                    <a:p>
                      <a:pPr marL="0" marR="0">
                        <a:lnSpc>
                          <a:spcPct val="100000"/>
                        </a:lnSpc>
                        <a:spcBef>
                          <a:spcPts val="0"/>
                        </a:spcBef>
                        <a:spcAft>
                          <a:spcPts val="0"/>
                        </a:spcAft>
                      </a:pPr>
                      <a:r>
                        <a:rPr lang="en-US" sz="1400" b="1" dirty="0"/>
                        <a:t>Resident </a:t>
                      </a:r>
                      <a:r>
                        <a:rPr lang="en-US" sz="1400" b="1" dirty="0" smtClean="0"/>
                        <a:t>Spawning</a:t>
                      </a:r>
                      <a:endParaRPr lang="en-US" sz="1400" b="1" dirty="0"/>
                    </a:p>
                    <a:p>
                      <a:pPr marL="0" marR="0">
                        <a:lnSpc>
                          <a:spcPct val="100000"/>
                        </a:lnSpc>
                        <a:spcBef>
                          <a:spcPts val="0"/>
                        </a:spcBef>
                        <a:spcAft>
                          <a:spcPts val="0"/>
                        </a:spcAft>
                      </a:pPr>
                      <a:r>
                        <a:rPr lang="en-US" sz="1400" b="1" dirty="0"/>
                        <a:t>     </a:t>
                      </a:r>
                      <a:r>
                        <a:rPr lang="en-US" sz="1400" b="0" dirty="0"/>
                        <a:t>(June)</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200" b="1" dirty="0">
                          <a:solidFill>
                            <a:schemeClr val="tx1"/>
                          </a:solidFill>
                        </a:rPr>
                        <a:t>7.8</a:t>
                      </a:r>
                      <a:endParaRPr lang="en-US" sz="1200" b="1" dirty="0">
                        <a:solidFill>
                          <a:schemeClr val="tx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c>
                  <a:txBody>
                    <a:bodyPr/>
                    <a:lstStyle/>
                    <a:p>
                      <a:pPr marL="0" marR="0" algn="ctr">
                        <a:lnSpc>
                          <a:spcPct val="200000"/>
                        </a:lnSpc>
                        <a:spcBef>
                          <a:spcPts val="0"/>
                        </a:spcBef>
                        <a:spcAft>
                          <a:spcPts val="0"/>
                        </a:spcAft>
                      </a:pPr>
                      <a:r>
                        <a:rPr lang="en-US" sz="1200" b="1" dirty="0"/>
                        <a:t>5</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200" b="1" dirty="0">
                          <a:solidFill>
                            <a:schemeClr val="tx1"/>
                          </a:solidFill>
                        </a:rPr>
                        <a:t>6.0</a:t>
                      </a:r>
                      <a:endParaRPr lang="en-US" sz="1200" b="1" dirty="0">
                        <a:solidFill>
                          <a:schemeClr val="tx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c>
                  <a:txBody>
                    <a:bodyPr/>
                    <a:lstStyle/>
                    <a:p>
                      <a:pPr marL="0" marR="0" algn="ctr">
                        <a:lnSpc>
                          <a:spcPct val="200000"/>
                        </a:lnSpc>
                        <a:spcBef>
                          <a:spcPts val="0"/>
                        </a:spcBef>
                        <a:spcAft>
                          <a:spcPts val="0"/>
                        </a:spcAft>
                      </a:pPr>
                      <a:r>
                        <a:rPr lang="en-US" sz="1200" b="1" dirty="0"/>
                        <a:t>4</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tcPr>
                </a:tc>
              </a:tr>
              <a:tr h="575965">
                <a:tc>
                  <a:txBody>
                    <a:bodyPr/>
                    <a:lstStyle/>
                    <a:p>
                      <a:pPr marL="0" marR="0">
                        <a:lnSpc>
                          <a:spcPct val="100000"/>
                        </a:lnSpc>
                        <a:spcBef>
                          <a:spcPts val="0"/>
                        </a:spcBef>
                        <a:spcAft>
                          <a:spcPts val="0"/>
                        </a:spcAft>
                      </a:pPr>
                      <a:r>
                        <a:rPr lang="en-US" sz="1400" b="1" dirty="0"/>
                        <a:t>Rearing </a:t>
                      </a:r>
                      <a:r>
                        <a:rPr lang="en-US" sz="1400" b="1" dirty="0" smtClean="0"/>
                        <a:t>&amp; Growth</a:t>
                      </a:r>
                      <a:endParaRPr lang="en-US" sz="1400" b="1" dirty="0"/>
                    </a:p>
                    <a:p>
                      <a:pPr marL="0" marR="0">
                        <a:lnSpc>
                          <a:spcPct val="100000"/>
                        </a:lnSpc>
                        <a:spcBef>
                          <a:spcPts val="0"/>
                        </a:spcBef>
                        <a:spcAft>
                          <a:spcPts val="0"/>
                        </a:spcAft>
                      </a:pPr>
                      <a:r>
                        <a:rPr lang="en-US" sz="1400" b="1" dirty="0"/>
                        <a:t>     </a:t>
                      </a:r>
                      <a:r>
                        <a:rPr lang="en-US" sz="1400" b="0" dirty="0"/>
                        <a:t>(July-October)</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400" b="1" dirty="0">
                          <a:solidFill>
                            <a:srgbClr val="FF0000"/>
                          </a:solidFill>
                        </a:rPr>
                        <a:t>2.5</a:t>
                      </a:r>
                      <a:endParaRPr lang="en-US" sz="1400" b="1" dirty="0">
                        <a:solidFill>
                          <a:srgbClr val="FF0000"/>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c>
                  <a:txBody>
                    <a:bodyPr/>
                    <a:lstStyle/>
                    <a:p>
                      <a:pPr marL="0" marR="0" algn="ctr">
                        <a:lnSpc>
                          <a:spcPct val="200000"/>
                        </a:lnSpc>
                        <a:spcBef>
                          <a:spcPts val="0"/>
                        </a:spcBef>
                        <a:spcAft>
                          <a:spcPts val="0"/>
                        </a:spcAft>
                      </a:pPr>
                      <a:r>
                        <a:rPr lang="en-US" sz="1200" b="1" dirty="0">
                          <a:solidFill>
                            <a:srgbClr val="FF0000"/>
                          </a:solidFill>
                        </a:rPr>
                        <a:t>16</a:t>
                      </a:r>
                      <a:endParaRPr lang="en-US" sz="1200" b="1" dirty="0">
                        <a:solidFill>
                          <a:srgbClr val="FF0000"/>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tcPr>
                </a:tc>
                <a:tc>
                  <a:txBody>
                    <a:bodyPr/>
                    <a:lstStyle/>
                    <a:p>
                      <a:pPr marL="0" marR="0" algn="ctr">
                        <a:lnSpc>
                          <a:spcPct val="200000"/>
                        </a:lnSpc>
                        <a:spcBef>
                          <a:spcPts val="0"/>
                        </a:spcBef>
                        <a:spcAft>
                          <a:spcPts val="0"/>
                        </a:spcAft>
                      </a:pPr>
                      <a:r>
                        <a:rPr lang="en-US" sz="1400" b="1" dirty="0">
                          <a:solidFill>
                            <a:srgbClr val="FF0000"/>
                          </a:solidFill>
                        </a:rPr>
                        <a:t>2.1</a:t>
                      </a:r>
                      <a:endParaRPr lang="en-US" sz="1400" b="1" dirty="0">
                        <a:solidFill>
                          <a:srgbClr val="FF0000"/>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tcPr>
                </a:tc>
                <a:tc>
                  <a:txBody>
                    <a:bodyPr/>
                    <a:lstStyle/>
                    <a:p>
                      <a:pPr marL="0" marR="0" algn="ctr">
                        <a:lnSpc>
                          <a:spcPct val="200000"/>
                        </a:lnSpc>
                        <a:spcBef>
                          <a:spcPts val="0"/>
                        </a:spcBef>
                        <a:spcAft>
                          <a:spcPts val="0"/>
                        </a:spcAft>
                      </a:pPr>
                      <a:r>
                        <a:rPr lang="en-US" sz="1200" b="1" dirty="0">
                          <a:solidFill>
                            <a:srgbClr val="FF0000"/>
                          </a:solidFill>
                        </a:rPr>
                        <a:t>13</a:t>
                      </a:r>
                      <a:endParaRPr lang="en-US" sz="1200" b="1" dirty="0">
                        <a:solidFill>
                          <a:srgbClr val="FF0000"/>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tcPr>
                </a:tc>
              </a:tr>
              <a:tr h="575965">
                <a:tc>
                  <a:txBody>
                    <a:bodyPr/>
                    <a:lstStyle/>
                    <a:p>
                      <a:pPr marL="0" marR="0">
                        <a:lnSpc>
                          <a:spcPct val="100000"/>
                        </a:lnSpc>
                        <a:spcBef>
                          <a:spcPts val="0"/>
                        </a:spcBef>
                        <a:spcAft>
                          <a:spcPts val="0"/>
                        </a:spcAft>
                      </a:pPr>
                      <a:r>
                        <a:rPr lang="en-US" sz="1400" b="1" dirty="0" smtClean="0"/>
                        <a:t>Salmonid Spawning</a:t>
                      </a:r>
                    </a:p>
                    <a:p>
                      <a:pPr marL="0" marR="0">
                        <a:lnSpc>
                          <a:spcPct val="100000"/>
                        </a:lnSpc>
                        <a:spcBef>
                          <a:spcPts val="0"/>
                        </a:spcBef>
                        <a:spcAft>
                          <a:spcPts val="0"/>
                        </a:spcAft>
                      </a:pPr>
                      <a:r>
                        <a:rPr lang="en-US" sz="1400" b="1" dirty="0" smtClean="0"/>
                        <a:t>     </a:t>
                      </a:r>
                      <a:r>
                        <a:rPr lang="en-US" sz="1400" b="0" dirty="0" smtClean="0"/>
                        <a:t>(November)</a:t>
                      </a:r>
                      <a:endParaRPr lang="en-US" sz="1400" b="0"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t>10.3</a:t>
                      </a:r>
                      <a:endParaRPr lang="en-US" sz="12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t>10</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t>8.5</a:t>
                      </a:r>
                      <a:endParaRPr lang="en-US" sz="1200" b="1" dirty="0">
                        <a:solidFill>
                          <a:srgbClr val="365F91"/>
                        </a:solidFill>
                        <a:latin typeface="Calibri"/>
                        <a:ea typeface="Calibri"/>
                        <a:cs typeface="Times New Roman"/>
                      </a:endParaRPr>
                    </a:p>
                  </a:txBody>
                  <a:tcPr marL="34636" marR="34636"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t>5</a:t>
                      </a:r>
                      <a:endParaRPr lang="en-US" sz="1200" b="1" dirty="0">
                        <a:solidFill>
                          <a:srgbClr val="365F91"/>
                        </a:solidFill>
                        <a:latin typeface="Calibri"/>
                        <a:ea typeface="Calibri"/>
                        <a:cs typeface="Times New Roman"/>
                      </a:endParaRPr>
                    </a:p>
                  </a:txBody>
                  <a:tcPr marL="34636" marR="34636"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762000" y="0"/>
            <a:ext cx="8074903" cy="584775"/>
          </a:xfrm>
          <a:prstGeom prst="rect">
            <a:avLst/>
          </a:prstGeom>
          <a:noFill/>
        </p:spPr>
        <p:txBody>
          <a:bodyPr wrap="none" rtlCol="0">
            <a:spAutoFit/>
          </a:bodyPr>
          <a:lstStyle/>
          <a:p>
            <a:r>
              <a:rPr lang="en-US" sz="3200" dirty="0" err="1" smtClean="0">
                <a:solidFill>
                  <a:srgbClr val="FFFF00"/>
                </a:solidFill>
              </a:rPr>
              <a:t>Bioperiod</a:t>
            </a:r>
            <a:r>
              <a:rPr lang="en-US" sz="3200" dirty="0" smtClean="0">
                <a:solidFill>
                  <a:srgbClr val="FFFF00"/>
                </a:solidFill>
              </a:rPr>
              <a:t> Flow and Duration Threshold Matrix</a:t>
            </a:r>
            <a:endParaRPr lang="en-US" sz="3200" dirty="0">
              <a:solidFill>
                <a:srgbClr val="FFFF00"/>
              </a:solidFill>
            </a:endParaRPr>
          </a:p>
        </p:txBody>
      </p:sp>
      <p:sp>
        <p:nvSpPr>
          <p:cNvPr id="5" name="Rectangle 4"/>
          <p:cNvSpPr/>
          <p:nvPr/>
        </p:nvSpPr>
        <p:spPr>
          <a:xfrm>
            <a:off x="457200" y="5657671"/>
            <a:ext cx="8686800" cy="984885"/>
          </a:xfrm>
          <a:prstGeom prst="rect">
            <a:avLst/>
          </a:prstGeom>
        </p:spPr>
        <p:txBody>
          <a:bodyPr wrap="square">
            <a:spAutoFit/>
          </a:bodyPr>
          <a:lstStyle/>
          <a:p>
            <a:r>
              <a:rPr lang="en-US" sz="1600" b="1" dirty="0" smtClean="0">
                <a:solidFill>
                  <a:schemeClr val="bg1"/>
                </a:solidFill>
                <a:cs typeface="Times New Roman" pitchFamily="18" charset="0"/>
              </a:rPr>
              <a:t>Trigger flow value corresponds to critical habitat level </a:t>
            </a:r>
            <a:r>
              <a:rPr lang="en-US" sz="1600" b="1" smtClean="0">
                <a:solidFill>
                  <a:schemeClr val="bg1"/>
                </a:solidFill>
                <a:cs typeface="Times New Roman" pitchFamily="18" charset="0"/>
              </a:rPr>
              <a:t>and  </a:t>
            </a:r>
            <a:r>
              <a:rPr lang="en-US" sz="1600" b="1" dirty="0" smtClean="0">
                <a:solidFill>
                  <a:schemeClr val="bg1"/>
                </a:solidFill>
                <a:cs typeface="Times New Roman" pitchFamily="18" charset="0"/>
              </a:rPr>
              <a:t>intended to trigger management actions</a:t>
            </a:r>
            <a:r>
              <a:rPr lang="en-US" sz="1400" b="1" dirty="0" smtClean="0">
                <a:solidFill>
                  <a:schemeClr val="bg1"/>
                </a:solidFill>
                <a:cs typeface="Times New Roman" pitchFamily="18" charset="0"/>
              </a:rPr>
              <a:t>.   </a:t>
            </a:r>
          </a:p>
          <a:p>
            <a:endParaRPr lang="en-US" sz="1400" b="1" dirty="0" smtClean="0">
              <a:solidFill>
                <a:schemeClr val="bg1"/>
              </a:solidFill>
              <a:cs typeface="Times New Roman" pitchFamily="18" charset="0"/>
            </a:endParaRPr>
          </a:p>
          <a:p>
            <a:endParaRPr lang="en-US" sz="1400" b="1" dirty="0" smtClean="0">
              <a:solidFill>
                <a:schemeClr val="bg1"/>
              </a:solidFill>
              <a:cs typeface="Times New Roman" pitchFamily="18" charset="0"/>
            </a:endParaRPr>
          </a:p>
          <a:p>
            <a:endParaRPr lang="en-US" sz="1400" b="1" dirty="0" smtClean="0">
              <a:solidFill>
                <a:schemeClr val="bg1"/>
              </a:solidFill>
              <a:cs typeface="Times New Roman" pitchFamily="18" charset="0"/>
            </a:endParaRPr>
          </a:p>
        </p:txBody>
      </p:sp>
      <p:sp>
        <p:nvSpPr>
          <p:cNvPr id="6" name="Rectangle 5"/>
          <p:cNvSpPr/>
          <p:nvPr/>
        </p:nvSpPr>
        <p:spPr>
          <a:xfrm>
            <a:off x="457200" y="6096000"/>
            <a:ext cx="8382000" cy="830997"/>
          </a:xfrm>
          <a:prstGeom prst="rect">
            <a:avLst/>
          </a:prstGeom>
        </p:spPr>
        <p:txBody>
          <a:bodyPr wrap="square">
            <a:spAutoFit/>
          </a:bodyPr>
          <a:lstStyle/>
          <a:p>
            <a:endParaRPr lang="en-US" sz="1600" b="1" dirty="0" smtClean="0">
              <a:solidFill>
                <a:schemeClr val="bg1"/>
              </a:solidFill>
              <a:cs typeface="Times New Roman" pitchFamily="18" charset="0"/>
            </a:endParaRPr>
          </a:p>
          <a:p>
            <a:r>
              <a:rPr lang="en-US" sz="1600" b="1" dirty="0" smtClean="0">
                <a:solidFill>
                  <a:schemeClr val="bg1"/>
                </a:solidFill>
                <a:cs typeface="Times New Roman" pitchFamily="18" charset="0"/>
              </a:rPr>
              <a:t>Withdrawals do not continue if Little river flows decrease to levels less than the trigger or subsistence level</a:t>
            </a:r>
            <a:r>
              <a:rPr lang="en-US" sz="1400" b="1" dirty="0" smtClean="0">
                <a:solidFill>
                  <a:schemeClr val="bg1"/>
                </a:solidFill>
                <a:cs typeface="Times New Roman"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3581400"/>
            <a:ext cx="9144000" cy="2819400"/>
          </a:xfrm>
          <a:prstGeom prst="rect">
            <a:avLst/>
          </a:prstGeom>
          <a:noFill/>
          <a:ln w="25400">
            <a:solidFill>
              <a:schemeClr val="tx1"/>
            </a:solidFill>
            <a:miter lim="800000"/>
            <a:headEnd/>
            <a:tailEnd/>
          </a:ln>
        </p:spPr>
      </p:pic>
      <p:sp>
        <p:nvSpPr>
          <p:cNvPr id="8" name="TextBox 7"/>
          <p:cNvSpPr txBox="1"/>
          <p:nvPr/>
        </p:nvSpPr>
        <p:spPr>
          <a:xfrm>
            <a:off x="152400" y="304800"/>
            <a:ext cx="8839200" cy="3724096"/>
          </a:xfrm>
          <a:prstGeom prst="rect">
            <a:avLst/>
          </a:prstGeom>
          <a:noFill/>
        </p:spPr>
        <p:txBody>
          <a:bodyPr wrap="square" rtlCol="0">
            <a:spAutoFit/>
          </a:bodyPr>
          <a:lstStyle/>
          <a:p>
            <a:pPr algn="ctr"/>
            <a:r>
              <a:rPr lang="en-US" sz="2800" b="1" dirty="0" smtClean="0">
                <a:solidFill>
                  <a:srgbClr val="FFFF00"/>
                </a:solidFill>
              </a:rPr>
              <a:t>Develop System Wide Comprehensive Management  Plan</a:t>
            </a:r>
          </a:p>
          <a:p>
            <a:pPr algn="ctr"/>
            <a:r>
              <a:rPr lang="en-US" sz="2800" b="1" dirty="0" smtClean="0">
                <a:solidFill>
                  <a:srgbClr val="FFFF00"/>
                </a:solidFill>
              </a:rPr>
              <a:t>Based upon </a:t>
            </a:r>
            <a:r>
              <a:rPr lang="en-US" sz="2800" b="1" dirty="0" err="1" smtClean="0">
                <a:solidFill>
                  <a:srgbClr val="FFFF00"/>
                </a:solidFill>
              </a:rPr>
              <a:t>Bioperiod</a:t>
            </a:r>
            <a:r>
              <a:rPr lang="en-US" sz="2800" b="1" dirty="0" smtClean="0">
                <a:solidFill>
                  <a:srgbClr val="FFFF00"/>
                </a:solidFill>
              </a:rPr>
              <a:t> Triggers</a:t>
            </a:r>
          </a:p>
          <a:p>
            <a:pPr algn="ctr"/>
            <a:endParaRPr lang="en-US" b="1" dirty="0" smtClean="0"/>
          </a:p>
          <a:p>
            <a:r>
              <a:rPr lang="en-US" b="1" dirty="0" smtClean="0">
                <a:solidFill>
                  <a:srgbClr val="FFFF00"/>
                </a:solidFill>
              </a:rPr>
              <a:t>Example) Rearing and Growth </a:t>
            </a:r>
            <a:r>
              <a:rPr lang="en-US" b="1" dirty="0" err="1" smtClean="0">
                <a:solidFill>
                  <a:srgbClr val="FFFF00"/>
                </a:solidFill>
              </a:rPr>
              <a:t>Bioperiod</a:t>
            </a:r>
            <a:endParaRPr lang="en-US" b="1" dirty="0" smtClean="0">
              <a:solidFill>
                <a:srgbClr val="FFFF00"/>
              </a:solidFill>
            </a:endParaRP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Reduce reliance on Little River diversion by throttle back peak withdrawals from  </a:t>
            </a:r>
          </a:p>
          <a:p>
            <a:r>
              <a:rPr lang="en-US" b="1" dirty="0" smtClean="0">
                <a:solidFill>
                  <a:schemeClr val="bg1"/>
                </a:solidFill>
                <a:effectLst>
                  <a:outerShdw blurRad="38100" dist="38100" dir="2700000" algn="tl">
                    <a:srgbClr val="000000">
                      <a:alpha val="43137"/>
                    </a:srgbClr>
                  </a:outerShdw>
                </a:effectLst>
              </a:rPr>
              <a:t>	 1.8, 1.0 </a:t>
            </a:r>
            <a:r>
              <a:rPr lang="en-US" b="1" dirty="0" err="1" smtClean="0">
                <a:solidFill>
                  <a:schemeClr val="bg1"/>
                </a:solidFill>
                <a:effectLst>
                  <a:outerShdw blurRad="38100" dist="38100" dir="2700000" algn="tl">
                    <a:srgbClr val="000000">
                      <a:alpha val="43137"/>
                    </a:srgbClr>
                  </a:outerShdw>
                </a:effectLst>
              </a:rPr>
              <a:t>mgd</a:t>
            </a:r>
            <a:r>
              <a:rPr lang="en-US" b="1" dirty="0" smtClean="0">
                <a:solidFill>
                  <a:schemeClr val="bg1"/>
                </a:solidFill>
                <a:effectLst>
                  <a:outerShdw blurRad="38100" dist="38100" dir="2700000" algn="tl">
                    <a:srgbClr val="000000">
                      <a:alpha val="43137"/>
                    </a:srgbClr>
                  </a:outerShdw>
                </a:effectLst>
              </a:rPr>
              <a:t>, 0.5, then zero. </a:t>
            </a:r>
          </a:p>
          <a:p>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	Subsequently increase reliance on groundwater wells and interconnection to CT 	Water Company</a:t>
            </a:r>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duotone>
              <a:prstClr val="black"/>
              <a:schemeClr val="accent5">
                <a:tint val="45000"/>
                <a:satMod val="400000"/>
              </a:schemeClr>
            </a:duotone>
            <a:lum contrast="-49000"/>
          </a:blip>
          <a:stretch>
            <a:fillRect/>
          </a:stretch>
        </p:blipFill>
        <p:spPr bwMode="auto">
          <a:xfrm>
            <a:off x="0" y="0"/>
            <a:ext cx="9144000" cy="6858000"/>
          </a:xfrm>
          <a:prstGeom prst="rect">
            <a:avLst/>
          </a:prstGeom>
          <a:noFill/>
          <a:ln>
            <a:noFill/>
          </a:ln>
        </p:spPr>
      </p:pic>
      <p:sp>
        <p:nvSpPr>
          <p:cNvPr id="6" name="Subtitle 5"/>
          <p:cNvSpPr>
            <a:spLocks noGrp="1"/>
          </p:cNvSpPr>
          <p:nvPr>
            <p:ph type="subTitle" idx="1"/>
          </p:nvPr>
        </p:nvSpPr>
        <p:spPr>
          <a:xfrm>
            <a:off x="0" y="3810000"/>
            <a:ext cx="9296400" cy="3048000"/>
          </a:xfrm>
        </p:spPr>
        <p:txBody>
          <a:bodyPr>
            <a:normAutofit/>
          </a:bodyPr>
          <a:lstStyle/>
          <a:p>
            <a:pPr algn="l"/>
            <a:r>
              <a:rPr lang="en-US" sz="2400" b="1" dirty="0" smtClean="0">
                <a:solidFill>
                  <a:schemeClr val="bg1"/>
                </a:solidFill>
                <a:effectLst>
                  <a:outerShdw blurRad="38100" dist="38100" dir="2700000" algn="tl">
                    <a:srgbClr val="000000">
                      <a:alpha val="43137"/>
                    </a:srgbClr>
                  </a:outerShdw>
                </a:effectLst>
              </a:rPr>
              <a:t>1. IFD will monitor fish community in Little River. Provides opportunity to assess biotic response to downstream flow protection program.</a:t>
            </a:r>
          </a:p>
          <a:p>
            <a:pPr algn="l"/>
            <a:endParaRPr lang="en-US" sz="2400" b="1" dirty="0" smtClean="0">
              <a:solidFill>
                <a:schemeClr val="bg1"/>
              </a:solidFill>
              <a:effectLst>
                <a:outerShdw blurRad="38100" dist="38100" dir="2700000" algn="tl">
                  <a:srgbClr val="000000">
                    <a:alpha val="43137"/>
                  </a:srgbClr>
                </a:outerShdw>
              </a:effectLst>
            </a:endParaRPr>
          </a:p>
          <a:p>
            <a:pPr algn="l"/>
            <a:r>
              <a:rPr lang="en-US" sz="2400" b="1" dirty="0" smtClean="0">
                <a:solidFill>
                  <a:schemeClr val="bg1"/>
                </a:solidFill>
                <a:effectLst>
                  <a:outerShdw blurRad="38100" dist="38100" dir="2700000" algn="tl">
                    <a:srgbClr val="000000">
                      <a:alpha val="43137"/>
                    </a:srgbClr>
                  </a:outerShdw>
                </a:effectLst>
              </a:rPr>
              <a:t>2. Per permit conditions, town provides annual report describing detailed operation of Little River diversion and entire system.</a:t>
            </a:r>
          </a:p>
          <a:p>
            <a:endParaRPr lang="en-US" dirty="0" smtClean="0"/>
          </a:p>
          <a:p>
            <a:endParaRPr lang="en-US" dirty="0"/>
          </a:p>
        </p:txBody>
      </p:sp>
      <p:sp>
        <p:nvSpPr>
          <p:cNvPr id="3" name="TextBox 2"/>
          <p:cNvSpPr txBox="1"/>
          <p:nvPr/>
        </p:nvSpPr>
        <p:spPr>
          <a:xfrm>
            <a:off x="2743200" y="0"/>
            <a:ext cx="3962400" cy="830997"/>
          </a:xfrm>
          <a:prstGeom prst="rect">
            <a:avLst/>
          </a:prstGeom>
          <a:noFill/>
        </p:spPr>
        <p:txBody>
          <a:bodyPr wrap="square" rtlCol="0">
            <a:spAutoFit/>
          </a:bodyPr>
          <a:lstStyle/>
          <a:p>
            <a:r>
              <a:rPr lang="en-US" sz="4800" dirty="0" smtClean="0">
                <a:solidFill>
                  <a:srgbClr val="FFFF00"/>
                </a:solidFill>
              </a:rPr>
              <a:t>Future Efforts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0013" y="128588"/>
            <a:ext cx="8942387" cy="6599237"/>
          </a:xfrm>
          <a:prstGeom prst="rect">
            <a:avLst/>
          </a:prstGeom>
          <a:noFill/>
          <a:ln w="57150" cap="sq">
            <a:solidFill>
              <a:schemeClr val="tx2"/>
            </a:solidFill>
            <a:round/>
            <a:headEnd/>
            <a:tailEnd/>
          </a:ln>
        </p:spPr>
      </p:pic>
      <p:sp>
        <p:nvSpPr>
          <p:cNvPr id="3" name="Rectangular Callout 2"/>
          <p:cNvSpPr/>
          <p:nvPr/>
        </p:nvSpPr>
        <p:spPr>
          <a:xfrm>
            <a:off x="1219200" y="2743200"/>
            <a:ext cx="1447800" cy="533400"/>
          </a:xfrm>
          <a:prstGeom prst="wedgeRectCallout">
            <a:avLst>
              <a:gd name="adj1" fmla="val 71606"/>
              <a:gd name="adj2" fmla="val 15884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tx1"/>
                </a:solidFill>
              </a:rPr>
              <a:t>Little River Diversion</a:t>
            </a:r>
            <a:endParaRPr lang="en-US" b="1" dirty="0">
              <a:solidFill>
                <a:schemeClr val="tx1"/>
              </a:solidFill>
            </a:endParaRPr>
          </a:p>
        </p:txBody>
      </p:sp>
      <p:sp>
        <p:nvSpPr>
          <p:cNvPr id="4" name="Rectangular Callout 3"/>
          <p:cNvSpPr/>
          <p:nvPr/>
        </p:nvSpPr>
        <p:spPr>
          <a:xfrm>
            <a:off x="7315200" y="5410200"/>
            <a:ext cx="1447800" cy="609600"/>
          </a:xfrm>
          <a:prstGeom prst="wedgeRectCallout">
            <a:avLst>
              <a:gd name="adj1" fmla="val -141844"/>
              <a:gd name="adj2" fmla="val 15487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tx1"/>
                </a:solidFill>
              </a:rPr>
              <a:t>Putnam </a:t>
            </a:r>
            <a:r>
              <a:rPr lang="en-US" b="1" dirty="0" err="1" smtClean="0">
                <a:solidFill>
                  <a:schemeClr val="tx1"/>
                </a:solidFill>
              </a:rPr>
              <a:t>wellfield</a:t>
            </a:r>
            <a:endParaRPr lang="en-US" b="1" dirty="0">
              <a:solidFill>
                <a:schemeClr val="tx1"/>
              </a:solidFill>
            </a:endParaRPr>
          </a:p>
        </p:txBody>
      </p:sp>
      <p:pic>
        <p:nvPicPr>
          <p:cNvPr id="7" name="Picture 6"/>
          <p:cNvPicPr/>
          <p:nvPr/>
        </p:nvPicPr>
        <p:blipFill>
          <a:blip r:embed="rId4" cstate="print"/>
          <a:srcRect/>
          <a:stretch>
            <a:fillRect/>
          </a:stretch>
        </p:blipFill>
        <p:spPr bwMode="auto">
          <a:xfrm>
            <a:off x="6553200" y="152400"/>
            <a:ext cx="2438400" cy="1600200"/>
          </a:xfrm>
          <a:prstGeom prst="rect">
            <a:avLst/>
          </a:prstGeom>
          <a:noFill/>
          <a:ln w="9525">
            <a:noFill/>
            <a:miter lim="800000"/>
            <a:headEnd/>
            <a:tailEnd/>
          </a:ln>
        </p:spPr>
      </p:pic>
      <p:sp>
        <p:nvSpPr>
          <p:cNvPr id="8" name="5-Point Star 7"/>
          <p:cNvSpPr/>
          <p:nvPr/>
        </p:nvSpPr>
        <p:spPr>
          <a:xfrm>
            <a:off x="8229600" y="3810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962275" y="3581400"/>
            <a:ext cx="2895600" cy="2838450"/>
          </a:xfrm>
          <a:custGeom>
            <a:avLst/>
            <a:gdLst>
              <a:gd name="connsiteX0" fmla="*/ 2895600 w 2895600"/>
              <a:gd name="connsiteY0" fmla="*/ 2838450 h 2838450"/>
              <a:gd name="connsiteX1" fmla="*/ 2743200 w 2895600"/>
              <a:gd name="connsiteY1" fmla="*/ 2762250 h 2838450"/>
              <a:gd name="connsiteX2" fmla="*/ 2628900 w 2895600"/>
              <a:gd name="connsiteY2" fmla="*/ 2743200 h 2838450"/>
              <a:gd name="connsiteX3" fmla="*/ 2495550 w 2895600"/>
              <a:gd name="connsiteY3" fmla="*/ 2705100 h 2838450"/>
              <a:gd name="connsiteX4" fmla="*/ 2400300 w 2895600"/>
              <a:gd name="connsiteY4" fmla="*/ 2533650 h 2838450"/>
              <a:gd name="connsiteX5" fmla="*/ 2419350 w 2895600"/>
              <a:gd name="connsiteY5" fmla="*/ 2305050 h 2838450"/>
              <a:gd name="connsiteX6" fmla="*/ 2381250 w 2895600"/>
              <a:gd name="connsiteY6" fmla="*/ 2152650 h 2838450"/>
              <a:gd name="connsiteX7" fmla="*/ 2343150 w 2895600"/>
              <a:gd name="connsiteY7" fmla="*/ 2019300 h 2838450"/>
              <a:gd name="connsiteX8" fmla="*/ 2171700 w 2895600"/>
              <a:gd name="connsiteY8" fmla="*/ 1924050 h 2838450"/>
              <a:gd name="connsiteX9" fmla="*/ 2038350 w 2895600"/>
              <a:gd name="connsiteY9" fmla="*/ 1828800 h 2838450"/>
              <a:gd name="connsiteX10" fmla="*/ 1981200 w 2895600"/>
              <a:gd name="connsiteY10" fmla="*/ 1676400 h 2838450"/>
              <a:gd name="connsiteX11" fmla="*/ 1924050 w 2895600"/>
              <a:gd name="connsiteY11" fmla="*/ 1581150 h 2838450"/>
              <a:gd name="connsiteX12" fmla="*/ 1828800 w 2895600"/>
              <a:gd name="connsiteY12" fmla="*/ 1428750 h 2838450"/>
              <a:gd name="connsiteX13" fmla="*/ 1752600 w 2895600"/>
              <a:gd name="connsiteY13" fmla="*/ 1219200 h 2838450"/>
              <a:gd name="connsiteX14" fmla="*/ 1638300 w 2895600"/>
              <a:gd name="connsiteY14" fmla="*/ 1162050 h 2838450"/>
              <a:gd name="connsiteX15" fmla="*/ 1504950 w 2895600"/>
              <a:gd name="connsiteY15" fmla="*/ 1066800 h 2838450"/>
              <a:gd name="connsiteX16" fmla="*/ 1504950 w 2895600"/>
              <a:gd name="connsiteY16" fmla="*/ 876300 h 2838450"/>
              <a:gd name="connsiteX17" fmla="*/ 1581150 w 2895600"/>
              <a:gd name="connsiteY17" fmla="*/ 742950 h 2838450"/>
              <a:gd name="connsiteX18" fmla="*/ 1504950 w 2895600"/>
              <a:gd name="connsiteY18" fmla="*/ 533400 h 2838450"/>
              <a:gd name="connsiteX19" fmla="*/ 1428750 w 2895600"/>
              <a:gd name="connsiteY19" fmla="*/ 438150 h 2838450"/>
              <a:gd name="connsiteX20" fmla="*/ 1428750 w 2895600"/>
              <a:gd name="connsiteY20" fmla="*/ 304800 h 2838450"/>
              <a:gd name="connsiteX21" fmla="*/ 1390650 w 2895600"/>
              <a:gd name="connsiteY21" fmla="*/ 228600 h 2838450"/>
              <a:gd name="connsiteX22" fmla="*/ 1295400 w 2895600"/>
              <a:gd name="connsiteY22" fmla="*/ 190500 h 2838450"/>
              <a:gd name="connsiteX23" fmla="*/ 1238250 w 2895600"/>
              <a:gd name="connsiteY23" fmla="*/ 323850 h 2838450"/>
              <a:gd name="connsiteX24" fmla="*/ 1181100 w 2895600"/>
              <a:gd name="connsiteY24" fmla="*/ 476250 h 2838450"/>
              <a:gd name="connsiteX25" fmla="*/ 1143000 w 2895600"/>
              <a:gd name="connsiteY25" fmla="*/ 571500 h 2838450"/>
              <a:gd name="connsiteX26" fmla="*/ 1066800 w 2895600"/>
              <a:gd name="connsiteY26" fmla="*/ 666750 h 2838450"/>
              <a:gd name="connsiteX27" fmla="*/ 1085850 w 2895600"/>
              <a:gd name="connsiteY27" fmla="*/ 781050 h 2838450"/>
              <a:gd name="connsiteX28" fmla="*/ 952500 w 2895600"/>
              <a:gd name="connsiteY28" fmla="*/ 800100 h 2838450"/>
              <a:gd name="connsiteX29" fmla="*/ 914400 w 2895600"/>
              <a:gd name="connsiteY29" fmla="*/ 704850 h 2838450"/>
              <a:gd name="connsiteX30" fmla="*/ 933450 w 2895600"/>
              <a:gd name="connsiteY30" fmla="*/ 609600 h 2838450"/>
              <a:gd name="connsiteX31" fmla="*/ 971550 w 2895600"/>
              <a:gd name="connsiteY31" fmla="*/ 533400 h 2838450"/>
              <a:gd name="connsiteX32" fmla="*/ 857250 w 2895600"/>
              <a:gd name="connsiteY32" fmla="*/ 514350 h 2838450"/>
              <a:gd name="connsiteX33" fmla="*/ 952500 w 2895600"/>
              <a:gd name="connsiteY33" fmla="*/ 438150 h 2838450"/>
              <a:gd name="connsiteX34" fmla="*/ 1028700 w 2895600"/>
              <a:gd name="connsiteY34" fmla="*/ 381000 h 2838450"/>
              <a:gd name="connsiteX35" fmla="*/ 971550 w 2895600"/>
              <a:gd name="connsiteY35" fmla="*/ 285750 h 2838450"/>
              <a:gd name="connsiteX36" fmla="*/ 914400 w 2895600"/>
              <a:gd name="connsiteY36" fmla="*/ 228600 h 2838450"/>
              <a:gd name="connsiteX37" fmla="*/ 819150 w 2895600"/>
              <a:gd name="connsiteY37" fmla="*/ 228600 h 2838450"/>
              <a:gd name="connsiteX38" fmla="*/ 628650 w 2895600"/>
              <a:gd name="connsiteY38" fmla="*/ 285750 h 2838450"/>
              <a:gd name="connsiteX39" fmla="*/ 514350 w 2895600"/>
              <a:gd name="connsiteY39" fmla="*/ 228600 h 2838450"/>
              <a:gd name="connsiteX40" fmla="*/ 476250 w 2895600"/>
              <a:gd name="connsiteY40" fmla="*/ 171450 h 2838450"/>
              <a:gd name="connsiteX41" fmla="*/ 400050 w 2895600"/>
              <a:gd name="connsiteY41" fmla="*/ 76200 h 2838450"/>
              <a:gd name="connsiteX42" fmla="*/ 361950 w 2895600"/>
              <a:gd name="connsiteY42" fmla="*/ 19050 h 2838450"/>
              <a:gd name="connsiteX43" fmla="*/ 285750 w 2895600"/>
              <a:gd name="connsiteY43" fmla="*/ 0 h 2838450"/>
              <a:gd name="connsiteX44" fmla="*/ 171450 w 2895600"/>
              <a:gd name="connsiteY44" fmla="*/ 76200 h 2838450"/>
              <a:gd name="connsiteX45" fmla="*/ 152400 w 2895600"/>
              <a:gd name="connsiteY45" fmla="*/ 171450 h 2838450"/>
              <a:gd name="connsiteX46" fmla="*/ 76200 w 2895600"/>
              <a:gd name="connsiteY46" fmla="*/ 266700 h 2838450"/>
              <a:gd name="connsiteX47" fmla="*/ 0 w 2895600"/>
              <a:gd name="connsiteY47" fmla="*/ 30480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95600" h="2838450">
                <a:moveTo>
                  <a:pt x="2895600" y="2838450"/>
                </a:moveTo>
                <a:lnTo>
                  <a:pt x="2743200" y="2762250"/>
                </a:lnTo>
                <a:lnTo>
                  <a:pt x="2628900" y="2743200"/>
                </a:lnTo>
                <a:lnTo>
                  <a:pt x="2495550" y="2705100"/>
                </a:lnTo>
                <a:lnTo>
                  <a:pt x="2400300" y="2533650"/>
                </a:lnTo>
                <a:lnTo>
                  <a:pt x="2419350" y="2305050"/>
                </a:lnTo>
                <a:lnTo>
                  <a:pt x="2381250" y="2152650"/>
                </a:lnTo>
                <a:lnTo>
                  <a:pt x="2343150" y="2019300"/>
                </a:lnTo>
                <a:lnTo>
                  <a:pt x="2171700" y="1924050"/>
                </a:lnTo>
                <a:lnTo>
                  <a:pt x="2038350" y="1828800"/>
                </a:lnTo>
                <a:lnTo>
                  <a:pt x="1981200" y="1676400"/>
                </a:lnTo>
                <a:lnTo>
                  <a:pt x="1924050" y="1581150"/>
                </a:lnTo>
                <a:lnTo>
                  <a:pt x="1828800" y="1428750"/>
                </a:lnTo>
                <a:lnTo>
                  <a:pt x="1752600" y="1219200"/>
                </a:lnTo>
                <a:lnTo>
                  <a:pt x="1638300" y="1162050"/>
                </a:lnTo>
                <a:lnTo>
                  <a:pt x="1504950" y="1066800"/>
                </a:lnTo>
                <a:lnTo>
                  <a:pt x="1504950" y="876300"/>
                </a:lnTo>
                <a:lnTo>
                  <a:pt x="1581150" y="742950"/>
                </a:lnTo>
                <a:lnTo>
                  <a:pt x="1504950" y="533400"/>
                </a:lnTo>
                <a:lnTo>
                  <a:pt x="1428750" y="438150"/>
                </a:lnTo>
                <a:lnTo>
                  <a:pt x="1428750" y="304800"/>
                </a:lnTo>
                <a:lnTo>
                  <a:pt x="1390650" y="228600"/>
                </a:lnTo>
                <a:lnTo>
                  <a:pt x="1295400" y="190500"/>
                </a:lnTo>
                <a:lnTo>
                  <a:pt x="1238250" y="323850"/>
                </a:lnTo>
                <a:lnTo>
                  <a:pt x="1181100" y="476250"/>
                </a:lnTo>
                <a:lnTo>
                  <a:pt x="1143000" y="571500"/>
                </a:lnTo>
                <a:lnTo>
                  <a:pt x="1066800" y="666750"/>
                </a:lnTo>
                <a:lnTo>
                  <a:pt x="1085850" y="781050"/>
                </a:lnTo>
                <a:lnTo>
                  <a:pt x="952500" y="800100"/>
                </a:lnTo>
                <a:lnTo>
                  <a:pt x="914400" y="704850"/>
                </a:lnTo>
                <a:lnTo>
                  <a:pt x="933450" y="609600"/>
                </a:lnTo>
                <a:lnTo>
                  <a:pt x="971550" y="533400"/>
                </a:lnTo>
                <a:lnTo>
                  <a:pt x="857250" y="514350"/>
                </a:lnTo>
                <a:lnTo>
                  <a:pt x="952500" y="438150"/>
                </a:lnTo>
                <a:lnTo>
                  <a:pt x="1028700" y="381000"/>
                </a:lnTo>
                <a:lnTo>
                  <a:pt x="971550" y="285750"/>
                </a:lnTo>
                <a:lnTo>
                  <a:pt x="914400" y="228600"/>
                </a:lnTo>
                <a:lnTo>
                  <a:pt x="819150" y="228600"/>
                </a:lnTo>
                <a:lnTo>
                  <a:pt x="628650" y="285750"/>
                </a:lnTo>
                <a:lnTo>
                  <a:pt x="514350" y="228600"/>
                </a:lnTo>
                <a:lnTo>
                  <a:pt x="476250" y="171450"/>
                </a:lnTo>
                <a:lnTo>
                  <a:pt x="400050" y="76200"/>
                </a:lnTo>
                <a:lnTo>
                  <a:pt x="361950" y="19050"/>
                </a:lnTo>
                <a:lnTo>
                  <a:pt x="285750" y="0"/>
                </a:lnTo>
                <a:lnTo>
                  <a:pt x="171450" y="76200"/>
                </a:lnTo>
                <a:lnTo>
                  <a:pt x="152400" y="171450"/>
                </a:lnTo>
                <a:lnTo>
                  <a:pt x="76200" y="266700"/>
                </a:lnTo>
                <a:lnTo>
                  <a:pt x="0" y="304800"/>
                </a:lnTo>
              </a:path>
            </a:pathLst>
          </a:custGeom>
          <a:ln w="50800">
            <a:bevel/>
            <a:head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ubtitle 8"/>
          <p:cNvSpPr>
            <a:spLocks noGrp="1"/>
          </p:cNvSpPr>
          <p:nvPr>
            <p:ph type="subTitle" idx="1"/>
          </p:nvPr>
        </p:nvSpPr>
        <p:spPr>
          <a:xfrm>
            <a:off x="2362200" y="152400"/>
            <a:ext cx="4191000" cy="1371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47500" lnSpcReduction="20000"/>
          </a:bodyPr>
          <a:lstStyle/>
          <a:p>
            <a:pPr lvl="0" algn="l">
              <a:lnSpc>
                <a:spcPct val="120000"/>
              </a:lnSpc>
              <a:buFont typeface="Arial" pitchFamily="34" charset="0"/>
              <a:buChar char="•"/>
            </a:pPr>
            <a:r>
              <a:rPr lang="en-US" b="1" dirty="0" smtClean="0">
                <a:solidFill>
                  <a:schemeClr val="tx1"/>
                </a:solidFill>
              </a:rPr>
              <a:t>3rd order stream, Tributary of Quinebaug River</a:t>
            </a:r>
          </a:p>
          <a:p>
            <a:pPr lvl="1" algn="l">
              <a:lnSpc>
                <a:spcPct val="120000"/>
              </a:lnSpc>
            </a:pPr>
            <a:r>
              <a:rPr lang="en-US" b="1" dirty="0" smtClean="0">
                <a:solidFill>
                  <a:schemeClr val="tx1"/>
                </a:solidFill>
              </a:rPr>
              <a:t>(43% forest/13% developed)</a:t>
            </a:r>
          </a:p>
          <a:p>
            <a:pPr lvl="0" algn="l">
              <a:lnSpc>
                <a:spcPct val="120000"/>
              </a:lnSpc>
              <a:buFont typeface="Arial" pitchFamily="34" charset="0"/>
              <a:buChar char="•"/>
            </a:pPr>
            <a:r>
              <a:rPr lang="en-US" b="1" dirty="0" smtClean="0">
                <a:solidFill>
                  <a:schemeClr val="tx1"/>
                </a:solidFill>
              </a:rPr>
              <a:t>The watershed size at point of diversion - 35.4 mi</a:t>
            </a:r>
            <a:r>
              <a:rPr lang="en-US" b="1" baseline="30000" dirty="0" smtClean="0">
                <a:solidFill>
                  <a:schemeClr val="tx1"/>
                </a:solidFill>
              </a:rPr>
              <a:t>2</a:t>
            </a:r>
          </a:p>
          <a:p>
            <a:pPr lvl="0" algn="l">
              <a:lnSpc>
                <a:spcPct val="120000"/>
              </a:lnSpc>
              <a:buClr>
                <a:schemeClr val="tx1"/>
              </a:buClr>
              <a:buFont typeface="Arial" pitchFamily="34" charset="0"/>
              <a:buChar char="•"/>
            </a:pPr>
            <a:r>
              <a:rPr lang="en-US"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rPr>
              <a:t>Approximately 2.4 miles of river are impacted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3" cstate="print"/>
          <a:srcRect/>
          <a:stretch>
            <a:fillRect/>
          </a:stretch>
        </p:blipFill>
        <p:spPr bwMode="auto">
          <a:xfrm>
            <a:off x="152400" y="990600"/>
            <a:ext cx="4343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3"/>
          <p:cNvSpPr txBox="1">
            <a:spLocks/>
          </p:cNvSpPr>
          <p:nvPr/>
        </p:nvSpPr>
        <p:spPr>
          <a:xfrm>
            <a:off x="0" y="0"/>
            <a:ext cx="9296400" cy="83820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FFFF00"/>
                </a:solidFill>
                <a:effectLst>
                  <a:outerShdw blurRad="38100" dist="38100" dir="2700000" algn="tl">
                    <a:srgbClr val="000000"/>
                  </a:outerShdw>
                </a:effectLst>
                <a:latin typeface="+mj-lt"/>
                <a:ea typeface="+mj-ea"/>
                <a:cs typeface="+mj-cs"/>
              </a:rPr>
              <a:t>Withdrawal at Dam via Bypass </a:t>
            </a:r>
            <a:r>
              <a:rPr lang="en-US" sz="2400" b="1" dirty="0" err="1" smtClean="0">
                <a:solidFill>
                  <a:srgbClr val="FFFF00"/>
                </a:solidFill>
                <a:effectLst>
                  <a:outerShdw blurRad="38100" dist="38100" dir="2700000" algn="tl">
                    <a:srgbClr val="000000"/>
                  </a:outerShdw>
                </a:effectLst>
                <a:latin typeface="+mj-lt"/>
                <a:ea typeface="+mj-ea"/>
                <a:cs typeface="+mj-cs"/>
              </a:rPr>
              <a:t>Headworks</a:t>
            </a:r>
            <a:r>
              <a:rPr lang="en-US" sz="2400" b="1" dirty="0" smtClean="0">
                <a:solidFill>
                  <a:srgbClr val="FFFF00"/>
                </a:solidFill>
                <a:effectLst>
                  <a:outerShdw blurRad="38100" dist="38100" dir="2700000" algn="tl">
                    <a:srgbClr val="000000"/>
                  </a:outerShdw>
                </a:effectLst>
                <a:latin typeface="+mj-lt"/>
                <a:ea typeface="+mj-ea"/>
                <a:cs typeface="+mj-cs"/>
              </a:rPr>
              <a:t> to Water Treatment Facility</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1" name="Picture 3"/>
          <p:cNvPicPr>
            <a:picLocks noChangeAspect="1" noChangeArrowheads="1"/>
          </p:cNvPicPr>
          <p:nvPr/>
        </p:nvPicPr>
        <p:blipFill>
          <a:blip r:embed="rId4" cstate="print"/>
          <a:srcRect/>
          <a:stretch>
            <a:fillRect/>
          </a:stretch>
        </p:blipFill>
        <p:spPr bwMode="auto">
          <a:xfrm>
            <a:off x="152400" y="3886200"/>
            <a:ext cx="4343400" cy="2743200"/>
          </a:xfrm>
          <a:prstGeom prst="rect">
            <a:avLst/>
          </a:prstGeom>
          <a:noFill/>
          <a:ln w="88900">
            <a:solidFill>
              <a:schemeClr val="bg1"/>
            </a:solidFill>
            <a:miter lim="800000"/>
            <a:headEnd/>
            <a:tailEnd/>
          </a:ln>
        </p:spPr>
      </p:pic>
      <p:sp>
        <p:nvSpPr>
          <p:cNvPr id="8" name="Up Arrow 7"/>
          <p:cNvSpPr/>
          <p:nvPr/>
        </p:nvSpPr>
        <p:spPr>
          <a:xfrm rot="19036727">
            <a:off x="2504045" y="2135899"/>
            <a:ext cx="304800" cy="762000"/>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3"/>
          <p:cNvPicPr>
            <a:picLocks noChangeAspect="1" noChangeArrowheads="1"/>
          </p:cNvPicPr>
          <p:nvPr/>
        </p:nvPicPr>
        <p:blipFill>
          <a:blip r:embed="rId5" cstate="print"/>
          <a:srcRect/>
          <a:stretch>
            <a:fillRect/>
          </a:stretch>
        </p:blipFill>
        <p:spPr bwMode="auto">
          <a:xfrm>
            <a:off x="4572000" y="2362200"/>
            <a:ext cx="4572000" cy="3390900"/>
          </a:xfrm>
          <a:prstGeom prst="rect">
            <a:avLst/>
          </a:prstGeom>
          <a:noFill/>
          <a:ln w="88900">
            <a:solidFill>
              <a:schemeClr val="bg1"/>
            </a:solidFill>
            <a:miter lim="800000"/>
            <a:headEnd/>
            <a:tailEnd/>
          </a:ln>
        </p:spPr>
      </p:pic>
      <p:sp>
        <p:nvSpPr>
          <p:cNvPr id="9" name="TextBox 8"/>
          <p:cNvSpPr txBox="1"/>
          <p:nvPr/>
        </p:nvSpPr>
        <p:spPr>
          <a:xfrm>
            <a:off x="2590800" y="4953000"/>
            <a:ext cx="1553117"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20 ft. in height</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0" y="0"/>
            <a:ext cx="8915400" cy="1470025"/>
          </a:xfrm>
          <a:prstGeom prst="rect">
            <a:avLst/>
          </a:prstGeom>
        </p:spPr>
        <p:txBody>
          <a:bodyPr vert="horz" lIns="91440" tIns="45720" rIns="91440" bIns="45720" rtlCol="0" anchor="ctr">
            <a:normAutofit fontScale="62500" lnSpcReduction="20000"/>
          </a:bodyPr>
          <a:lstStyle/>
          <a:p>
            <a:pPr lvl="0" algn="ctr">
              <a:spcBef>
                <a:spcPct val="0"/>
              </a:spcBef>
              <a:defRPr/>
            </a:pPr>
            <a:r>
              <a:rPr lang="en-US" sz="3600" b="1" dirty="0" smtClean="0">
                <a:solidFill>
                  <a:srgbClr val="FFFF00"/>
                </a:solidFill>
                <a:effectLst>
                  <a:outerShdw blurRad="38100" dist="38100" dir="2700000" algn="tl">
                    <a:srgbClr val="000000"/>
                  </a:outerShdw>
                </a:effectLst>
                <a:latin typeface="+mj-lt"/>
                <a:ea typeface="+mj-ea"/>
                <a:cs typeface="+mj-cs"/>
              </a:rPr>
              <a:t>Moderate-higher </a:t>
            </a:r>
            <a:r>
              <a:rPr lang="en-US" sz="3600" b="1" dirty="0" err="1" smtClean="0">
                <a:solidFill>
                  <a:srgbClr val="FFFF00"/>
                </a:solidFill>
                <a:effectLst>
                  <a:outerShdw blurRad="38100" dist="38100" dir="2700000" algn="tl">
                    <a:srgbClr val="000000"/>
                  </a:outerShdw>
                </a:effectLst>
                <a:latin typeface="+mj-lt"/>
                <a:ea typeface="+mj-ea"/>
                <a:cs typeface="+mj-cs"/>
              </a:rPr>
              <a:t>streamflows</a:t>
            </a:r>
            <a:r>
              <a:rPr lang="en-US" sz="3600" b="1" dirty="0" smtClean="0">
                <a:solidFill>
                  <a:srgbClr val="FFFF00"/>
                </a:solidFill>
                <a:effectLst>
                  <a:outerShdw blurRad="38100" dist="38100" dir="2700000" algn="tl">
                    <a:srgbClr val="000000"/>
                  </a:outerShdw>
                </a:effectLst>
                <a:latin typeface="+mj-lt"/>
                <a:ea typeface="+mj-ea"/>
                <a:cs typeface="+mj-cs"/>
              </a:rPr>
              <a:t> decreased impacts to habitats below diversion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FFFF00"/>
              </a:solidFill>
              <a:effectLst>
                <a:outerShdw blurRad="38100" dist="38100" dir="2700000" algn="tl">
                  <a:srgbClr val="000000"/>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1066800" y="990600"/>
            <a:ext cx="7086600" cy="5029200"/>
          </a:xfrm>
          <a:prstGeom prst="rect">
            <a:avLst/>
          </a:prstGeom>
          <a:noFill/>
          <a:ln w="53975" cmpd="sng">
            <a:solidFill>
              <a:schemeClr val="bg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cstate="print"/>
          <a:srcRect/>
          <a:stretch>
            <a:fillRect/>
          </a:stretch>
        </p:blipFill>
        <p:spPr bwMode="auto">
          <a:xfrm>
            <a:off x="152400" y="914400"/>
            <a:ext cx="45720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3"/>
          <p:cNvSpPr txBox="1">
            <a:spLocks/>
          </p:cNvSpPr>
          <p:nvPr/>
        </p:nvSpPr>
        <p:spPr>
          <a:xfrm>
            <a:off x="0" y="0"/>
            <a:ext cx="9296400" cy="1470025"/>
          </a:xfrm>
          <a:prstGeom prst="rect">
            <a:avLst/>
          </a:prstGeom>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200" b="1" dirty="0" smtClean="0">
                <a:solidFill>
                  <a:srgbClr val="FFFF00"/>
                </a:solidFill>
                <a:effectLst>
                  <a:outerShdw blurRad="38100" dist="38100" dir="2700000" algn="tl">
                    <a:srgbClr val="000000"/>
                  </a:outerShdw>
                </a:effectLst>
                <a:latin typeface="+mj-lt"/>
                <a:ea typeface="+mj-ea"/>
                <a:cs typeface="+mj-cs"/>
              </a:rPr>
              <a:t>Low Flow Periods: Periodic Events Cause Significant Reduction of Instream Habitats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FFFF00"/>
              </a:solidFill>
              <a:effectLst>
                <a:outerShdw blurRad="38100" dist="38100" dir="2700000" algn="tl">
                  <a:srgbClr val="000000"/>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FF00"/>
                </a:solidFill>
                <a:effectLst>
                  <a:outerShdw blurRad="38100" dist="38100" dir="2700000" algn="tl">
                    <a:srgbClr val="000000"/>
                  </a:outerShdw>
                </a:effectLst>
                <a:latin typeface="+mj-lt"/>
                <a:ea typeface="+mj-ea"/>
                <a:cs typeface="+mj-cs"/>
              </a:rPr>
              <a:t>Dewatered and disconnected habitats in upper reaches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4343400" y="3657600"/>
            <a:ext cx="4648200" cy="3048000"/>
          </a:xfrm>
          <a:prstGeom prst="rect">
            <a:avLst/>
          </a:prstGeom>
          <a:noFill/>
          <a:ln w="88900">
            <a:solidFill>
              <a:srgbClr val="FFFFFF"/>
            </a:solidFill>
            <a:miter lim="800000"/>
            <a:headEnd/>
            <a:tailEnd/>
          </a:ln>
        </p:spPr>
      </p:pic>
      <p:sp>
        <p:nvSpPr>
          <p:cNvPr id="5" name="Rectangle 4"/>
          <p:cNvSpPr/>
          <p:nvPr/>
        </p:nvSpPr>
        <p:spPr>
          <a:xfrm>
            <a:off x="0" y="4343400"/>
            <a:ext cx="4572000" cy="1200329"/>
          </a:xfrm>
          <a:prstGeom prst="rect">
            <a:avLst/>
          </a:prstGeom>
        </p:spPr>
        <p:txBody>
          <a:bodyPr wrap="square">
            <a:spAutoFit/>
          </a:bodyPr>
          <a:lstStyle/>
          <a:p>
            <a:r>
              <a:rPr lang="en-US" dirty="0" smtClean="0">
                <a:solidFill>
                  <a:srgbClr val="FFFF00"/>
                </a:solidFill>
                <a:effectLst>
                  <a:outerShdw blurRad="38100" dist="38100" dir="2700000" algn="tl">
                    <a:srgbClr val="000000">
                      <a:alpha val="43137"/>
                    </a:srgbClr>
                  </a:outerShdw>
                </a:effectLst>
              </a:rPr>
              <a:t>Limited pool /refuge habitat : </a:t>
            </a:r>
          </a:p>
          <a:p>
            <a:r>
              <a:rPr lang="en-US" dirty="0" smtClean="0">
                <a:solidFill>
                  <a:srgbClr val="FFFF00"/>
                </a:solidFill>
                <a:effectLst>
                  <a:outerShdw blurRad="38100" dist="38100" dir="2700000" algn="tl">
                    <a:srgbClr val="000000">
                      <a:alpha val="43137"/>
                    </a:srgbClr>
                  </a:outerShdw>
                </a:effectLst>
              </a:rPr>
              <a:t>first downstream most holding pool is 0.3 miles from point of diversion.</a:t>
            </a:r>
          </a:p>
          <a:p>
            <a:endParaRPr lang="en-US"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1">
                <a:lumMod val="20000"/>
                <a:lumOff val="80000"/>
              </a:schemeClr>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grpSp>
        <p:nvGrpSpPr>
          <p:cNvPr id="2" name="Group 48"/>
          <p:cNvGrpSpPr>
            <a:grpSpLocks/>
          </p:cNvGrpSpPr>
          <p:nvPr/>
        </p:nvGrpSpPr>
        <p:grpSpPr bwMode="auto">
          <a:xfrm>
            <a:off x="1447800" y="3048000"/>
            <a:ext cx="8187822" cy="457200"/>
            <a:chOff x="244475" y="3028950"/>
            <a:chExt cx="8187822" cy="457200"/>
          </a:xfrm>
        </p:grpSpPr>
        <p:sp>
          <p:nvSpPr>
            <p:cNvPr id="7215" name="Rektangel 85"/>
            <p:cNvSpPr>
              <a:spLocks noChangeArrowheads="1"/>
            </p:cNvSpPr>
            <p:nvPr/>
          </p:nvSpPr>
          <p:spPr bwMode="auto">
            <a:xfrm>
              <a:off x="8247566" y="3084513"/>
              <a:ext cx="184731" cy="369332"/>
            </a:xfrm>
            <a:prstGeom prst="rect">
              <a:avLst/>
            </a:prstGeom>
            <a:noFill/>
            <a:ln w="9525">
              <a:noFill/>
              <a:miter lim="800000"/>
              <a:headEnd/>
              <a:tailEnd/>
            </a:ln>
          </p:spPr>
          <p:txBody>
            <a:bodyPr wrap="none">
              <a:spAutoFit/>
            </a:bodyPr>
            <a:lstStyle/>
            <a:p>
              <a:pPr algn="ctr"/>
              <a:endParaRPr lang="en-US" noProof="1">
                <a:solidFill>
                  <a:srgbClr val="FFFFFF"/>
                </a:solidFill>
                <a:latin typeface="Calibri" pitchFamily="-111" charset="0"/>
              </a:endParaRPr>
            </a:p>
          </p:txBody>
        </p:sp>
        <p:grpSp>
          <p:nvGrpSpPr>
            <p:cNvPr id="4" name="Group 47"/>
            <p:cNvGrpSpPr>
              <a:grpSpLocks/>
            </p:cNvGrpSpPr>
            <p:nvPr/>
          </p:nvGrpSpPr>
          <p:grpSpPr bwMode="auto">
            <a:xfrm>
              <a:off x="244475" y="3028950"/>
              <a:ext cx="6035675" cy="457200"/>
              <a:chOff x="244475" y="3028950"/>
              <a:chExt cx="6035675" cy="457200"/>
            </a:xfrm>
          </p:grpSpPr>
          <p:sp>
            <p:nvSpPr>
              <p:cNvPr id="7205" name="Rectangle 461"/>
              <p:cNvSpPr>
                <a:spLocks noChangeArrowheads="1"/>
              </p:cNvSpPr>
              <p:nvPr/>
            </p:nvSpPr>
            <p:spPr bwMode="auto">
              <a:xfrm>
                <a:off x="283527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2000</a:t>
                </a:r>
                <a:endParaRPr lang="en-US" b="1" noProof="1">
                  <a:solidFill>
                    <a:srgbClr val="080808"/>
                  </a:solidFill>
                  <a:latin typeface="Calibri" pitchFamily="-111" charset="0"/>
                </a:endParaRPr>
              </a:p>
            </p:txBody>
          </p:sp>
          <p:sp>
            <p:nvSpPr>
              <p:cNvPr id="7206" name="Rectangle 462"/>
              <p:cNvSpPr>
                <a:spLocks noChangeArrowheads="1"/>
              </p:cNvSpPr>
              <p:nvPr/>
            </p:nvSpPr>
            <p:spPr bwMode="auto">
              <a:xfrm>
                <a:off x="3697288"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2002</a:t>
                </a:r>
                <a:endParaRPr lang="en-US" b="1" noProof="1">
                  <a:solidFill>
                    <a:srgbClr val="080808"/>
                  </a:solidFill>
                  <a:latin typeface="Calibri" pitchFamily="-111" charset="0"/>
                </a:endParaRPr>
              </a:p>
            </p:txBody>
          </p:sp>
          <p:sp>
            <p:nvSpPr>
              <p:cNvPr id="7207" name="Rectangle 463"/>
              <p:cNvSpPr>
                <a:spLocks noChangeArrowheads="1"/>
              </p:cNvSpPr>
              <p:nvPr/>
            </p:nvSpPr>
            <p:spPr bwMode="auto">
              <a:xfrm>
                <a:off x="455930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2005</a:t>
                </a:r>
                <a:endParaRPr lang="en-US" b="1" noProof="1">
                  <a:solidFill>
                    <a:srgbClr val="080808"/>
                  </a:solidFill>
                  <a:latin typeface="Calibri" pitchFamily="-111" charset="0"/>
                </a:endParaRPr>
              </a:p>
            </p:txBody>
          </p:sp>
          <p:sp>
            <p:nvSpPr>
              <p:cNvPr id="7208" name="Rectangle 464"/>
              <p:cNvSpPr>
                <a:spLocks noChangeArrowheads="1"/>
              </p:cNvSpPr>
              <p:nvPr/>
            </p:nvSpPr>
            <p:spPr bwMode="auto">
              <a:xfrm>
                <a:off x="5421313"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2007</a:t>
                </a:r>
                <a:endParaRPr lang="en-US" b="1" noProof="1">
                  <a:solidFill>
                    <a:srgbClr val="080808"/>
                  </a:solidFill>
                  <a:latin typeface="Calibri" pitchFamily="-111" charset="0"/>
                </a:endParaRPr>
              </a:p>
            </p:txBody>
          </p:sp>
          <p:sp>
            <p:nvSpPr>
              <p:cNvPr id="7211" name="Rectangle 461"/>
              <p:cNvSpPr>
                <a:spLocks noChangeArrowheads="1"/>
              </p:cNvSpPr>
              <p:nvPr/>
            </p:nvSpPr>
            <p:spPr bwMode="auto">
              <a:xfrm>
                <a:off x="24447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1982</a:t>
                </a:r>
                <a:endParaRPr lang="en-US" b="1" noProof="1">
                  <a:solidFill>
                    <a:srgbClr val="080808"/>
                  </a:solidFill>
                  <a:latin typeface="Calibri" pitchFamily="-111" charset="0"/>
                </a:endParaRPr>
              </a:p>
            </p:txBody>
          </p:sp>
          <p:sp>
            <p:nvSpPr>
              <p:cNvPr id="7212" name="Rectangle 462"/>
              <p:cNvSpPr>
                <a:spLocks noChangeArrowheads="1"/>
              </p:cNvSpPr>
              <p:nvPr/>
            </p:nvSpPr>
            <p:spPr bwMode="auto">
              <a:xfrm>
                <a:off x="1106488"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noProof="1">
                    <a:solidFill>
                      <a:srgbClr val="FFFFFF"/>
                    </a:solidFill>
                    <a:latin typeface="Calibri" pitchFamily="-111" charset="0"/>
                  </a:rPr>
                  <a:t>  </a:t>
                </a:r>
                <a:r>
                  <a:rPr lang="en-US" b="1" noProof="1" smtClean="0">
                    <a:solidFill>
                      <a:srgbClr val="080808"/>
                    </a:solidFill>
                    <a:latin typeface="Calibri" pitchFamily="-111" charset="0"/>
                  </a:rPr>
                  <a:t>1984</a:t>
                </a:r>
                <a:endParaRPr lang="en-US" b="1" noProof="1">
                  <a:solidFill>
                    <a:srgbClr val="080808"/>
                  </a:solidFill>
                  <a:latin typeface="Calibri" pitchFamily="-111" charset="0"/>
                </a:endParaRPr>
              </a:p>
            </p:txBody>
          </p:sp>
          <p:sp>
            <p:nvSpPr>
              <p:cNvPr id="7213" name="Rectangle 463"/>
              <p:cNvSpPr>
                <a:spLocks noChangeArrowheads="1"/>
              </p:cNvSpPr>
              <p:nvPr/>
            </p:nvSpPr>
            <p:spPr bwMode="auto">
              <a:xfrm>
                <a:off x="196850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1990</a:t>
                </a:r>
                <a:endParaRPr lang="en-US" b="1" noProof="1">
                  <a:solidFill>
                    <a:srgbClr val="080808"/>
                  </a:solidFill>
                  <a:latin typeface="Calibri" pitchFamily="-111" charset="0"/>
                </a:endParaRPr>
              </a:p>
            </p:txBody>
          </p:sp>
        </p:grpSp>
      </p:grpSp>
      <p:sp>
        <p:nvSpPr>
          <p:cNvPr id="47" name="Nedadgående pil 46"/>
          <p:cNvSpPr>
            <a:spLocks noChangeArrowheads="1"/>
          </p:cNvSpPr>
          <p:nvPr/>
        </p:nvSpPr>
        <p:spPr bwMode="auto">
          <a:xfrm>
            <a:off x="1752600" y="24384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3" name="Nedadgående pil 52"/>
          <p:cNvSpPr>
            <a:spLocks noChangeArrowheads="1"/>
          </p:cNvSpPr>
          <p:nvPr/>
        </p:nvSpPr>
        <p:spPr bwMode="auto">
          <a:xfrm rot="10800000">
            <a:off x="2590800" y="3505200"/>
            <a:ext cx="327025" cy="700087"/>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grpSp>
        <p:nvGrpSpPr>
          <p:cNvPr id="5" name="Gruppe 55"/>
          <p:cNvGrpSpPr>
            <a:grpSpLocks/>
          </p:cNvGrpSpPr>
          <p:nvPr/>
        </p:nvGrpSpPr>
        <p:grpSpPr bwMode="auto">
          <a:xfrm>
            <a:off x="2971800" y="1676399"/>
            <a:ext cx="1298575" cy="1349374"/>
            <a:chOff x="1154340" y="2385456"/>
            <a:chExt cx="1298575" cy="1043757"/>
          </a:xfrm>
        </p:grpSpPr>
        <p:sp>
          <p:nvSpPr>
            <p:cNvPr id="57" name="Nedadgående pil 56"/>
            <p:cNvSpPr>
              <a:spLocks noChangeArrowheads="1"/>
            </p:cNvSpPr>
            <p:nvPr/>
          </p:nvSpPr>
          <p:spPr bwMode="auto">
            <a:xfrm>
              <a:off x="1687740" y="2974872"/>
              <a:ext cx="250825" cy="454341"/>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7202" name="Rektangel 57"/>
            <p:cNvSpPr>
              <a:spLocks noChangeArrowheads="1"/>
            </p:cNvSpPr>
            <p:nvPr/>
          </p:nvSpPr>
          <p:spPr bwMode="auto">
            <a:xfrm>
              <a:off x="1154340" y="2385456"/>
              <a:ext cx="1298575" cy="713002"/>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Town fails to submit permit application</a:t>
              </a:r>
            </a:p>
            <a:p>
              <a:pPr defTabSz="801688">
                <a:spcBef>
                  <a:spcPct val="20000"/>
                </a:spcBef>
              </a:pP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grpSp>
      <p:sp>
        <p:nvSpPr>
          <p:cNvPr id="63" name="Nedadgående pil 62"/>
          <p:cNvSpPr>
            <a:spLocks noChangeArrowheads="1"/>
          </p:cNvSpPr>
          <p:nvPr/>
        </p:nvSpPr>
        <p:spPr bwMode="auto">
          <a:xfrm>
            <a:off x="5181600" y="24384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66" name="Nedadgående pil 65"/>
          <p:cNvSpPr>
            <a:spLocks noChangeArrowheads="1"/>
          </p:cNvSpPr>
          <p:nvPr/>
        </p:nvSpPr>
        <p:spPr bwMode="auto">
          <a:xfrm>
            <a:off x="6934200" y="2438400"/>
            <a:ext cx="250825" cy="538162"/>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75" name="Nedadgående pil 74"/>
          <p:cNvSpPr>
            <a:spLocks noChangeArrowheads="1"/>
          </p:cNvSpPr>
          <p:nvPr/>
        </p:nvSpPr>
        <p:spPr bwMode="auto">
          <a:xfrm rot="10800000">
            <a:off x="4343400" y="3505200"/>
            <a:ext cx="262618" cy="658523"/>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78" name="Nedadgående pil 77"/>
          <p:cNvSpPr>
            <a:spLocks noChangeArrowheads="1"/>
          </p:cNvSpPr>
          <p:nvPr/>
        </p:nvSpPr>
        <p:spPr bwMode="auto">
          <a:xfrm rot="10800000">
            <a:off x="6019800" y="3505200"/>
            <a:ext cx="291625" cy="717900"/>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7182" name="Rectangle 8"/>
          <p:cNvSpPr>
            <a:spLocks noChangeArrowheads="1"/>
          </p:cNvSpPr>
          <p:nvPr/>
        </p:nvSpPr>
        <p:spPr bwMode="gray">
          <a:xfrm>
            <a:off x="228600" y="195263"/>
            <a:ext cx="8915400" cy="600075"/>
          </a:xfrm>
          <a:prstGeom prst="rect">
            <a:avLst/>
          </a:prstGeom>
          <a:noFill/>
          <a:ln w="9525">
            <a:noFill/>
            <a:miter lim="800000"/>
            <a:headEnd/>
            <a:tailEnd/>
          </a:ln>
        </p:spPr>
        <p:txBody>
          <a:bodyPr lIns="0" rIns="0" anchor="ctr"/>
          <a:lstStyle/>
          <a:p>
            <a:r>
              <a:rPr lang="de-DE" sz="2400" b="1" dirty="0" smtClean="0">
                <a:solidFill>
                  <a:srgbClr val="080808"/>
                </a:solidFill>
                <a:latin typeface="Calibri" pitchFamily="-111" charset="0"/>
              </a:rPr>
              <a:t>Little River Diversion: Synopsis Historic Timeline of Regulatory Actions</a:t>
            </a:r>
            <a:endParaRPr lang="de-DE" sz="2400" b="1" dirty="0">
              <a:solidFill>
                <a:srgbClr val="080808"/>
              </a:solidFill>
              <a:latin typeface="Calibri" pitchFamily="-111" charset="0"/>
            </a:endParaRPr>
          </a:p>
        </p:txBody>
      </p:sp>
      <p:sp>
        <p:nvSpPr>
          <p:cNvPr id="7183" name="Rektangel 57"/>
          <p:cNvSpPr>
            <a:spLocks noChangeArrowheads="1"/>
          </p:cNvSpPr>
          <p:nvPr/>
        </p:nvSpPr>
        <p:spPr bwMode="auto">
          <a:xfrm>
            <a:off x="4572000" y="1371600"/>
            <a:ext cx="1542699" cy="954107"/>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DEP advises town violation to be resolved through consent order </a:t>
            </a:r>
            <a:endParaRPr lang="en-US" sz="1400" b="1" noProof="1">
              <a:solidFill>
                <a:srgbClr val="080808"/>
              </a:solidFill>
              <a:latin typeface="Calibri" pitchFamily="-111" charset="0"/>
              <a:cs typeface="Arial" charset="0"/>
            </a:endParaRPr>
          </a:p>
        </p:txBody>
      </p:sp>
      <p:sp>
        <p:nvSpPr>
          <p:cNvPr id="7184" name="Rektangel 57"/>
          <p:cNvSpPr>
            <a:spLocks noChangeArrowheads="1"/>
          </p:cNvSpPr>
          <p:nvPr/>
        </p:nvSpPr>
        <p:spPr bwMode="auto">
          <a:xfrm>
            <a:off x="5208588" y="1436914"/>
            <a:ext cx="1298575" cy="307777"/>
          </a:xfrm>
          <a:prstGeom prst="rect">
            <a:avLst/>
          </a:prstGeom>
          <a:noFill/>
          <a:ln w="9525">
            <a:noFill/>
            <a:miter lim="800000"/>
            <a:headEnd/>
            <a:tailEnd/>
          </a:ln>
        </p:spPr>
        <p:txBody>
          <a:bodyPr wrap="square">
            <a:spAutoFit/>
          </a:bodyPr>
          <a:lstStyle/>
          <a:p>
            <a:pPr defTabSz="801688">
              <a:spcBef>
                <a:spcPct val="20000"/>
              </a:spcBef>
            </a:pP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
        <p:nvSpPr>
          <p:cNvPr id="7188" name="Rektangel 57"/>
          <p:cNvSpPr>
            <a:spLocks noChangeArrowheads="1"/>
          </p:cNvSpPr>
          <p:nvPr/>
        </p:nvSpPr>
        <p:spPr bwMode="auto">
          <a:xfrm>
            <a:off x="5410200" y="4267200"/>
            <a:ext cx="1752600" cy="1040285"/>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Consent order (fined)</a:t>
            </a:r>
          </a:p>
          <a:p>
            <a:pPr algn="ctr" defTabSz="801688">
              <a:spcBef>
                <a:spcPct val="20000"/>
              </a:spcBef>
            </a:pPr>
            <a:r>
              <a:rPr lang="en-US" sz="1400" b="1" noProof="1" smtClean="0">
                <a:solidFill>
                  <a:srgbClr val="080808"/>
                </a:solidFill>
                <a:latin typeface="Calibri" pitchFamily="-111" charset="0"/>
                <a:cs typeface="Arial" charset="0"/>
              </a:rPr>
              <a:t> allow 1.5 mgd -3 yrs</a:t>
            </a:r>
          </a:p>
          <a:p>
            <a:pPr algn="ctr" defTabSz="801688">
              <a:spcBef>
                <a:spcPct val="20000"/>
              </a:spcBef>
            </a:pPr>
            <a:r>
              <a:rPr lang="en-US" sz="1400" b="1" noProof="1" smtClean="0">
                <a:solidFill>
                  <a:srgbClr val="080808"/>
                </a:solidFill>
                <a:latin typeface="Calibri" pitchFamily="-111" charset="0"/>
                <a:cs typeface="Arial" charset="0"/>
              </a:rPr>
              <a:t>Submit permit app</a:t>
            </a:r>
            <a:endParaRPr lang="en-US" sz="1400" b="1" noProof="1">
              <a:solidFill>
                <a:srgbClr val="080808"/>
              </a:solidFill>
              <a:latin typeface="Calibri" pitchFamily="-111" charset="0"/>
              <a:cs typeface="Arial" charset="0"/>
            </a:endParaRPr>
          </a:p>
        </p:txBody>
      </p:sp>
      <p:sp>
        <p:nvSpPr>
          <p:cNvPr id="7189" name="Rektangel 57"/>
          <p:cNvSpPr>
            <a:spLocks noChangeArrowheads="1"/>
          </p:cNvSpPr>
          <p:nvPr/>
        </p:nvSpPr>
        <p:spPr bwMode="auto">
          <a:xfrm>
            <a:off x="2133600" y="4267200"/>
            <a:ext cx="1298575" cy="1169551"/>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Town requests permit need. DEP Permit app required by 1990</a:t>
            </a: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
        <p:nvSpPr>
          <p:cNvPr id="7190" name="Rektangel 57"/>
          <p:cNvSpPr>
            <a:spLocks noChangeArrowheads="1"/>
          </p:cNvSpPr>
          <p:nvPr/>
        </p:nvSpPr>
        <p:spPr bwMode="auto">
          <a:xfrm>
            <a:off x="3886200" y="4267200"/>
            <a:ext cx="1298575" cy="1169551"/>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Notice of Violation issued for unpermitted diversion </a:t>
            </a:r>
            <a:endParaRPr lang="en-US" sz="1400" b="1" noProof="1">
              <a:solidFill>
                <a:srgbClr val="080808"/>
              </a:solidFill>
              <a:latin typeface="Calibri" pitchFamily="-111" charset="0"/>
              <a:cs typeface="Arial" charset="0"/>
            </a:endParaRPr>
          </a:p>
        </p:txBody>
      </p:sp>
      <p:grpSp>
        <p:nvGrpSpPr>
          <p:cNvPr id="7" name="Grupper 5"/>
          <p:cNvGrpSpPr>
            <a:grpSpLocks/>
          </p:cNvGrpSpPr>
          <p:nvPr/>
        </p:nvGrpSpPr>
        <p:grpSpPr bwMode="auto">
          <a:xfrm>
            <a:off x="-38100" y="5532438"/>
            <a:ext cx="9296400" cy="1325562"/>
            <a:chOff x="-38100" y="5366940"/>
            <a:chExt cx="9296400" cy="1325917"/>
          </a:xfrm>
        </p:grpSpPr>
        <p:sp>
          <p:nvSpPr>
            <p:cNvPr id="7195" name="Rektangel 54"/>
            <p:cNvSpPr>
              <a:spLocks noChangeArrowheads="1"/>
            </p:cNvSpPr>
            <p:nvPr/>
          </p:nvSpPr>
          <p:spPr bwMode="auto">
            <a:xfrm>
              <a:off x="-3175" y="5549551"/>
              <a:ext cx="9226550" cy="1143306"/>
            </a:xfrm>
            <a:prstGeom prst="rect">
              <a:avLst/>
            </a:prstGeom>
            <a:gradFill rotWithShape="1">
              <a:gsLst>
                <a:gs pos="0">
                  <a:srgbClr val="171717"/>
                </a:gs>
                <a:gs pos="100000">
                  <a:srgbClr val="3A3A3A"/>
                </a:gs>
              </a:gsLst>
              <a:lin ang="5400000"/>
            </a:gradFill>
            <a:ln w="9525">
              <a:solidFill>
                <a:srgbClr val="171717"/>
              </a:solidFill>
              <a:miter lim="800000"/>
              <a:headEnd/>
              <a:tailEnd/>
            </a:ln>
          </p:spPr>
          <p:txBody>
            <a:bodyPr anchor="ctr"/>
            <a:lstStyle/>
            <a:p>
              <a:pPr algn="ctr"/>
              <a:endParaRPr lang="en-US">
                <a:solidFill>
                  <a:srgbClr val="FFFFFF"/>
                </a:solidFill>
                <a:latin typeface="Calibri" pitchFamily="-111" charset="0"/>
              </a:endParaRPr>
            </a:p>
          </p:txBody>
        </p:sp>
        <p:grpSp>
          <p:nvGrpSpPr>
            <p:cNvPr id="8" name="Grupper 13"/>
            <p:cNvGrpSpPr>
              <a:grpSpLocks/>
            </p:cNvGrpSpPr>
            <p:nvPr/>
          </p:nvGrpSpPr>
          <p:grpSpPr bwMode="auto">
            <a:xfrm>
              <a:off x="-38100" y="5366940"/>
              <a:ext cx="9296400" cy="212782"/>
              <a:chOff x="0" y="1536700"/>
              <a:chExt cx="9144000" cy="317275"/>
            </a:xfrm>
          </p:grpSpPr>
          <p:sp>
            <p:nvSpPr>
              <p:cNvPr id="7197" name="Rektangel 58"/>
              <p:cNvSpPr>
                <a:spLocks noChangeArrowheads="1"/>
              </p:cNvSpPr>
              <p:nvPr/>
            </p:nvSpPr>
            <p:spPr bwMode="auto">
              <a:xfrm>
                <a:off x="0" y="1536700"/>
                <a:ext cx="9144000" cy="317275"/>
              </a:xfrm>
              <a:prstGeom prst="rect">
                <a:avLst/>
              </a:prstGeom>
              <a:solidFill>
                <a:srgbClr val="92D050"/>
              </a:solidFill>
              <a:ln w="9525">
                <a:noFill/>
                <a:miter lim="800000"/>
                <a:headEnd/>
                <a:tailEnd/>
              </a:ln>
            </p:spPr>
            <p:txBody>
              <a:bodyPr anchor="ctr"/>
              <a:lstStyle/>
              <a:p>
                <a:pPr algn="ctr"/>
                <a:endParaRPr lang="en-US">
                  <a:solidFill>
                    <a:srgbClr val="FFFFFF"/>
                  </a:solidFill>
                  <a:latin typeface="Calibri" pitchFamily="-111" charset="0"/>
                </a:endParaRPr>
              </a:p>
            </p:txBody>
          </p:sp>
          <p:sp>
            <p:nvSpPr>
              <p:cNvPr id="58" name="Rektangel 59"/>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111" charset="0"/>
                </a:endParaRPr>
              </a:p>
            </p:txBody>
          </p:sp>
        </p:grpSp>
      </p:grpSp>
      <p:sp>
        <p:nvSpPr>
          <p:cNvPr id="46" name="Rektangel 57"/>
          <p:cNvSpPr>
            <a:spLocks noChangeArrowheads="1"/>
          </p:cNvSpPr>
          <p:nvPr/>
        </p:nvSpPr>
        <p:spPr bwMode="auto">
          <a:xfrm>
            <a:off x="6248400" y="1295400"/>
            <a:ext cx="1905000" cy="997196"/>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Town files diversion application : </a:t>
            </a:r>
          </a:p>
          <a:p>
            <a:pPr algn="ctr" defTabSz="801688">
              <a:spcBef>
                <a:spcPct val="20000"/>
              </a:spcBef>
            </a:pPr>
            <a:r>
              <a:rPr lang="en-US" sz="1400" b="1" noProof="1" smtClean="0">
                <a:solidFill>
                  <a:srgbClr val="080808"/>
                </a:solidFill>
                <a:latin typeface="Calibri" pitchFamily="-111" charset="0"/>
                <a:cs typeface="Arial" charset="0"/>
              </a:rPr>
              <a:t>CTABF downstream protection</a:t>
            </a:r>
          </a:p>
        </p:txBody>
      </p:sp>
      <p:sp>
        <p:nvSpPr>
          <p:cNvPr id="40" name="Rektangel 57"/>
          <p:cNvSpPr>
            <a:spLocks noChangeArrowheads="1"/>
          </p:cNvSpPr>
          <p:nvPr/>
        </p:nvSpPr>
        <p:spPr bwMode="auto">
          <a:xfrm>
            <a:off x="914400" y="990600"/>
            <a:ext cx="1981200" cy="1988237"/>
          </a:xfrm>
          <a:prstGeom prst="rect">
            <a:avLst/>
          </a:prstGeom>
          <a:noFill/>
          <a:ln w="9525">
            <a:noFill/>
            <a:miter lim="800000"/>
            <a:headEnd/>
            <a:tailEnd/>
          </a:ln>
        </p:spPr>
        <p:txBody>
          <a:bodyPr wrap="square">
            <a:spAutoFit/>
          </a:bodyPr>
          <a:lstStyle/>
          <a:p>
            <a:pPr algn="ctr" defTabSz="801688">
              <a:spcBef>
                <a:spcPct val="20000"/>
              </a:spcBef>
            </a:pPr>
            <a:r>
              <a:rPr lang="en-US" sz="1300" b="1" noProof="1" smtClean="0">
                <a:solidFill>
                  <a:srgbClr val="080808"/>
                </a:solidFill>
                <a:latin typeface="Calibri" pitchFamily="-111" charset="0"/>
                <a:cs typeface="Arial" charset="0"/>
              </a:rPr>
              <a:t>CT Water Diversion  Act</a:t>
            </a:r>
          </a:p>
          <a:p>
            <a:pPr algn="ctr" defTabSz="801688">
              <a:spcBef>
                <a:spcPct val="20000"/>
              </a:spcBef>
            </a:pPr>
            <a:r>
              <a:rPr lang="en-US" sz="1300" b="1" noProof="1" smtClean="0">
                <a:solidFill>
                  <a:srgbClr val="080808"/>
                </a:solidFill>
                <a:latin typeface="Calibri" pitchFamily="-111" charset="0"/>
                <a:cs typeface="Arial" charset="0"/>
              </a:rPr>
              <a:t>Ground/surface water</a:t>
            </a:r>
          </a:p>
          <a:p>
            <a:pPr algn="ctr" defTabSz="801688">
              <a:spcBef>
                <a:spcPct val="20000"/>
              </a:spcBef>
            </a:pPr>
            <a:r>
              <a:rPr lang="en-US" sz="1300" b="1" noProof="1" smtClean="0">
                <a:solidFill>
                  <a:srgbClr val="080808"/>
                </a:solidFill>
                <a:latin typeface="Calibri" pitchFamily="-111" charset="0"/>
                <a:cs typeface="Arial" charset="0"/>
              </a:rPr>
              <a:t>&gt;50,000 gpd need to register or permit.</a:t>
            </a:r>
          </a:p>
          <a:p>
            <a:pPr algn="ctr" defTabSz="801688">
              <a:spcBef>
                <a:spcPct val="20000"/>
              </a:spcBef>
            </a:pPr>
            <a:endParaRPr lang="en-US" sz="1300" b="1" noProof="1" smtClean="0">
              <a:solidFill>
                <a:srgbClr val="080808"/>
              </a:solidFill>
              <a:latin typeface="Calibri" pitchFamily="-111" charset="0"/>
              <a:cs typeface="Arial" charset="0"/>
            </a:endParaRPr>
          </a:p>
          <a:p>
            <a:pPr defTabSz="801688">
              <a:spcBef>
                <a:spcPct val="20000"/>
              </a:spcBef>
            </a:pPr>
            <a:r>
              <a:rPr lang="en-US" sz="1400" b="1" noProof="1" smtClean="0">
                <a:solidFill>
                  <a:srgbClr val="FF0000"/>
                </a:solidFill>
                <a:latin typeface="Calibri" pitchFamily="-111" charset="0"/>
                <a:cs typeface="Arial" charset="0"/>
              </a:rPr>
              <a:t>Town fails to register! </a:t>
            </a:r>
          </a:p>
          <a:p>
            <a:pPr algn="ctr" defTabSz="801688">
              <a:spcBef>
                <a:spcPct val="20000"/>
              </a:spcBef>
            </a:pPr>
            <a:endParaRPr lang="en-US" sz="1400" b="1" noProof="1" smtClean="0">
              <a:solidFill>
                <a:srgbClr val="080808"/>
              </a:solidFill>
              <a:latin typeface="Calibri" pitchFamily="-111" charset="0"/>
              <a:cs typeface="Arial" charset="0"/>
            </a:endParaRPr>
          </a:p>
          <a:p>
            <a:pPr algn="ctr" defTabSz="801688">
              <a:spcBef>
                <a:spcPct val="20000"/>
              </a:spcBef>
            </a:pP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19400" y="3048000"/>
          <a:ext cx="3429002" cy="3276598"/>
        </p:xfrm>
        <a:graphic>
          <a:graphicData uri="http://schemas.openxmlformats.org/drawingml/2006/table">
            <a:tbl>
              <a:tblPr/>
              <a:tblGrid>
                <a:gridCol w="1097280"/>
                <a:gridCol w="1097280"/>
                <a:gridCol w="1234442"/>
              </a:tblGrid>
              <a:tr h="252046">
                <a:tc>
                  <a:txBody>
                    <a:bodyPr/>
                    <a:lstStyle/>
                    <a:p>
                      <a:pPr marL="0" marR="0">
                        <a:spcBef>
                          <a:spcPts val="0"/>
                        </a:spcBef>
                        <a:spcAft>
                          <a:spcPts val="0"/>
                        </a:spcAft>
                      </a:pPr>
                      <a:r>
                        <a:rPr lang="en-US" sz="1200" b="1" dirty="0">
                          <a:latin typeface="Times New Roman"/>
                          <a:ea typeface="Times New Roman"/>
                          <a:cs typeface="Times New Roman"/>
                        </a:rPr>
                        <a:t>MONTH</a:t>
                      </a:r>
                      <a:endParaRPr lang="en-US" sz="1200" b="1" dirty="0">
                        <a:latin typeface="Courier New"/>
                        <a:ea typeface="Times New Roman"/>
                        <a:cs typeface="Times New Roman"/>
                      </a:endParaRPr>
                    </a:p>
                  </a:txBody>
                  <a:tcPr marL="19050" marR="19050" marT="0" marB="0">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200" b="1" dirty="0">
                          <a:latin typeface="Times New Roman"/>
                          <a:ea typeface="Times New Roman"/>
                          <a:cs typeface="Times New Roman"/>
                        </a:rPr>
                        <a:t>  CFSM</a:t>
                      </a:r>
                      <a:endParaRPr lang="en-US" sz="1200" b="1" dirty="0">
                        <a:latin typeface="Courier New"/>
                        <a:ea typeface="Times New Roman"/>
                        <a:cs typeface="Times New Roman"/>
                      </a:endParaRPr>
                    </a:p>
                  </a:txBody>
                  <a:tcPr marL="19050" marR="19050" marT="0" marB="0">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200" b="1" dirty="0">
                          <a:latin typeface="Times New Roman"/>
                          <a:ea typeface="Times New Roman"/>
                          <a:cs typeface="Times New Roman"/>
                        </a:rPr>
                        <a:t>  CFS</a:t>
                      </a:r>
                      <a:endParaRPr lang="en-US" sz="1200" b="1" dirty="0">
                        <a:latin typeface="Courier New"/>
                        <a:ea typeface="Times New Roman"/>
                        <a:cs typeface="Times New Roman"/>
                      </a:endParaRPr>
                    </a:p>
                  </a:txBody>
                  <a:tcPr marL="19050" marR="19050" marT="0" marB="0">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2"/>
                    </a:solidFill>
                  </a:tcPr>
                </a:tc>
              </a:tr>
              <a:tr h="252046">
                <a:tc>
                  <a:txBody>
                    <a:bodyPr/>
                    <a:lstStyle/>
                    <a:p>
                      <a:pPr marL="0" marR="0">
                        <a:spcBef>
                          <a:spcPts val="0"/>
                        </a:spcBef>
                        <a:spcAft>
                          <a:spcPts val="0"/>
                        </a:spcAft>
                      </a:pPr>
                      <a:r>
                        <a:rPr lang="en-US" sz="1200" b="1" dirty="0">
                          <a:latin typeface="Times New Roman"/>
                          <a:ea typeface="Times New Roman"/>
                          <a:cs typeface="Times New Roman"/>
                        </a:rPr>
                        <a:t>January</a:t>
                      </a:r>
                      <a:endParaRPr lang="en-US" sz="1200" b="1" dirty="0">
                        <a:latin typeface="Courier New"/>
                        <a:ea typeface="Times New Roman"/>
                        <a:cs typeface="Times New Roman"/>
                      </a:endParaRPr>
                    </a:p>
                  </a:txBody>
                  <a:tcPr marL="19050" marR="19050" marT="0" marB="0">
                    <a:lnL>
                      <a:noFill/>
                    </a:lnL>
                    <a:lnR>
                      <a:noFill/>
                    </a:lnR>
                    <a:lnT w="12700" cap="flat" cmpd="sng" algn="ctr">
                      <a:solidFill>
                        <a:srgbClr val="808080"/>
                      </a:solidFill>
                      <a:prstDash val="solid"/>
                      <a:round/>
                      <a:headEnd type="none" w="med" len="med"/>
                      <a:tailEnd type="none" w="med" len="med"/>
                    </a:lnT>
                    <a:lnB>
                      <a:noFill/>
                    </a:lnB>
                    <a:solidFill>
                      <a:schemeClr val="bg2"/>
                    </a:solidFill>
                  </a:tcPr>
                </a:tc>
                <a:tc>
                  <a:txBody>
                    <a:bodyPr/>
                    <a:lstStyle/>
                    <a:p>
                      <a:pPr marL="0" marR="0" algn="ctr">
                        <a:spcBef>
                          <a:spcPts val="0"/>
                        </a:spcBef>
                        <a:spcAft>
                          <a:spcPts val="0"/>
                        </a:spcAft>
                      </a:pPr>
                      <a:r>
                        <a:rPr lang="en-US" sz="1200">
                          <a:latin typeface="Times New Roman"/>
                          <a:ea typeface="Times New Roman"/>
                          <a:cs typeface="Times New Roman"/>
                        </a:rPr>
                        <a:t>1.53</a:t>
                      </a:r>
                      <a:endParaRPr lang="en-US" sz="1200">
                        <a:latin typeface="Courier New"/>
                        <a:ea typeface="Times New Roman"/>
                        <a:cs typeface="Times New Roman"/>
                      </a:endParaRPr>
                    </a:p>
                  </a:txBody>
                  <a:tcPr marL="19050" marR="19050" marT="0" marB="0">
                    <a:lnL>
                      <a:noFill/>
                    </a:lnL>
                    <a:lnR>
                      <a:noFill/>
                    </a:lnR>
                    <a:lnT w="12700" cap="flat" cmpd="sng" algn="ctr">
                      <a:solidFill>
                        <a:srgbClr val="808080"/>
                      </a:solidFill>
                      <a:prstDash val="solid"/>
                      <a:round/>
                      <a:headEnd type="none" w="med" len="med"/>
                      <a:tailEnd type="none" w="med" len="med"/>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54.15</a:t>
                      </a:r>
                      <a:endParaRPr lang="en-US" sz="1200" dirty="0">
                        <a:latin typeface="Courier New"/>
                        <a:ea typeface="Times New Roman"/>
                        <a:cs typeface="Times New Roman"/>
                      </a:endParaRPr>
                    </a:p>
                  </a:txBody>
                  <a:tcPr marL="19050" marR="19050" marT="0" marB="0">
                    <a:lnL>
                      <a:noFill/>
                    </a:lnL>
                    <a:lnR>
                      <a:noFill/>
                    </a:lnR>
                    <a:lnT w="12700" cap="flat" cmpd="sng" algn="ctr">
                      <a:solidFill>
                        <a:srgbClr val="808080"/>
                      </a:solidFill>
                      <a:prstDash val="solid"/>
                      <a:round/>
                      <a:headEnd type="none" w="med" len="med"/>
                      <a:tailEnd type="none" w="med" len="med"/>
                    </a:lnT>
                    <a:lnB>
                      <a:noFill/>
                    </a:lnB>
                    <a:solidFill>
                      <a:schemeClr val="bg2"/>
                    </a:solidFill>
                  </a:tcPr>
                </a:tc>
              </a:tr>
              <a:tr h="252046">
                <a:tc>
                  <a:txBody>
                    <a:bodyPr/>
                    <a:lstStyle/>
                    <a:p>
                      <a:pPr marL="0" marR="0">
                        <a:spcBef>
                          <a:spcPts val="0"/>
                        </a:spcBef>
                        <a:spcAft>
                          <a:spcPts val="0"/>
                        </a:spcAft>
                      </a:pPr>
                      <a:r>
                        <a:rPr lang="en-US" sz="1200" b="1">
                          <a:latin typeface="Times New Roman"/>
                          <a:ea typeface="Times New Roman"/>
                          <a:cs typeface="Times New Roman"/>
                        </a:rPr>
                        <a:t>February</a:t>
                      </a:r>
                      <a:endParaRPr lang="en-US" sz="1200" b="1">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a:latin typeface="Times New Roman"/>
                          <a:ea typeface="Times New Roman"/>
                          <a:cs typeface="Times New Roman"/>
                        </a:rPr>
                        <a:t>1.77</a:t>
                      </a:r>
                      <a:endParaRPr lang="en-US" sz="120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62.64</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dirty="0">
                          <a:latin typeface="Times New Roman"/>
                          <a:ea typeface="Times New Roman"/>
                          <a:cs typeface="Times New Roman"/>
                        </a:rPr>
                        <a:t>March</a:t>
                      </a:r>
                      <a:endParaRPr lang="en-US" sz="1200" b="1" dirty="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2.60</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92.02</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dirty="0">
                          <a:latin typeface="Times New Roman"/>
                          <a:ea typeface="Times New Roman"/>
                          <a:cs typeface="Times New Roman"/>
                        </a:rPr>
                        <a:t>April</a:t>
                      </a:r>
                      <a:endParaRPr lang="en-US" sz="1200" b="1" dirty="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a:latin typeface="Times New Roman"/>
                          <a:ea typeface="Times New Roman"/>
                          <a:cs typeface="Times New Roman"/>
                        </a:rPr>
                        <a:t>2.54</a:t>
                      </a:r>
                      <a:endParaRPr lang="en-US" sz="120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89.90</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a:latin typeface="Times New Roman"/>
                          <a:ea typeface="Times New Roman"/>
                          <a:cs typeface="Times New Roman"/>
                        </a:rPr>
                        <a:t>May</a:t>
                      </a:r>
                      <a:endParaRPr lang="en-US" sz="1200" b="1">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a:latin typeface="Times New Roman"/>
                          <a:ea typeface="Times New Roman"/>
                          <a:cs typeface="Times New Roman"/>
                        </a:rPr>
                        <a:t>1.63</a:t>
                      </a:r>
                      <a:endParaRPr lang="en-US" sz="120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57.69</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a:latin typeface="Times New Roman"/>
                          <a:ea typeface="Times New Roman"/>
                          <a:cs typeface="Times New Roman"/>
                        </a:rPr>
                        <a:t>June</a:t>
                      </a:r>
                      <a:endParaRPr lang="en-US" sz="1200" b="1">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0.77</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27.25</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a:latin typeface="Times New Roman"/>
                          <a:ea typeface="Times New Roman"/>
                          <a:cs typeface="Times New Roman"/>
                        </a:rPr>
                        <a:t>July </a:t>
                      </a:r>
                      <a:endParaRPr lang="en-US" sz="1200" b="1">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0.33</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11.68</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a:latin typeface="Times New Roman"/>
                          <a:ea typeface="Times New Roman"/>
                          <a:cs typeface="Times New Roman"/>
                        </a:rPr>
                        <a:t>August</a:t>
                      </a:r>
                      <a:endParaRPr lang="en-US" sz="1200" b="1">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0.23</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8.14</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a:latin typeface="Times New Roman"/>
                          <a:ea typeface="Times New Roman"/>
                          <a:cs typeface="Times New Roman"/>
                        </a:rPr>
                        <a:t>September</a:t>
                      </a:r>
                      <a:endParaRPr lang="en-US" sz="1200" b="1">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0.22</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7.79</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a:latin typeface="Times New Roman"/>
                          <a:ea typeface="Times New Roman"/>
                          <a:cs typeface="Times New Roman"/>
                        </a:rPr>
                        <a:t>October</a:t>
                      </a:r>
                      <a:endParaRPr lang="en-US" sz="1200" b="1">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a:latin typeface="Times New Roman"/>
                          <a:ea typeface="Times New Roman"/>
                          <a:cs typeface="Times New Roman"/>
                        </a:rPr>
                        <a:t>0.45</a:t>
                      </a:r>
                      <a:endParaRPr lang="en-US" sz="120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15.93</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a:latin typeface="Times New Roman"/>
                          <a:ea typeface="Times New Roman"/>
                          <a:cs typeface="Times New Roman"/>
                        </a:rPr>
                        <a:t>November</a:t>
                      </a:r>
                      <a:endParaRPr lang="en-US" sz="1200" b="1">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a:latin typeface="Times New Roman"/>
                          <a:ea typeface="Times New Roman"/>
                          <a:cs typeface="Times New Roman"/>
                        </a:rPr>
                        <a:t>1.14</a:t>
                      </a:r>
                      <a:endParaRPr lang="en-US" sz="1200">
                        <a:latin typeface="Courier New"/>
                        <a:ea typeface="Times New Roman"/>
                        <a:cs typeface="Times New Roman"/>
                      </a:endParaRPr>
                    </a:p>
                  </a:txBody>
                  <a:tcPr marL="19050" marR="19050" marT="0" marB="0">
                    <a:lnL>
                      <a:noFill/>
                    </a:lnL>
                    <a:lnR>
                      <a:noFill/>
                    </a:lnR>
                    <a:lnT>
                      <a:noFill/>
                    </a:lnT>
                    <a:lnB>
                      <a:noFill/>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40.35</a:t>
                      </a:r>
                      <a:endParaRPr lang="en-US" sz="1200" dirty="0">
                        <a:latin typeface="Courier New"/>
                        <a:ea typeface="Times New Roman"/>
                        <a:cs typeface="Times New Roman"/>
                      </a:endParaRPr>
                    </a:p>
                  </a:txBody>
                  <a:tcPr marL="19050" marR="19050" marT="0" marB="0">
                    <a:lnL>
                      <a:noFill/>
                    </a:lnL>
                    <a:lnR>
                      <a:noFill/>
                    </a:lnR>
                    <a:lnT>
                      <a:noFill/>
                    </a:lnT>
                    <a:lnB>
                      <a:noFill/>
                    </a:lnB>
                    <a:solidFill>
                      <a:schemeClr val="bg2"/>
                    </a:solidFill>
                  </a:tcPr>
                </a:tc>
              </a:tr>
              <a:tr h="252046">
                <a:tc>
                  <a:txBody>
                    <a:bodyPr/>
                    <a:lstStyle/>
                    <a:p>
                      <a:pPr marL="0" marR="0">
                        <a:spcBef>
                          <a:spcPts val="0"/>
                        </a:spcBef>
                        <a:spcAft>
                          <a:spcPts val="0"/>
                        </a:spcAft>
                      </a:pPr>
                      <a:r>
                        <a:rPr lang="en-US" sz="1200" b="1" dirty="0">
                          <a:latin typeface="Times New Roman"/>
                          <a:ea typeface="Times New Roman"/>
                          <a:cs typeface="Times New Roman"/>
                        </a:rPr>
                        <a:t>December</a:t>
                      </a:r>
                      <a:endParaRPr lang="en-US" sz="1200" b="1" dirty="0">
                        <a:latin typeface="Courier New"/>
                        <a:ea typeface="Times New Roman"/>
                        <a:cs typeface="Times New Roman"/>
                      </a:endParaRPr>
                    </a:p>
                  </a:txBody>
                  <a:tcPr marL="19050" marR="19050" marT="0" marB="0">
                    <a:lnL>
                      <a:noFill/>
                    </a:lnL>
                    <a:lnR>
                      <a:noFill/>
                    </a:lnR>
                    <a:lnT>
                      <a:noFill/>
                    </a:lnT>
                    <a:lnB w="19050" cap="flat" cmpd="sng" algn="ctr">
                      <a:solidFill>
                        <a:srgbClr val="80808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1.52</a:t>
                      </a:r>
                      <a:endParaRPr lang="en-US" sz="1200" dirty="0">
                        <a:latin typeface="Courier New"/>
                        <a:ea typeface="Times New Roman"/>
                        <a:cs typeface="Times New Roman"/>
                      </a:endParaRPr>
                    </a:p>
                  </a:txBody>
                  <a:tcPr marL="19050" marR="19050" marT="0" marB="0">
                    <a:lnL>
                      <a:noFill/>
                    </a:lnL>
                    <a:lnR>
                      <a:noFill/>
                    </a:lnR>
                    <a:lnT>
                      <a:noFill/>
                    </a:lnT>
                    <a:lnB w="19050" cap="flat" cmpd="sng" algn="ctr">
                      <a:solidFill>
                        <a:srgbClr val="80808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200" dirty="0">
                          <a:latin typeface="Times New Roman"/>
                          <a:ea typeface="Times New Roman"/>
                          <a:cs typeface="Times New Roman"/>
                        </a:rPr>
                        <a:t>53.80</a:t>
                      </a:r>
                      <a:endParaRPr lang="en-US" sz="1200" dirty="0">
                        <a:latin typeface="Courier New"/>
                        <a:ea typeface="Times New Roman"/>
                        <a:cs typeface="Times New Roman"/>
                      </a:endParaRPr>
                    </a:p>
                  </a:txBody>
                  <a:tcPr marL="19050" marR="19050" marT="0" marB="0">
                    <a:lnL>
                      <a:noFill/>
                    </a:lnL>
                    <a:lnR>
                      <a:noFill/>
                    </a:lnR>
                    <a:lnT>
                      <a:noFill/>
                    </a:lnT>
                    <a:lnB w="19050" cap="flat" cmpd="sng" algn="ctr">
                      <a:solidFill>
                        <a:srgbClr val="808080"/>
                      </a:solidFill>
                      <a:prstDash val="solid"/>
                      <a:round/>
                      <a:headEnd type="none" w="med" len="med"/>
                      <a:tailEnd type="none" w="med" len="med"/>
                    </a:lnB>
                    <a:solidFill>
                      <a:schemeClr val="bg2"/>
                    </a:solidFill>
                  </a:tcPr>
                </a:tc>
              </a:tr>
            </a:tbl>
          </a:graphicData>
        </a:graphic>
      </p:graphicFrame>
      <p:sp>
        <p:nvSpPr>
          <p:cNvPr id="4" name="Rectangle 3"/>
          <p:cNvSpPr/>
          <p:nvPr/>
        </p:nvSpPr>
        <p:spPr>
          <a:xfrm>
            <a:off x="0" y="152400"/>
            <a:ext cx="8991600" cy="954107"/>
          </a:xfrm>
          <a:prstGeom prst="rect">
            <a:avLst/>
          </a:prstGeom>
        </p:spPr>
        <p:txBody>
          <a:bodyPr wrap="square">
            <a:spAutoFit/>
          </a:bodyPr>
          <a:lstStyle/>
          <a:p>
            <a:pPr algn="ctr"/>
            <a:r>
              <a:rPr lang="en-US" sz="2800" b="1" dirty="0" smtClean="0">
                <a:solidFill>
                  <a:srgbClr val="FFFF00"/>
                </a:solidFill>
                <a:effectLst>
                  <a:outerShdw blurRad="38100" dist="38100" dir="2700000" algn="tl">
                    <a:srgbClr val="000000"/>
                  </a:outerShdw>
                </a:effectLst>
              </a:rPr>
              <a:t>Connecticut Aquatic Base Flow (CTABF) Standard Setting Method  (IFD policy)</a:t>
            </a:r>
            <a:endParaRPr lang="en-US" sz="2800" dirty="0"/>
          </a:p>
        </p:txBody>
      </p:sp>
      <p:sp>
        <p:nvSpPr>
          <p:cNvPr id="2049" name="Rectangle 1"/>
          <p:cNvSpPr>
            <a:spLocks noChangeArrowheads="1"/>
          </p:cNvSpPr>
          <p:nvPr/>
        </p:nvSpPr>
        <p:spPr bwMode="auto">
          <a:xfrm>
            <a:off x="457200" y="6304002"/>
            <a:ext cx="77724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r"/>
              </a:tabLst>
            </a:pPr>
            <a:r>
              <a:rPr kumimoji="0" lang="en-US" sz="1000" b="1" i="0" u="none" strike="noStrike" cap="none" normalizeH="0" baseline="0" dirty="0" smtClean="0">
                <a:ln>
                  <a:noFill/>
                </a:ln>
                <a:solidFill>
                  <a:schemeClr val="bg2"/>
                </a:solidFill>
                <a:effectLst/>
                <a:latin typeface="Arial" pitchFamily="34" charset="0"/>
                <a:ea typeface="Times New Roman" pitchFamily="18" charset="0"/>
              </a:rPr>
              <a:t>Literature Cited</a:t>
            </a:r>
            <a:endParaRPr kumimoji="0" lang="en-US" sz="1000" b="0" i="0" u="none" strike="noStrike" cap="none" normalizeH="0" baseline="0" dirty="0" smtClean="0">
              <a:ln>
                <a:noFill/>
              </a:ln>
              <a:solidFill>
                <a:schemeClr val="bg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228600" algn="l"/>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r"/>
              </a:tabLst>
            </a:pPr>
            <a:r>
              <a:rPr kumimoji="0" lang="en-US" sz="1000" b="0" i="0" u="none" strike="noStrike" cap="none" normalizeH="0" baseline="0" dirty="0" smtClean="0">
                <a:ln>
                  <a:noFill/>
                </a:ln>
                <a:solidFill>
                  <a:schemeClr val="bg2"/>
                </a:solidFill>
                <a:effectLst/>
                <a:latin typeface="Arial" pitchFamily="34" charset="0"/>
                <a:ea typeface="Times New Roman" pitchFamily="18" charset="0"/>
              </a:rPr>
              <a:t>Apse, C.D.  2000.  Instream flow protection in New England: Status, critique, and new approaches to standard-setting.  Masters Thesis., Yale School of Forestry and Environmental Studies.  112 pgs</a:t>
            </a:r>
            <a:r>
              <a:rPr kumimoji="0" lang="en-US" sz="1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0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457200" y="1295400"/>
            <a:ext cx="8534400" cy="1477328"/>
          </a:xfrm>
          <a:prstGeom prst="rect">
            <a:avLst/>
          </a:prstGeom>
        </p:spPr>
        <p:txBody>
          <a:bodyPr wrap="square">
            <a:spAutoFit/>
          </a:bodyPr>
          <a:lstStyle/>
          <a:p>
            <a:pPr>
              <a:buClr>
                <a:srgbClr val="FFFF00"/>
              </a:buClr>
              <a:buFont typeface="Wingdings" pitchFamily="2" charset="2"/>
              <a:buChar char="Ø"/>
            </a:pPr>
            <a:r>
              <a:rPr lang="en-US" dirty="0" smtClean="0">
                <a:solidFill>
                  <a:schemeClr val="bg1"/>
                </a:solidFill>
              </a:rPr>
              <a:t>   CTABF based solely on streamflow data collected in “</a:t>
            </a:r>
            <a:r>
              <a:rPr lang="en-US" dirty="0" smtClean="0">
                <a:solidFill>
                  <a:srgbClr val="FFFF00"/>
                </a:solidFill>
              </a:rPr>
              <a:t>10 unregulated” </a:t>
            </a:r>
            <a:r>
              <a:rPr lang="en-US" dirty="0" smtClean="0">
                <a:solidFill>
                  <a:schemeClr val="bg1"/>
                </a:solidFill>
              </a:rPr>
              <a:t>basins in CT</a:t>
            </a:r>
          </a:p>
          <a:p>
            <a:pPr>
              <a:buClr>
                <a:srgbClr val="FFFF00"/>
              </a:buClr>
            </a:pPr>
            <a:r>
              <a:rPr lang="en-US" dirty="0" smtClean="0">
                <a:solidFill>
                  <a:schemeClr val="bg1"/>
                </a:solidFill>
              </a:rPr>
              <a:t>       that had at least 30 years of gage records.</a:t>
            </a:r>
          </a:p>
          <a:p>
            <a:pPr lvl="1">
              <a:buFont typeface="Wingdings" pitchFamily="2" charset="2"/>
              <a:buChar char="Ø"/>
            </a:pPr>
            <a:endParaRPr lang="en-US" dirty="0" smtClean="0">
              <a:solidFill>
                <a:schemeClr val="bg1"/>
              </a:solidFill>
            </a:endParaRPr>
          </a:p>
          <a:p>
            <a:pPr>
              <a:buClr>
                <a:srgbClr val="FFFF00"/>
              </a:buClr>
              <a:buFont typeface="Wingdings" pitchFamily="2" charset="2"/>
              <a:buChar char="Ø"/>
            </a:pPr>
            <a:r>
              <a:rPr lang="en-US" dirty="0" smtClean="0">
                <a:solidFill>
                  <a:schemeClr val="bg1"/>
                </a:solidFill>
              </a:rPr>
              <a:t>   Standard is median of daily flows for each month (cubic feet /mi</a:t>
            </a:r>
            <a:r>
              <a:rPr lang="en-US" baseline="30000" dirty="0" smtClean="0">
                <a:solidFill>
                  <a:schemeClr val="bg1"/>
                </a:solidFill>
              </a:rPr>
              <a:t>2 </a:t>
            </a:r>
            <a:r>
              <a:rPr lang="en-US" dirty="0" smtClean="0">
                <a:solidFill>
                  <a:schemeClr val="bg1"/>
                </a:solidFill>
              </a:rPr>
              <a:t>of drainage), as    </a:t>
            </a:r>
          </a:p>
          <a:p>
            <a:pPr>
              <a:buClr>
                <a:srgbClr val="FFFF00"/>
              </a:buClr>
            </a:pPr>
            <a:r>
              <a:rPr lang="en-US" dirty="0" smtClean="0">
                <a:solidFill>
                  <a:schemeClr val="bg1"/>
                </a:solidFill>
              </a:rPr>
              <a:t>       developed by Apse (2000).</a:t>
            </a:r>
            <a:endParaRPr lang="en-US" dirty="0">
              <a:solidFill>
                <a:schemeClr val="bg1"/>
              </a:solidFill>
            </a:endParaRPr>
          </a:p>
        </p:txBody>
      </p:sp>
      <p:sp>
        <p:nvSpPr>
          <p:cNvPr id="9" name="Rectangle 8"/>
          <p:cNvSpPr/>
          <p:nvPr/>
        </p:nvSpPr>
        <p:spPr>
          <a:xfrm>
            <a:off x="3124200" y="2743200"/>
            <a:ext cx="2738250" cy="30777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none">
            <a:spAutoFit/>
          </a:bodyPr>
          <a:lstStyle/>
          <a:p>
            <a:r>
              <a:rPr lang="en-US" sz="1400" b="1" dirty="0" smtClean="0">
                <a:solidFill>
                  <a:prstClr val="black"/>
                </a:solidFill>
                <a:latin typeface="Arial" pitchFamily="34" charset="0"/>
              </a:rPr>
              <a:t>Little River drainage : 35.4 mi</a:t>
            </a:r>
            <a:r>
              <a:rPr lang="en-US" sz="1400" b="1" baseline="30000" dirty="0" smtClean="0">
                <a:solidFill>
                  <a:prstClr val="black"/>
                </a:solidFill>
                <a:latin typeface="Arial" pitchFamily="34" charset="0"/>
              </a:rPr>
              <a:t>2</a:t>
            </a:r>
            <a:endParaRPr lang="en-US" sz="1400" b="1" baseline="30000" dirty="0">
              <a:latin typeface="Arial" pitchFamily="34" charset="0"/>
            </a:endParaRPr>
          </a:p>
        </p:txBody>
      </p:sp>
      <p:sp>
        <p:nvSpPr>
          <p:cNvPr id="10" name="Rectangle 9"/>
          <p:cNvSpPr/>
          <p:nvPr/>
        </p:nvSpPr>
        <p:spPr>
          <a:xfrm>
            <a:off x="4267200" y="5029200"/>
            <a:ext cx="1676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chemeClr val="accent1">
                <a:lumMod val="20000"/>
                <a:lumOff val="80000"/>
              </a:schemeClr>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grpSp>
        <p:nvGrpSpPr>
          <p:cNvPr id="2" name="Group 47"/>
          <p:cNvGrpSpPr>
            <a:grpSpLocks/>
          </p:cNvGrpSpPr>
          <p:nvPr/>
        </p:nvGrpSpPr>
        <p:grpSpPr bwMode="auto">
          <a:xfrm>
            <a:off x="1968500" y="3028950"/>
            <a:ext cx="5173663" cy="457200"/>
            <a:chOff x="1968500" y="3028950"/>
            <a:chExt cx="5173663" cy="457200"/>
          </a:xfrm>
        </p:grpSpPr>
        <p:sp>
          <p:nvSpPr>
            <p:cNvPr id="7205" name="Rectangle 461"/>
            <p:cNvSpPr>
              <a:spLocks noChangeArrowheads="1"/>
            </p:cNvSpPr>
            <p:nvPr/>
          </p:nvSpPr>
          <p:spPr bwMode="auto">
            <a:xfrm>
              <a:off x="2835275" y="3028950"/>
              <a:ext cx="858838" cy="457200"/>
            </a:xfrm>
            <a:prstGeom prst="rect">
              <a:avLst/>
            </a:prstGeom>
            <a:gradFill>
              <a:gsLst>
                <a:gs pos="0">
                  <a:schemeClr val="tx2">
                    <a:lumMod val="60000"/>
                    <a:lumOff val="40000"/>
                  </a:schemeClr>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2009</a:t>
              </a:r>
              <a:endParaRPr lang="en-US" b="1" noProof="1">
                <a:solidFill>
                  <a:srgbClr val="080808"/>
                </a:solidFill>
                <a:latin typeface="Calibri" pitchFamily="-111" charset="0"/>
              </a:endParaRPr>
            </a:p>
          </p:txBody>
        </p:sp>
        <p:sp>
          <p:nvSpPr>
            <p:cNvPr id="7206" name="Rectangle 462"/>
            <p:cNvSpPr>
              <a:spLocks noChangeArrowheads="1"/>
            </p:cNvSpPr>
            <p:nvPr/>
          </p:nvSpPr>
          <p:spPr bwMode="auto">
            <a:xfrm>
              <a:off x="3697288"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2010</a:t>
              </a:r>
              <a:endParaRPr lang="en-US" b="1" noProof="1">
                <a:solidFill>
                  <a:srgbClr val="080808"/>
                </a:solidFill>
                <a:latin typeface="Calibri" pitchFamily="-111" charset="0"/>
              </a:endParaRPr>
            </a:p>
          </p:txBody>
        </p:sp>
        <p:sp>
          <p:nvSpPr>
            <p:cNvPr id="7207" name="Rectangle 463"/>
            <p:cNvSpPr>
              <a:spLocks noChangeArrowheads="1"/>
            </p:cNvSpPr>
            <p:nvPr/>
          </p:nvSpPr>
          <p:spPr bwMode="auto">
            <a:xfrm>
              <a:off x="455930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2011</a:t>
              </a:r>
              <a:endParaRPr lang="en-US" b="1" noProof="1">
                <a:solidFill>
                  <a:srgbClr val="080808"/>
                </a:solidFill>
                <a:latin typeface="Calibri" pitchFamily="-111" charset="0"/>
              </a:endParaRPr>
            </a:p>
          </p:txBody>
        </p:sp>
        <p:sp>
          <p:nvSpPr>
            <p:cNvPr id="7208" name="Rectangle 464"/>
            <p:cNvSpPr>
              <a:spLocks noChangeArrowheads="1"/>
            </p:cNvSpPr>
            <p:nvPr/>
          </p:nvSpPr>
          <p:spPr bwMode="auto">
            <a:xfrm>
              <a:off x="5421313"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2013</a:t>
              </a:r>
              <a:endParaRPr lang="en-US" b="1" noProof="1">
                <a:solidFill>
                  <a:srgbClr val="080808"/>
                </a:solidFill>
                <a:latin typeface="Calibri" pitchFamily="-111" charset="0"/>
              </a:endParaRPr>
            </a:p>
          </p:txBody>
        </p:sp>
        <p:sp>
          <p:nvSpPr>
            <p:cNvPr id="7209" name="Rectangle 465"/>
            <p:cNvSpPr>
              <a:spLocks noChangeArrowheads="1"/>
            </p:cNvSpPr>
            <p:nvPr/>
          </p:nvSpPr>
          <p:spPr bwMode="auto">
            <a:xfrm>
              <a:off x="628332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2014</a:t>
              </a:r>
              <a:endParaRPr lang="en-US" b="1" noProof="1">
                <a:solidFill>
                  <a:srgbClr val="080808"/>
                </a:solidFill>
                <a:latin typeface="Calibri" pitchFamily="-111" charset="0"/>
              </a:endParaRPr>
            </a:p>
          </p:txBody>
        </p:sp>
        <p:sp>
          <p:nvSpPr>
            <p:cNvPr id="7213" name="Rectangle 463"/>
            <p:cNvSpPr>
              <a:spLocks noChangeArrowheads="1"/>
            </p:cNvSpPr>
            <p:nvPr/>
          </p:nvSpPr>
          <p:spPr bwMode="auto">
            <a:xfrm>
              <a:off x="1968500" y="3028950"/>
              <a:ext cx="860425" cy="457200"/>
            </a:xfrm>
            <a:prstGeom prst="rect">
              <a:avLst/>
            </a:prstGeom>
            <a:gradFill>
              <a:gsLst>
                <a:gs pos="0">
                  <a:srgbClr val="C0FF4D"/>
                </a:gs>
                <a:gs pos="100000">
                  <a:srgbClr val="A4D329"/>
                </a:gs>
              </a:gsLst>
              <a:lin ang="5400000" scaled="1"/>
            </a:gradFill>
            <a:ln w="19050">
              <a:solidFill>
                <a:srgbClr val="92D050"/>
              </a:solidFill>
              <a:round/>
              <a:headEnd/>
              <a:tailEnd/>
            </a:ln>
          </p:spPr>
          <p:txBody>
            <a:bodyPr anchor="ctr"/>
            <a:lstStyle/>
            <a:p>
              <a:pPr indent="-342900" algn="ctr" defTabSz="914400"/>
              <a:r>
                <a:rPr lang="en-US" b="1" noProof="1" smtClean="0">
                  <a:solidFill>
                    <a:srgbClr val="080808"/>
                  </a:solidFill>
                  <a:latin typeface="Calibri" pitchFamily="-111" charset="0"/>
                </a:rPr>
                <a:t>2008</a:t>
              </a:r>
              <a:endParaRPr lang="en-US" b="1" noProof="1">
                <a:solidFill>
                  <a:srgbClr val="080808"/>
                </a:solidFill>
                <a:latin typeface="Calibri" pitchFamily="-111" charset="0"/>
              </a:endParaRPr>
            </a:p>
          </p:txBody>
        </p:sp>
      </p:grpSp>
      <p:sp>
        <p:nvSpPr>
          <p:cNvPr id="47" name="Nedadgående pil 46"/>
          <p:cNvSpPr>
            <a:spLocks noChangeArrowheads="1"/>
          </p:cNvSpPr>
          <p:nvPr/>
        </p:nvSpPr>
        <p:spPr bwMode="auto">
          <a:xfrm>
            <a:off x="3886200" y="23622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53" name="Nedadgående pil 52"/>
          <p:cNvSpPr>
            <a:spLocks noChangeArrowheads="1"/>
          </p:cNvSpPr>
          <p:nvPr/>
        </p:nvSpPr>
        <p:spPr bwMode="auto">
          <a:xfrm rot="10800000">
            <a:off x="4800600" y="3505200"/>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grpSp>
        <p:nvGrpSpPr>
          <p:cNvPr id="3" name="Gruppe 55"/>
          <p:cNvGrpSpPr>
            <a:grpSpLocks/>
          </p:cNvGrpSpPr>
          <p:nvPr/>
        </p:nvGrpSpPr>
        <p:grpSpPr bwMode="auto">
          <a:xfrm>
            <a:off x="5334000" y="1447800"/>
            <a:ext cx="1298575" cy="1451306"/>
            <a:chOff x="174853" y="2365553"/>
            <a:chExt cx="1298575" cy="1122603"/>
          </a:xfrm>
        </p:grpSpPr>
        <p:sp>
          <p:nvSpPr>
            <p:cNvPr id="57" name="Nedadgående pil 56"/>
            <p:cNvSpPr>
              <a:spLocks noChangeArrowheads="1"/>
            </p:cNvSpPr>
            <p:nvPr/>
          </p:nvSpPr>
          <p:spPr bwMode="auto">
            <a:xfrm>
              <a:off x="598715" y="3033815"/>
              <a:ext cx="250825" cy="454341"/>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7202" name="Rektangel 57"/>
            <p:cNvSpPr>
              <a:spLocks noChangeArrowheads="1"/>
            </p:cNvSpPr>
            <p:nvPr/>
          </p:nvSpPr>
          <p:spPr bwMode="auto">
            <a:xfrm>
              <a:off x="174853" y="2365553"/>
              <a:ext cx="1298575" cy="238069"/>
            </a:xfrm>
            <a:prstGeom prst="rect">
              <a:avLst/>
            </a:prstGeom>
            <a:noFill/>
            <a:ln w="9525">
              <a:noFill/>
              <a:miter lim="800000"/>
              <a:headEnd/>
              <a:tailEnd/>
            </a:ln>
          </p:spPr>
          <p:txBody>
            <a:bodyPr>
              <a:spAutoFit/>
            </a:bodyPr>
            <a:lstStyle/>
            <a:p>
              <a:pPr defTabSz="801688">
                <a:spcBef>
                  <a:spcPct val="20000"/>
                </a:spcBef>
              </a:pPr>
              <a:endParaRPr lang="en-US" sz="1400" noProof="1">
                <a:solidFill>
                  <a:srgbClr val="080808"/>
                </a:solidFill>
                <a:latin typeface="Calibri" pitchFamily="-111" charset="0"/>
                <a:cs typeface="Arial" charset="0"/>
              </a:endParaRPr>
            </a:p>
          </p:txBody>
        </p:sp>
      </p:grpSp>
      <p:sp>
        <p:nvSpPr>
          <p:cNvPr id="75" name="Nedadgående pil 74"/>
          <p:cNvSpPr>
            <a:spLocks noChangeArrowheads="1"/>
          </p:cNvSpPr>
          <p:nvPr/>
        </p:nvSpPr>
        <p:spPr bwMode="auto">
          <a:xfrm rot="10800000">
            <a:off x="6553200" y="3505200"/>
            <a:ext cx="262618" cy="658523"/>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7182" name="Rectangle 8"/>
          <p:cNvSpPr>
            <a:spLocks noChangeArrowheads="1"/>
          </p:cNvSpPr>
          <p:nvPr/>
        </p:nvSpPr>
        <p:spPr bwMode="gray">
          <a:xfrm>
            <a:off x="228600" y="195263"/>
            <a:ext cx="8915400" cy="600075"/>
          </a:xfrm>
          <a:prstGeom prst="rect">
            <a:avLst/>
          </a:prstGeom>
          <a:noFill/>
          <a:ln w="9525">
            <a:noFill/>
            <a:miter lim="800000"/>
            <a:headEnd/>
            <a:tailEnd/>
          </a:ln>
        </p:spPr>
        <p:txBody>
          <a:bodyPr lIns="0" rIns="0" anchor="ctr"/>
          <a:lstStyle/>
          <a:p>
            <a:r>
              <a:rPr lang="de-DE" sz="2400" b="1" dirty="0" smtClean="0">
                <a:solidFill>
                  <a:srgbClr val="080808"/>
                </a:solidFill>
                <a:latin typeface="Calibri" pitchFamily="-111" charset="0"/>
              </a:rPr>
              <a:t>Little River Diversion: Synopsis Historic Timeline of Regulatory Actions</a:t>
            </a:r>
            <a:endParaRPr lang="de-DE" sz="2400" b="1" dirty="0">
              <a:solidFill>
                <a:srgbClr val="080808"/>
              </a:solidFill>
              <a:latin typeface="Calibri" pitchFamily="-111" charset="0"/>
            </a:endParaRPr>
          </a:p>
        </p:txBody>
      </p:sp>
      <p:sp>
        <p:nvSpPr>
          <p:cNvPr id="7183" name="Rektangel 57"/>
          <p:cNvSpPr>
            <a:spLocks noChangeArrowheads="1"/>
          </p:cNvSpPr>
          <p:nvPr/>
        </p:nvSpPr>
        <p:spPr bwMode="auto">
          <a:xfrm>
            <a:off x="5181600" y="1143000"/>
            <a:ext cx="1542699" cy="954107"/>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DEP issues water diversion permit with downstream flow protection</a:t>
            </a:r>
            <a:endParaRPr lang="en-US" sz="1400" b="1" noProof="1">
              <a:solidFill>
                <a:srgbClr val="080808"/>
              </a:solidFill>
              <a:latin typeface="Calibri" pitchFamily="-111" charset="0"/>
              <a:cs typeface="Arial" charset="0"/>
            </a:endParaRPr>
          </a:p>
        </p:txBody>
      </p:sp>
      <p:sp>
        <p:nvSpPr>
          <p:cNvPr id="7184" name="Rektangel 57"/>
          <p:cNvSpPr>
            <a:spLocks noChangeArrowheads="1"/>
          </p:cNvSpPr>
          <p:nvPr/>
        </p:nvSpPr>
        <p:spPr bwMode="auto">
          <a:xfrm>
            <a:off x="5208588" y="1436914"/>
            <a:ext cx="1298575" cy="307777"/>
          </a:xfrm>
          <a:prstGeom prst="rect">
            <a:avLst/>
          </a:prstGeom>
          <a:noFill/>
          <a:ln w="9525">
            <a:noFill/>
            <a:miter lim="800000"/>
            <a:headEnd/>
            <a:tailEnd/>
          </a:ln>
        </p:spPr>
        <p:txBody>
          <a:bodyPr wrap="square">
            <a:spAutoFit/>
          </a:bodyPr>
          <a:lstStyle/>
          <a:p>
            <a:pPr defTabSz="801688">
              <a:spcBef>
                <a:spcPct val="20000"/>
              </a:spcBef>
            </a:pP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
        <p:nvSpPr>
          <p:cNvPr id="7189" name="Rektangel 57"/>
          <p:cNvSpPr>
            <a:spLocks noChangeArrowheads="1"/>
          </p:cNvSpPr>
          <p:nvPr/>
        </p:nvSpPr>
        <p:spPr bwMode="auto">
          <a:xfrm>
            <a:off x="4267200" y="4114800"/>
            <a:ext cx="1298575" cy="1169551"/>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Town submits water diversion permit application</a:t>
            </a: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grpSp>
        <p:nvGrpSpPr>
          <p:cNvPr id="4" name="Grupper 5"/>
          <p:cNvGrpSpPr>
            <a:grpSpLocks/>
          </p:cNvGrpSpPr>
          <p:nvPr/>
        </p:nvGrpSpPr>
        <p:grpSpPr bwMode="auto">
          <a:xfrm>
            <a:off x="-38100" y="5532438"/>
            <a:ext cx="9296400" cy="1325562"/>
            <a:chOff x="-38100" y="5366940"/>
            <a:chExt cx="9296400" cy="1325917"/>
          </a:xfrm>
        </p:grpSpPr>
        <p:sp>
          <p:nvSpPr>
            <p:cNvPr id="7195" name="Rektangel 54"/>
            <p:cNvSpPr>
              <a:spLocks noChangeArrowheads="1"/>
            </p:cNvSpPr>
            <p:nvPr/>
          </p:nvSpPr>
          <p:spPr bwMode="auto">
            <a:xfrm>
              <a:off x="-3175" y="5549551"/>
              <a:ext cx="9226550" cy="1143306"/>
            </a:xfrm>
            <a:prstGeom prst="rect">
              <a:avLst/>
            </a:prstGeom>
            <a:gradFill rotWithShape="1">
              <a:gsLst>
                <a:gs pos="0">
                  <a:srgbClr val="171717"/>
                </a:gs>
                <a:gs pos="100000">
                  <a:srgbClr val="3A3A3A"/>
                </a:gs>
              </a:gsLst>
              <a:lin ang="5400000"/>
            </a:gradFill>
            <a:ln w="9525">
              <a:solidFill>
                <a:srgbClr val="171717"/>
              </a:solidFill>
              <a:miter lim="800000"/>
              <a:headEnd/>
              <a:tailEnd/>
            </a:ln>
          </p:spPr>
          <p:txBody>
            <a:bodyPr anchor="ctr"/>
            <a:lstStyle/>
            <a:p>
              <a:pPr algn="ctr"/>
              <a:endParaRPr lang="en-US">
                <a:solidFill>
                  <a:srgbClr val="FFFFFF"/>
                </a:solidFill>
                <a:latin typeface="Calibri" pitchFamily="-111" charset="0"/>
              </a:endParaRPr>
            </a:p>
          </p:txBody>
        </p:sp>
        <p:grpSp>
          <p:nvGrpSpPr>
            <p:cNvPr id="5" name="Grupper 13"/>
            <p:cNvGrpSpPr>
              <a:grpSpLocks/>
            </p:cNvGrpSpPr>
            <p:nvPr/>
          </p:nvGrpSpPr>
          <p:grpSpPr bwMode="auto">
            <a:xfrm>
              <a:off x="-38100" y="5366940"/>
              <a:ext cx="9296400" cy="212782"/>
              <a:chOff x="0" y="1536700"/>
              <a:chExt cx="9144000" cy="317275"/>
            </a:xfrm>
          </p:grpSpPr>
          <p:sp>
            <p:nvSpPr>
              <p:cNvPr id="7197" name="Rektangel 58"/>
              <p:cNvSpPr>
                <a:spLocks noChangeArrowheads="1"/>
              </p:cNvSpPr>
              <p:nvPr/>
            </p:nvSpPr>
            <p:spPr bwMode="auto">
              <a:xfrm>
                <a:off x="0" y="1536700"/>
                <a:ext cx="9144000" cy="317275"/>
              </a:xfrm>
              <a:prstGeom prst="rect">
                <a:avLst/>
              </a:prstGeom>
              <a:solidFill>
                <a:srgbClr val="92D050"/>
              </a:solidFill>
              <a:ln w="9525">
                <a:noFill/>
                <a:miter lim="800000"/>
                <a:headEnd/>
                <a:tailEnd/>
              </a:ln>
            </p:spPr>
            <p:txBody>
              <a:bodyPr anchor="ctr"/>
              <a:lstStyle/>
              <a:p>
                <a:pPr algn="ctr"/>
                <a:endParaRPr lang="en-US">
                  <a:solidFill>
                    <a:srgbClr val="FFFFFF"/>
                  </a:solidFill>
                  <a:latin typeface="Calibri" pitchFamily="-111" charset="0"/>
                </a:endParaRPr>
              </a:p>
            </p:txBody>
          </p:sp>
          <p:sp>
            <p:nvSpPr>
              <p:cNvPr id="58" name="Rektangel 59"/>
              <p:cNvSpPr/>
              <p:nvPr/>
            </p:nvSpPr>
            <p:spPr>
              <a:xfrm>
                <a:off x="0" y="1574800"/>
                <a:ext cx="9144000" cy="152400"/>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111" charset="0"/>
                </a:endParaRPr>
              </a:p>
            </p:txBody>
          </p:sp>
        </p:grpSp>
      </p:grpSp>
      <p:sp>
        <p:nvSpPr>
          <p:cNvPr id="50" name="Rektangel 57"/>
          <p:cNvSpPr>
            <a:spLocks noChangeArrowheads="1"/>
          </p:cNvSpPr>
          <p:nvPr/>
        </p:nvSpPr>
        <p:spPr bwMode="auto">
          <a:xfrm>
            <a:off x="3352800" y="1066800"/>
            <a:ext cx="1298575" cy="1686616"/>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Instream Flow Assessment using MesoHABSIM Approach</a:t>
            </a:r>
          </a:p>
          <a:p>
            <a:pPr algn="ctr" defTabSz="801688">
              <a:spcBef>
                <a:spcPct val="20000"/>
              </a:spcBef>
            </a:pPr>
            <a:endParaRPr lang="en-US" sz="1400" b="1" noProof="1" smtClean="0">
              <a:solidFill>
                <a:srgbClr val="080808"/>
              </a:solidFill>
              <a:latin typeface="Calibri" pitchFamily="-111" charset="0"/>
              <a:cs typeface="Arial" charset="0"/>
            </a:endParaRPr>
          </a:p>
          <a:p>
            <a:pPr algn="ctr" defTabSz="801688">
              <a:spcBef>
                <a:spcPct val="20000"/>
              </a:spcBef>
            </a:pP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
        <p:nvSpPr>
          <p:cNvPr id="40" name="Rektangel 57"/>
          <p:cNvSpPr>
            <a:spLocks noChangeArrowheads="1"/>
          </p:cNvSpPr>
          <p:nvPr/>
        </p:nvSpPr>
        <p:spPr bwMode="auto">
          <a:xfrm>
            <a:off x="6019800" y="4267200"/>
            <a:ext cx="1298575" cy="954107"/>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Groudwater diversion permit application</a:t>
            </a: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
        <p:nvSpPr>
          <p:cNvPr id="41" name="Rektangel 57"/>
          <p:cNvSpPr>
            <a:spLocks noChangeArrowheads="1"/>
          </p:cNvSpPr>
          <p:nvPr/>
        </p:nvSpPr>
        <p:spPr bwMode="auto">
          <a:xfrm>
            <a:off x="1676400" y="1066800"/>
            <a:ext cx="1298575" cy="1212640"/>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Town withdraws application.</a:t>
            </a:r>
          </a:p>
          <a:p>
            <a:pPr algn="ctr" defTabSz="801688">
              <a:spcBef>
                <a:spcPct val="20000"/>
              </a:spcBef>
            </a:pPr>
            <a:r>
              <a:rPr lang="en-US" sz="1400" b="1" noProof="1" smtClean="0">
                <a:solidFill>
                  <a:srgbClr val="080808"/>
                </a:solidFill>
                <a:latin typeface="Calibri" pitchFamily="-111" charset="0"/>
                <a:cs typeface="Arial" charset="0"/>
              </a:rPr>
              <a:t>Est. shutdown 50% time.</a:t>
            </a:r>
            <a:r>
              <a:rPr lang="en-US" sz="1400" noProof="1" smtClean="0">
                <a:solidFill>
                  <a:srgbClr val="080808"/>
                </a:solidFill>
                <a:latin typeface="Calibri" pitchFamily="-111" charset="0"/>
                <a:cs typeface="Arial" charset="0"/>
              </a:rPr>
              <a:t> </a:t>
            </a:r>
            <a:endParaRPr lang="en-US" sz="1400" noProof="1">
              <a:solidFill>
                <a:srgbClr val="080808"/>
              </a:solidFill>
              <a:latin typeface="Calibri" pitchFamily="-111" charset="0"/>
              <a:cs typeface="Arial" charset="0"/>
            </a:endParaRPr>
          </a:p>
        </p:txBody>
      </p:sp>
      <p:sp>
        <p:nvSpPr>
          <p:cNvPr id="42" name="Nedadgående pil 52"/>
          <p:cNvSpPr>
            <a:spLocks noChangeArrowheads="1"/>
          </p:cNvSpPr>
          <p:nvPr/>
        </p:nvSpPr>
        <p:spPr bwMode="auto">
          <a:xfrm rot="10800000">
            <a:off x="3124200" y="3581400"/>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43" name="Nedadgående pil 46"/>
          <p:cNvSpPr>
            <a:spLocks noChangeArrowheads="1"/>
          </p:cNvSpPr>
          <p:nvPr/>
        </p:nvSpPr>
        <p:spPr bwMode="auto">
          <a:xfrm>
            <a:off x="2209800" y="23622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44" name="Rektangel 57"/>
          <p:cNvSpPr>
            <a:spLocks noChangeArrowheads="1"/>
          </p:cNvSpPr>
          <p:nvPr/>
        </p:nvSpPr>
        <p:spPr bwMode="auto">
          <a:xfrm>
            <a:off x="2438400" y="4191000"/>
            <a:ext cx="1527175" cy="523220"/>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New Consent order issued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7355</TotalTime>
  <Words>1830</Words>
  <Application>Microsoft Office PowerPoint</Application>
  <PresentationFormat>On-screen Show (4:3)</PresentationFormat>
  <Paragraphs>390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Streamflow Protection in the Little River : A Case History of Securing Environmental Flows Below a Public Surface Water Supply</vt:lpstr>
      <vt:lpstr>Summary of Surface Water Diversion </vt:lpstr>
      <vt:lpstr>Slide 3</vt:lpstr>
      <vt:lpstr>Slide 4</vt:lpstr>
      <vt:lpstr>Slide 5</vt:lpstr>
      <vt:lpstr>Slide 6</vt:lpstr>
      <vt:lpstr>Slide 7</vt:lpstr>
      <vt:lpstr>Slide 8</vt:lpstr>
      <vt:lpstr>Slide 9</vt:lpstr>
      <vt:lpstr>DEP 2009 Consent Order Highlights </vt:lpstr>
      <vt:lpstr>Slide 11</vt:lpstr>
      <vt:lpstr>Instream Flow Assessment using MesoHABSIM and Target Fish Community Approach  (Parasiewicz, P.  2008)</vt:lpstr>
      <vt:lpstr>Slide 13</vt:lpstr>
      <vt:lpstr>Target Fish Community Approach (Utilize methods as described by Bain and Mexler 2000) </vt:lpstr>
      <vt:lpstr>Slide 15</vt:lpstr>
      <vt:lpstr>Slide 16</vt:lpstr>
      <vt:lpstr>Slide 17</vt:lpstr>
      <vt:lpstr>Habitat Rating Curves</vt:lpstr>
      <vt:lpstr> Develop Uniform Under Continuous Threshold (UCUT) habitat curves  </vt:lpstr>
      <vt:lpstr>Slide 20</vt:lpstr>
      <vt:lpstr>Slide 21</vt:lpstr>
      <vt:lpstr>Slide 22</vt:lpstr>
      <vt:lpstr>Slide 23</vt:lpstr>
    </vt:vector>
  </TitlesOfParts>
  <Company>DEP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Murphy</dc:creator>
  <cp:lastModifiedBy>Brian Murphy</cp:lastModifiedBy>
  <cp:revision>537</cp:revision>
  <dcterms:created xsi:type="dcterms:W3CDTF">2014-04-23T13:34:23Z</dcterms:created>
  <dcterms:modified xsi:type="dcterms:W3CDTF">2014-06-10T12:41:59Z</dcterms:modified>
</cp:coreProperties>
</file>