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0" r:id="rId2"/>
    <p:sldId id="258" r:id="rId3"/>
    <p:sldId id="274" r:id="rId4"/>
    <p:sldId id="275" r:id="rId5"/>
    <p:sldId id="256" r:id="rId6"/>
    <p:sldId id="277" r:id="rId7"/>
    <p:sldId id="276" r:id="rId8"/>
    <p:sldId id="262" r:id="rId9"/>
    <p:sldId id="263" r:id="rId10"/>
    <p:sldId id="287" r:id="rId11"/>
    <p:sldId id="282" r:id="rId12"/>
    <p:sldId id="283" r:id="rId13"/>
    <p:sldId id="264" r:id="rId14"/>
    <p:sldId id="266" r:id="rId15"/>
    <p:sldId id="286" r:id="rId16"/>
    <p:sldId id="278" r:id="rId17"/>
    <p:sldId id="268" r:id="rId18"/>
    <p:sldId id="267" r:id="rId19"/>
    <p:sldId id="281" r:id="rId20"/>
    <p:sldId id="269" r:id="rId21"/>
    <p:sldId id="270" r:id="rId22"/>
    <p:sldId id="285" r:id="rId23"/>
    <p:sldId id="271" r:id="rId24"/>
    <p:sldId id="272" r:id="rId25"/>
    <p:sldId id="259" r:id="rId26"/>
    <p:sldId id="257" r:id="rId27"/>
    <p:sldId id="273" r:id="rId28"/>
    <p:sldId id="279" r:id="rId29"/>
    <p:sldId id="288" r:id="rId30"/>
    <p:sldId id="28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A97D"/>
    <a:srgbClr val="C68C52"/>
    <a:srgbClr val="996633"/>
    <a:srgbClr val="CC9900"/>
    <a:srgbClr val="C1A39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746" autoAdjust="0"/>
  </p:normalViewPr>
  <p:slideViewPr>
    <p:cSldViewPr>
      <p:cViewPr varScale="1">
        <p:scale>
          <a:sx n="55" d="100"/>
          <a:sy n="55" d="100"/>
        </p:scale>
        <p:origin x="-946"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8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FEE881-C41B-4B3F-81DE-2E5CB00535FA}" type="datetimeFigureOut">
              <a:rPr lang="en-US" smtClean="0"/>
              <a:pPr/>
              <a:t>6/13/2013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8DDB06-9659-4014-B520-5FA5A010ECC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8BA18-7627-4099-8C3D-5565F816DCE4}" type="slidenum">
              <a:rPr lang="en-US"/>
              <a:pPr/>
              <a:t>1</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dirty="0"/>
              <a:t>Managing water for environmental purposes is not an easy or simple business.  Most state agencies have a long ways to go to better manage water for fisheries but the importance of environmental flow is of growing interest.  Environmental flow management is one of the top priorities of the National Fish Habitat Action Plan and will be a focus of state efforts in the future.  Regardless, when it comes to managing water for environmental flows, the job is made easier by having a structured plan and process.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EC0938-C35F-458B-9D8D-0191310D064B}" type="slidenum">
              <a:rPr lang="en-US"/>
              <a:pPr fontAlgn="base">
                <a:spcBef>
                  <a:spcPct val="0"/>
                </a:spcBef>
                <a:spcAft>
                  <a:spcPct val="0"/>
                </a:spcAft>
              </a:pPr>
              <a:t>10</a:t>
            </a:fld>
            <a:endParaRPr lang="en-US"/>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buFont typeface="Arial" pitchFamily="34" charset="0"/>
              <a:buNone/>
            </a:pPr>
            <a:r>
              <a:rPr lang="en-US" dirty="0" smtClean="0"/>
              <a:t>Over the subsequent 12 years, 17 laws were offered for consideration, and all were defeated in the House Ag subcommittee.  In 1985 a diverse</a:t>
            </a:r>
            <a:r>
              <a:rPr lang="en-US" baseline="0" dirty="0" smtClean="0"/>
              <a:t> group of instream flow supporters collected enough signatures to place a draft law on the ballot (for the fall of 1986).  This was the significant as it was the first successful initiative in the history of the state.  </a:t>
            </a:r>
            <a:r>
              <a:rPr lang="en-US" dirty="0" smtClean="0"/>
              <a:t>With the public referendum looming in 1986, the legislature finally passed the instream flow law we operate under today.  </a:t>
            </a:r>
            <a:r>
              <a:rPr lang="en-US" dirty="0" smtClean="0"/>
              <a:t>That law has remained basically unchanged and we have now filed for over 100 instream flow water rights, mostly on public land; all with current day priorities</a:t>
            </a:r>
            <a:r>
              <a:rPr lang="en-US" dirty="0" smtClean="0"/>
              <a:t>.</a:t>
            </a:r>
          </a:p>
          <a:p>
            <a:pPr>
              <a:spcBef>
                <a:spcPct val="0"/>
              </a:spcBef>
              <a:buFont typeface="Arial" pitchFamily="34" charset="0"/>
              <a:buNone/>
            </a:pPr>
            <a:endParaRPr lang="en-US" dirty="0" smtClean="0"/>
          </a:p>
          <a:p>
            <a:pPr>
              <a:spcBef>
                <a:spcPct val="0"/>
              </a:spcBef>
              <a:buFont typeface="Arial" pitchFamily="34" charset="0"/>
              <a:buNone/>
            </a:pPr>
            <a:r>
              <a:rPr lang="en-US" dirty="0" smtClean="0"/>
              <a:t>Given all the strident opposition and predictions of social and economic collapse predicted by opponents, it’s important to look at what kinds of things have happened</a:t>
            </a:r>
            <a:r>
              <a:rPr lang="en-US" baseline="0" dirty="0" smtClean="0"/>
              <a:t> over the ensuing quarter century that can be credited to instream flow legislation.  Surely if good or bad things were going to happen, we’d know by now.</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0A13FC-A4F5-44FD-85B7-0961DB18116E}" type="slidenum">
              <a:rPr lang="en-US"/>
              <a:pPr fontAlgn="base">
                <a:spcBef>
                  <a:spcPct val="0"/>
                </a:spcBef>
                <a:spcAft>
                  <a:spcPct val="0"/>
                </a:spcAft>
              </a:pPr>
              <a:t>11</a:t>
            </a:fld>
            <a:endParaRPr lang="en-US"/>
          </a:p>
        </p:txBody>
      </p:sp>
      <p:sp>
        <p:nvSpPr>
          <p:cNvPr id="4198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198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smtClean="0"/>
              <a:t>For all the things that folks feared</a:t>
            </a:r>
            <a:r>
              <a:rPr lang="en-US" baseline="0" dirty="0" smtClean="0"/>
              <a:t> might happen, we’ve done a lot of things that truly did service the public interest – that we couldn’t have done if we hadn’t had the legal ability to file for and secure environmental flows.</a:t>
            </a:r>
          </a:p>
          <a:p>
            <a:pPr>
              <a:spcBef>
                <a:spcPct val="0"/>
              </a:spcBef>
            </a:pPr>
            <a:endParaRPr lang="en-US" baseline="0" dirty="0" smtClean="0"/>
          </a:p>
          <a:p>
            <a:pPr>
              <a:spcBef>
                <a:spcPct val="0"/>
              </a:spcBef>
              <a:buFont typeface="Arial" pitchFamily="34" charset="0"/>
              <a:buChar char="•"/>
            </a:pPr>
            <a:r>
              <a:rPr lang="en-US" baseline="0" dirty="0" smtClean="0"/>
              <a:t>  You don’t have to have dams to provide most instream flows but if you don’t have a way to protect instream flow releases from dams as part of mitigation (preferably with a state legal mechanism), you won’t build many new dams.</a:t>
            </a:r>
          </a:p>
          <a:p>
            <a:pPr>
              <a:spcBef>
                <a:spcPct val="0"/>
              </a:spcBef>
              <a:buFont typeface="Arial" pitchFamily="34" charset="0"/>
              <a:buChar char="•"/>
            </a:pPr>
            <a:r>
              <a:rPr lang="en-US" dirty="0" smtClean="0"/>
              <a:t>  Instream flows have proven an effective way of protecting habitat for important fishes</a:t>
            </a:r>
            <a:r>
              <a:rPr lang="en-US" baseline="0" dirty="0" smtClean="0"/>
              <a:t> in quite a few important recreational streams.</a:t>
            </a:r>
          </a:p>
          <a:p>
            <a:pPr>
              <a:spcBef>
                <a:spcPct val="0"/>
              </a:spcBef>
              <a:buFont typeface="Arial" pitchFamily="34" charset="0"/>
              <a:buChar char="•"/>
            </a:pPr>
            <a:r>
              <a:rPr lang="en-US" baseline="0" dirty="0" smtClean="0"/>
              <a:t>  Filing state-owned instream flow rights on streams with native cutthroat trout have been a very effective way of proving the state’s commitment to maintaining and restoring species that might otherwise become listed as threatened or endangered.  Had these species been listed, the state would have lost primacy over management of not only the fish, but water and land management practices in adjoining watersheds to the federal government.</a:t>
            </a:r>
          </a:p>
          <a:p>
            <a:pPr>
              <a:spcBef>
                <a:spcPct val="0"/>
              </a:spcBef>
              <a:buFont typeface="Arial" pitchFamily="34" charset="0"/>
              <a:buChar char="•"/>
            </a:pPr>
            <a:r>
              <a:rPr lang="en-US" baseline="0" dirty="0" smtClean="0"/>
              <a:t>  We used a state administered instream flow to secure water for a wild and scenic river and avoided expensive court battles over the possible application of a federal reserved water right to do the same thing.</a:t>
            </a:r>
          </a:p>
          <a:p>
            <a:pPr>
              <a:spcBef>
                <a:spcPct val="0"/>
              </a:spcBef>
              <a:buFont typeface="Arial" pitchFamily="34" charset="0"/>
              <a:buChar char="•"/>
            </a:pPr>
            <a:r>
              <a:rPr lang="en-US" baseline="0" dirty="0" smtClean="0"/>
              <a:t>  Though most filings are on public land, several private landowners have asked us to file instream flow rights through their property as a way to enhance their property values.  We have complied with most of those requests but only do that upon a formal written request.</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1F7C02-A4D1-4D0B-BDBA-D30749250FB8}" type="slidenum">
              <a:rPr lang="en-US"/>
              <a:pPr fontAlgn="base">
                <a:spcBef>
                  <a:spcPct val="0"/>
                </a:spcBef>
                <a:spcAft>
                  <a:spcPct val="0"/>
                </a:spcAft>
              </a:pPr>
              <a:t>12</a:t>
            </a:fld>
            <a:endParaRPr lang="en-US"/>
          </a:p>
        </p:txBody>
      </p:sp>
      <p:sp>
        <p:nvSpPr>
          <p:cNvPr id="4096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096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50000"/>
              </a:spcBef>
            </a:pPr>
            <a:r>
              <a:rPr lang="en-US" dirty="0" smtClean="0">
                <a:solidFill>
                  <a:schemeClr val="bg1"/>
                </a:solidFill>
              </a:rPr>
              <a:t>Wyoming is no different than almost every other western state in terms of the impact of instream flows – or lack of impact.  Briefly, instream flow opportunities have not been a negative issue in any state where they are recognized in the West.</a:t>
            </a:r>
          </a:p>
          <a:p>
            <a:pPr>
              <a:spcBef>
                <a:spcPct val="50000"/>
              </a:spcBef>
            </a:pPr>
            <a:endParaRPr lang="en-US" dirty="0" smtClean="0">
              <a:solidFill>
                <a:schemeClr val="bg1"/>
              </a:solidFill>
            </a:endParaRPr>
          </a:p>
          <a:p>
            <a:pPr>
              <a:spcBef>
                <a:spcPct val="50000"/>
              </a:spcBef>
              <a:buFontTx/>
              <a:buChar char="•"/>
            </a:pPr>
            <a:r>
              <a:rPr lang="en-US" dirty="0" smtClean="0">
                <a:solidFill>
                  <a:schemeClr val="bg1"/>
                </a:solidFill>
              </a:rPr>
              <a:t>There’s never been a call for regulation of an instream flow,</a:t>
            </a:r>
            <a:r>
              <a:rPr lang="en-US" baseline="0" dirty="0" smtClean="0">
                <a:solidFill>
                  <a:schemeClr val="bg1"/>
                </a:solidFill>
              </a:rPr>
              <a:t> but we have that authority.  It’s just that most segments are not affected by existing diversions or water rights, and vice versa</a:t>
            </a:r>
            <a:endParaRPr lang="en-US" dirty="0" smtClean="0">
              <a:solidFill>
                <a:schemeClr val="bg1"/>
              </a:solidFill>
            </a:endParaRPr>
          </a:p>
          <a:p>
            <a:pPr marL="0" marR="0" indent="0" algn="l" defTabSz="914400" rtl="0" eaLnBrk="1" fontAlgn="base" latinLnBrk="0" hangingPunct="1">
              <a:lnSpc>
                <a:spcPct val="100000"/>
              </a:lnSpc>
              <a:spcBef>
                <a:spcPct val="50000"/>
              </a:spcBef>
              <a:spcAft>
                <a:spcPct val="0"/>
              </a:spcAft>
              <a:buClrTx/>
              <a:buSzTx/>
              <a:buFontTx/>
              <a:buChar char="•"/>
              <a:tabLst/>
              <a:defRPr/>
            </a:pPr>
            <a:r>
              <a:rPr lang="en-US" dirty="0" smtClean="0">
                <a:solidFill>
                  <a:schemeClr val="bg1"/>
                </a:solidFill>
              </a:rPr>
              <a:t>Nobody has lost a water right, or will they.  The state is much more interested in protecting fisheries than they are in grabbing someone else’s legal water right.</a:t>
            </a:r>
          </a:p>
          <a:p>
            <a:pPr>
              <a:spcBef>
                <a:spcPct val="50000"/>
              </a:spcBef>
              <a:buFontTx/>
              <a:buChar char="•"/>
            </a:pPr>
            <a:r>
              <a:rPr lang="en-US" dirty="0" smtClean="0">
                <a:solidFill>
                  <a:schemeClr val="bg1"/>
                </a:solidFill>
              </a:rPr>
              <a:t>There hasn’t been one dam built solely for the purpose of providing an instream flow.  Our goal has been to protect existing flows without flooding out more stream miles.  We want to maintain rivers, not destroy them.</a:t>
            </a:r>
          </a:p>
          <a:p>
            <a:pPr marL="0" marR="0" indent="0" algn="l" defTabSz="914400" rtl="0" eaLnBrk="1" fontAlgn="base" latinLnBrk="0" hangingPunct="1">
              <a:lnSpc>
                <a:spcPct val="100000"/>
              </a:lnSpc>
              <a:spcBef>
                <a:spcPct val="50000"/>
              </a:spcBef>
              <a:spcAft>
                <a:spcPct val="0"/>
              </a:spcAft>
              <a:buClrTx/>
              <a:buSzTx/>
              <a:buFontTx/>
              <a:buChar char="•"/>
              <a:tabLst/>
              <a:defRPr/>
            </a:pPr>
            <a:r>
              <a:rPr lang="en-US" dirty="0" smtClean="0">
                <a:solidFill>
                  <a:schemeClr val="bg1"/>
                </a:solidFill>
              </a:rPr>
              <a:t>There’s been no injury or valid claim of injury associated with an instream flow water right. We haven’t changed water use patterns in state or out of state.</a:t>
            </a:r>
          </a:p>
          <a:p>
            <a:pPr>
              <a:spcBef>
                <a:spcPct val="50000"/>
              </a:spcBef>
              <a:buFontTx/>
              <a:buChar char="•"/>
            </a:pPr>
            <a:r>
              <a:rPr lang="en-US" dirty="0" smtClean="0">
                <a:solidFill>
                  <a:schemeClr val="bg1"/>
                </a:solidFill>
              </a:rPr>
              <a:t>Principle of prior appropriation</a:t>
            </a:r>
            <a:r>
              <a:rPr lang="en-US" baseline="0" dirty="0" smtClean="0">
                <a:solidFill>
                  <a:schemeClr val="bg1"/>
                </a:solidFill>
              </a:rPr>
              <a:t> guarantees that can never happen.</a:t>
            </a:r>
            <a:endParaRPr lang="en-US" dirty="0" smtClean="0">
              <a:solidFill>
                <a:schemeClr val="bg1"/>
              </a:solidFill>
            </a:endParaRPr>
          </a:p>
          <a:p>
            <a:pPr>
              <a:spcBef>
                <a:spcPct val="50000"/>
              </a:spcBef>
            </a:pPr>
            <a:endParaRPr lang="en-US" dirty="0" smtClean="0">
              <a:solidFill>
                <a:schemeClr val="bg1"/>
              </a:solidFill>
            </a:endParaRPr>
          </a:p>
          <a:p>
            <a:pPr>
              <a:spcBef>
                <a:spcPct val="50000"/>
              </a:spcBef>
            </a:pPr>
            <a:r>
              <a:rPr lang="en-US" dirty="0" smtClean="0">
                <a:solidFill>
                  <a:schemeClr val="bg1"/>
                </a:solidFill>
              </a:rPr>
              <a:t>For all the fear and suspicion</a:t>
            </a:r>
            <a:r>
              <a:rPr lang="en-US" baseline="0" dirty="0" smtClean="0">
                <a:solidFill>
                  <a:schemeClr val="bg1"/>
                </a:solidFill>
              </a:rPr>
              <a:t> about this “different” use, the reality is that instream flows really don’t change things very much.  That’s just what we want to see happen . . . or not.</a:t>
            </a:r>
            <a:endParaRPr lang="en-US" dirty="0" smtClean="0">
              <a:solidFill>
                <a:schemeClr val="bg1"/>
              </a:solidFill>
            </a:endParaRPr>
          </a:p>
          <a:p>
            <a:pPr>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current law does a reasonable</a:t>
            </a:r>
            <a:r>
              <a:rPr lang="en-US" baseline="0" dirty="0" smtClean="0"/>
              <a:t> job of protecting fisheries and instream flow where unappropriated water is available.  Most of those segments are on public land.</a:t>
            </a:r>
          </a:p>
          <a:p>
            <a:endParaRPr lang="en-US" baseline="0" dirty="0" smtClean="0"/>
          </a:p>
          <a:p>
            <a:r>
              <a:rPr lang="en-US" baseline="0" dirty="0" smtClean="0"/>
              <a:t>But our law is virtually silent on opportunities to restore flow on private lands where private landowners might wish to dedicate a portion of an irrigation right to instream flow.  Groups led by Wyoming Trout Unlimited have sought passage of various laws dealing with temporary change of existing rights to instream flow (that would allow them to keep ownership and control over their rights without risking loss by abandonment).  But over the past decade, every attempt has met the same fate as the original instream flow efforts – death in House Ag.</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primary ploy of instream flow opponents when arguing against instream flow is to minimize the need for or value</a:t>
            </a:r>
            <a:r>
              <a:rPr lang="en-US" baseline="0" dirty="0" smtClean="0"/>
              <a:t> of such use of water.</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primary elements of this strategy include Fear</a:t>
            </a:r>
            <a:r>
              <a:rPr lang="en-US" baseline="0" dirty="0" smtClean="0"/>
              <a:t> o</a:t>
            </a:r>
            <a:r>
              <a:rPr lang="en-US" dirty="0" smtClean="0"/>
              <a:t>f Change mixed</a:t>
            </a:r>
            <a:r>
              <a:rPr lang="en-US" baseline="0" dirty="0" smtClean="0"/>
              <a:t> in with a good dose of Uncertainty and worries about the new system being just plain too Complicated for anyone to figure out.  So it’s best to just leave things the way they are because that’s not complicated at all, we’re certain how things work now if nothing changes – so nothing to be afraid of.  These are the primary elements of every successful advertising campaign.</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trouble is that things really aren’t as complicated or threatening as opponents might want you to believe but they can get away with their fear-mongering by a host of one-line claims that sound valid . . . Until you pick them apart.  When </a:t>
            </a:r>
            <a:r>
              <a:rPr lang="en-US" dirty="0" smtClean="0"/>
              <a:t>you’re advocating</a:t>
            </a:r>
            <a:r>
              <a:rPr lang="en-US" baseline="0" dirty="0" smtClean="0"/>
              <a:t> for instream flow, </a:t>
            </a:r>
            <a:r>
              <a:rPr lang="en-US" baseline="0" dirty="0" smtClean="0"/>
              <a:t>you’ll always </a:t>
            </a:r>
            <a:r>
              <a:rPr lang="en-US" baseline="0" dirty="0" smtClean="0"/>
              <a:t>hear a lot of arguments against the idea </a:t>
            </a:r>
            <a:r>
              <a:rPr lang="en-US" baseline="0" dirty="0" smtClean="0"/>
              <a:t>that you can’t quite put </a:t>
            </a:r>
            <a:r>
              <a:rPr lang="en-US" baseline="0" dirty="0" smtClean="0"/>
              <a:t>your finger on </a:t>
            </a:r>
            <a:r>
              <a:rPr lang="en-US" baseline="0" dirty="0" smtClean="0"/>
              <a:t>a proper response until </a:t>
            </a:r>
            <a:r>
              <a:rPr lang="en-US" baseline="0" dirty="0" smtClean="0"/>
              <a:t>later.  </a:t>
            </a:r>
            <a:endParaRPr lang="en-US" baseline="0" dirty="0" smtClean="0"/>
          </a:p>
          <a:p>
            <a:endParaRPr lang="en-US" baseline="0" dirty="0" smtClean="0"/>
          </a:p>
          <a:p>
            <a:r>
              <a:rPr lang="en-US" baseline="0" dirty="0" smtClean="0"/>
              <a:t>So when advocating for instream flow opportunities it’s critically important </a:t>
            </a:r>
            <a:r>
              <a:rPr lang="en-US" baseline="0" dirty="0" smtClean="0"/>
              <a:t>to call baloney right away or you’ll spend the next decade beating </a:t>
            </a:r>
            <a:r>
              <a:rPr lang="en-US" baseline="0" dirty="0" smtClean="0"/>
              <a:t>back those </a:t>
            </a:r>
            <a:r>
              <a:rPr lang="en-US" baseline="0" dirty="0" smtClean="0"/>
              <a:t>wrong notions.</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is just a partial list of the kinds</a:t>
            </a:r>
            <a:r>
              <a:rPr lang="en-US" baseline="0" dirty="0" smtClean="0"/>
              <a:t> of things people worry about that sound serious but really are just off the mark – sometimes more than a little</a:t>
            </a:r>
            <a:r>
              <a:rPr lang="en-US" baseline="0" dirty="0" smtClean="0"/>
              <a:t>.  The yellow text here provides a short answer in reply to the rhetoric but a fuller understanding entails considerably more dialogue.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is just a partial list of the kinds</a:t>
            </a:r>
            <a:r>
              <a:rPr lang="en-US" baseline="0" dirty="0" smtClean="0"/>
              <a:t> of things people worry about that sound serious but really are just off the mark – sometimes more than a little.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4BC666D-2EC9-453B-9958-16E2B7F68B75}" type="slidenum">
              <a:rPr lang="en-US" smtClean="0"/>
              <a:pPr/>
              <a:t>19</a:t>
            </a:fld>
            <a:endParaRPr lang="en-US" smtClean="0"/>
          </a:p>
        </p:txBody>
      </p:sp>
      <p:sp>
        <p:nvSpPr>
          <p:cNvPr id="101379" name="Rectangle 1026"/>
          <p:cNvSpPr>
            <a:spLocks noGrp="1" noRot="1" noChangeAspect="1" noChangeArrowheads="1" noTextEdit="1"/>
          </p:cNvSpPr>
          <p:nvPr>
            <p:ph type="sldImg"/>
          </p:nvPr>
        </p:nvSpPr>
        <p:spPr>
          <a:solidFill>
            <a:srgbClr val="FFFFFF"/>
          </a:solidFill>
          <a:ln/>
        </p:spPr>
      </p:sp>
      <p:sp>
        <p:nvSpPr>
          <p:cNvPr id="10138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In addition to these baloney bullets, it’s key to understand some of the most effective claims.</a:t>
            </a:r>
            <a:r>
              <a:rPr lang="en-US" baseline="0" dirty="0" smtClean="0"/>
              <a:t>  </a:t>
            </a:r>
            <a:r>
              <a:rPr lang="en-US" dirty="0" smtClean="0"/>
              <a:t>Asking </a:t>
            </a:r>
            <a:r>
              <a:rPr lang="en-US" dirty="0" smtClean="0"/>
              <a:t>for more data is </a:t>
            </a:r>
            <a:r>
              <a:rPr lang="en-US" dirty="0" smtClean="0"/>
              <a:t>almost always </a:t>
            </a:r>
            <a:r>
              <a:rPr lang="en-US" dirty="0" smtClean="0"/>
              <a:t>a winning strategy if instream flow opponents can get scientists to go along – because you can never have enough.  Unfortunately, scientists</a:t>
            </a:r>
            <a:r>
              <a:rPr lang="en-US" baseline="0" dirty="0" smtClean="0"/>
              <a:t> being scientists like to fall for this suggestion in part because they like doing science and in part because they don’t have to decide anything</a:t>
            </a:r>
            <a:r>
              <a:rPr lang="en-US" baseline="0" dirty="0" smtClean="0"/>
              <a:t>.  The unfortunate truth is that scientists will never be able to prove beyond a reasonable doubt that their recommendations are the best ones.  Such standard is unrealistic with water management just like it’s unrealistic to expect meteorologists to prove that their forecasts are exactly right for the next month, week, or day.  We can use existing knowledge and data to develop reasonably accurate assessments of the relative benefits of various flow regimes and that should be the goal of any flow regime assessment.</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44528-E45B-4DE3-A523-AE7B9CF2F64C}" type="slidenum">
              <a:rPr lang="en-US"/>
              <a:pPr/>
              <a:t>2</a:t>
            </a:fld>
            <a:endParaRPr lang="en-US"/>
          </a:p>
        </p:txBody>
      </p:sp>
      <p:sp>
        <p:nvSpPr>
          <p:cNvPr id="1116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When the science, the public, and the law don’t result in the desired solution of some groups (opponents or proponents), there’s always one more </a:t>
            </a:r>
            <a:r>
              <a:rPr lang="en-US" dirty="0" smtClean="0"/>
              <a:t>strategy.</a:t>
            </a:r>
            <a:r>
              <a:rPr lang="en-US" baseline="0" dirty="0" smtClean="0"/>
              <a:t>  But force is usually not a long-term solution for any perspective.</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way </a:t>
            </a:r>
            <a:r>
              <a:rPr lang="en-US" dirty="0" smtClean="0"/>
              <a:t>to minimize the value</a:t>
            </a:r>
            <a:r>
              <a:rPr lang="en-US" baseline="0" dirty="0" smtClean="0"/>
              <a:t> of water for environmental flow is to characterize this use as fundamentally different than </a:t>
            </a:r>
            <a:r>
              <a:rPr lang="en-US" baseline="0" dirty="0" smtClean="0"/>
              <a:t>“normal” (what we’re used to).  </a:t>
            </a:r>
            <a:r>
              <a:rPr lang="en-US" baseline="0" dirty="0" smtClean="0"/>
              <a:t>When something can be shown to be radically different from the norm, it’s much easier to minimize it’s importance. </a:t>
            </a:r>
            <a:r>
              <a:rPr lang="en-US" baseline="0" dirty="0" smtClean="0"/>
              <a:t> Sometimes this characterization as “different” is simply a desperate last-ditch fabrication of the facts – just like the highly altered image here.</a:t>
            </a:r>
          </a:p>
          <a:p>
            <a:endParaRPr lang="en-US" baseline="0" dirty="0" smtClean="0"/>
          </a:p>
          <a:p>
            <a:r>
              <a:rPr lang="en-US" baseline="0" dirty="0" smtClean="0"/>
              <a:t>The </a:t>
            </a:r>
            <a:r>
              <a:rPr lang="en-US" baseline="0" dirty="0" smtClean="0"/>
              <a:t>fact is, water has been used for environmental purposes for much longer than we’ve used it for commercial purposes.  We just didn’t need laws to protect those uses until now</a:t>
            </a:r>
            <a:r>
              <a:rPr lang="en-US" baseline="0" dirty="0" smtClean="0"/>
              <a:t>.  Instream flow does address a fundamentally different value than consumptive users are accustomed to but it’s still an important use of water for public benefit.</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much as we value certainty, we really don’t like uncertainty about how things (flow management) work.  The fact is, we know very well how important water is to maintaining ecosystem services and playing the uncertainty card is simply a stalling </a:t>
            </a:r>
            <a:r>
              <a:rPr lang="en-US" baseline="0" dirty="0" smtClean="0"/>
              <a:t>tactic.</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of the primary arguments against instream flow is the misrepresentation that such use is “only” for fish and people are much more important than fish.  This argument is simply another twisted argument that sounds good but is way off the mark.  Fish do not hold water rights or permits in any state . . . Only</a:t>
            </a:r>
            <a:r>
              <a:rPr lang="en-US" baseline="0" dirty="0" smtClean="0"/>
              <a:t> people hold such instruments.  Instream flow is a use of water FOR PEOPLE and just happens to grow fish (and other aquatic resources) without diminishing the amount of water in a stream.  It’s one of the very few uses of water where an important public benefit can be obtained without making the water go away – it’s still available for other uses after leaving the designated place/segment of use.</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6F4EB-8BA9-4157-805A-7EB90EF27CA3}" type="slidenum">
              <a:rPr lang="en-US"/>
              <a:pPr/>
              <a:t>23</a:t>
            </a:fld>
            <a:endParaRPr lang="en-US"/>
          </a:p>
        </p:txBody>
      </p:sp>
      <p:sp>
        <p:nvSpPr>
          <p:cNvPr id="901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lstStyle/>
          <a:p>
            <a:pPr>
              <a:buFontTx/>
              <a:buNone/>
            </a:pPr>
            <a:r>
              <a:rPr lang="en-US" baseline="0" dirty="0" smtClean="0"/>
              <a:t>In Wyoming, there </a:t>
            </a:r>
            <a:r>
              <a:rPr lang="en-US" baseline="0" dirty="0" smtClean="0"/>
              <a:t>are 54 </a:t>
            </a:r>
            <a:r>
              <a:rPr lang="en-US" baseline="0" dirty="0" smtClean="0"/>
              <a:t>legally recognized uses </a:t>
            </a:r>
            <a:r>
              <a:rPr lang="en-US" baseline="0" dirty="0" smtClean="0"/>
              <a:t>that benefit all sectors of </a:t>
            </a:r>
            <a:r>
              <a:rPr lang="en-US" baseline="0" dirty="0" smtClean="0"/>
              <a:t>society.  </a:t>
            </a:r>
            <a:r>
              <a:rPr lang="en-US" baseline="0" dirty="0" smtClean="0"/>
              <a:t>Using water to protect fisheries in streams is just one of those that is now recognized by priority just like every other kind of water right.</a:t>
            </a:r>
          </a:p>
          <a:p>
            <a:pPr>
              <a:buFontTx/>
              <a:buNone/>
            </a:pPr>
            <a:endParaRPr lang="en-US" baseline="0" dirty="0" smtClean="0"/>
          </a:p>
          <a:p>
            <a:pPr>
              <a:buFontTx/>
              <a:buNone/>
            </a:pPr>
            <a:r>
              <a:rPr lang="en-US" baseline="0" dirty="0" smtClean="0"/>
              <a:t>In response to the argument that “instream flow is OK but we need to use our water,” it’s important to bear in mind that instream </a:t>
            </a:r>
            <a:r>
              <a:rPr lang="en-US" baseline="0" dirty="0" smtClean="0"/>
              <a:t>flow is </a:t>
            </a:r>
            <a:r>
              <a:rPr lang="en-US" baseline="0" dirty="0" smtClean="0"/>
              <a:t>a legal use of water.  In fact, instream flow water gets </a:t>
            </a:r>
            <a:r>
              <a:rPr lang="en-US" baseline="0" dirty="0" smtClean="0"/>
              <a:t>used over and over </a:t>
            </a:r>
            <a:r>
              <a:rPr lang="en-US" baseline="0" dirty="0" smtClean="0"/>
              <a:t>as it passes through a segment and may be the most used water anywhere in the state.  What’s more, after its use in the instream flow segment, the water is </a:t>
            </a:r>
            <a:r>
              <a:rPr lang="en-US" baseline="0" dirty="0" smtClean="0"/>
              <a:t>then available for </a:t>
            </a:r>
            <a:r>
              <a:rPr lang="en-US" baseline="0" dirty="0" smtClean="0"/>
              <a:t>even more </a:t>
            </a:r>
            <a:r>
              <a:rPr lang="en-US" baseline="0" dirty="0" smtClean="0"/>
              <a:t>uses</a:t>
            </a:r>
            <a:r>
              <a:rPr lang="en-US" baseline="0" dirty="0" smtClean="0"/>
              <a:t>.  No other water right offers that kind of benefit.</a:t>
            </a:r>
            <a:endParaRPr lang="en-US" baseline="0" dirty="0" smtClean="0"/>
          </a:p>
          <a:p>
            <a:pPr>
              <a:buFontTx/>
              <a:buNone/>
            </a:pPr>
            <a:endParaRPr lang="en-US" baseline="0"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of these states and provinces has seemingly effective instream flow legislation and institutional</a:t>
            </a:r>
            <a:r>
              <a:rPr lang="en-US" baseline="0" dirty="0" smtClean="0"/>
              <a:t> capacity.  However </a:t>
            </a:r>
            <a:r>
              <a:rPr lang="en-US" baseline="0" dirty="0" smtClean="0"/>
              <a:t>many of these have also </a:t>
            </a:r>
            <a:r>
              <a:rPr lang="en-US" baseline="0" dirty="0" smtClean="0"/>
              <a:t>seen their programs threatened or limited by pro-development interests within the past decade.  So just because you </a:t>
            </a:r>
            <a:r>
              <a:rPr lang="en-US" baseline="0" dirty="0" smtClean="0"/>
              <a:t>achieve effective </a:t>
            </a:r>
            <a:r>
              <a:rPr lang="en-US" baseline="0" dirty="0" smtClean="0"/>
              <a:t>environmental flow legislation doesn’t mean the job is done. </a:t>
            </a:r>
            <a:r>
              <a:rPr lang="en-US" baseline="0" dirty="0" smtClean="0"/>
              <a:t>Each of the states listed on this image is a leader in terms of the effectiveness of their instream flow program, but each has borne the brunt of serious challenges in the past decade.</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C9E20-428C-4329-B9F0-1D490D51CA21}" type="slidenum">
              <a:rPr lang="en-US"/>
              <a:pPr/>
              <a:t>25</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dirty="0"/>
              <a:t>To be truly effective when it comes to managing riverine resources, it’s important to decide what you want your streams to look like and how you want them to function.  </a:t>
            </a:r>
            <a:endParaRPr lang="en-US" dirty="0" smtClean="0"/>
          </a:p>
          <a:p>
            <a:endParaRPr lang="en-US" dirty="0" smtClean="0"/>
          </a:p>
          <a:p>
            <a:r>
              <a:rPr lang="en-US" dirty="0" smtClean="0"/>
              <a:t>Once </a:t>
            </a:r>
            <a:r>
              <a:rPr lang="en-US" dirty="0"/>
              <a:t>you’ve got a vision of the outcomes you want to achieve, then you need to assess the resources, or inputs, at your disposal to achieve that goal.  These can include things like recognizing water management needs in fishery management planning documents, developing staff, providing them a budget for training and performing their duties.  This can also include lining up partners and securing public support.  </a:t>
            </a:r>
            <a:endParaRPr lang="en-US" dirty="0" smtClean="0"/>
          </a:p>
          <a:p>
            <a:endParaRPr lang="en-US" dirty="0" smtClean="0"/>
          </a:p>
          <a:p>
            <a:r>
              <a:rPr lang="en-US" dirty="0" smtClean="0"/>
              <a:t>You’ll </a:t>
            </a:r>
            <a:r>
              <a:rPr lang="en-US" dirty="0"/>
              <a:t>also need to decide </a:t>
            </a:r>
            <a:r>
              <a:rPr lang="en-US" dirty="0" smtClean="0"/>
              <a:t>where you want to spend your time among </a:t>
            </a:r>
            <a:r>
              <a:rPr lang="en-US" dirty="0"/>
              <a:t>the many possible </a:t>
            </a:r>
            <a:r>
              <a:rPr lang="en-US" dirty="0" smtClean="0"/>
              <a:t>activities that are worthy of attention. </a:t>
            </a:r>
          </a:p>
          <a:p>
            <a:endParaRPr lang="en-US" dirty="0" smtClean="0"/>
          </a:p>
          <a:p>
            <a:r>
              <a:rPr lang="en-US" dirty="0" smtClean="0"/>
              <a:t>Lastly</a:t>
            </a:r>
            <a:r>
              <a:rPr lang="en-US" dirty="0"/>
              <a:t>, you’ll need to develop measurable outputs to gage your success and help determine when you’ve achieved the level of protection or restoration you’ve set out as a goal</a:t>
            </a:r>
            <a:r>
              <a:rPr lang="en-US" dirty="0" smtClean="0"/>
              <a:t>.</a:t>
            </a:r>
          </a:p>
          <a:p>
            <a:endParaRPr lang="en-US" dirty="0"/>
          </a:p>
          <a:p>
            <a:r>
              <a:rPr lang="en-US" dirty="0"/>
              <a:t>This is not an easy business but there’s a better chance of restoring or protecting environmental </a:t>
            </a:r>
            <a:r>
              <a:rPr lang="en-US" dirty="0" smtClean="0"/>
              <a:t>flow regimes </a:t>
            </a:r>
            <a:r>
              <a:rPr lang="en-US" dirty="0"/>
              <a:t>if you have a plan and know what you’re up against than if you just charge off </a:t>
            </a:r>
            <a:r>
              <a:rPr lang="en-US" dirty="0" smtClean="0"/>
              <a:t>without a plan hoping to good things when opportunities present themselves.</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most important and most overlooked strategies for securing instream flow regimes is dealing with the public.  Having good laws, a good program, and good science are</a:t>
            </a:r>
            <a:r>
              <a:rPr lang="en-US" baseline="0" dirty="0" smtClean="0"/>
              <a:t> essential but leaving the public behind or not seeking their input and support is a formula for failure.  So in addition to staff needing to know all about instream flow theory and methodologies, understand legal </a:t>
            </a:r>
            <a:r>
              <a:rPr lang="en-US" baseline="0" dirty="0" smtClean="0"/>
              <a:t>opportunities</a:t>
            </a:r>
            <a:r>
              <a:rPr lang="en-US" baseline="0" dirty="0" smtClean="0"/>
              <a:t>, and deal with institutional </a:t>
            </a:r>
            <a:r>
              <a:rPr lang="en-US" baseline="0" dirty="0" smtClean="0"/>
              <a:t>limitations, we also expect instream flow practitioners to be good sales people to work the public.  There are many considerations for dealing with the public, some of which are shown on this image.  But the most important consideration perhaps is for agencies to decide who will take the lead on this effort.  It does not work to just assign messaging to existing I&amp;E staff without providing them extensive training in the importance of using the right words and concepts in their messages.</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much as we try to engage the public the reality is that this group may not really exist – and if they do, they are bombarded</a:t>
            </a:r>
            <a:r>
              <a:rPr lang="en-US" baseline="0" dirty="0" smtClean="0"/>
              <a:t> by so many critically important issues that it’s nearly impossible to expect them to develop an articulate understanding of instream flows and turn out to support those efforts.  </a:t>
            </a:r>
            <a:r>
              <a:rPr lang="en-US" dirty="0" smtClean="0"/>
              <a:t>For</a:t>
            </a:r>
            <a:r>
              <a:rPr lang="en-US" baseline="0" dirty="0" smtClean="0"/>
              <a:t> </a:t>
            </a:r>
            <a:r>
              <a:rPr lang="en-US" baseline="0" dirty="0" smtClean="0"/>
              <a:t>all its complexity, instream flow progress and failures </a:t>
            </a:r>
            <a:r>
              <a:rPr lang="en-US" baseline="0" dirty="0" smtClean="0"/>
              <a:t>typically comes </a:t>
            </a:r>
            <a:r>
              <a:rPr lang="en-US" baseline="0" dirty="0" smtClean="0"/>
              <a:t>down to the role of individuals or groups.  One person or group can advance instream </a:t>
            </a:r>
            <a:r>
              <a:rPr lang="en-US" baseline="0" dirty="0" smtClean="0"/>
              <a:t>flow opportunities </a:t>
            </a:r>
            <a:r>
              <a:rPr lang="en-US" baseline="0" dirty="0" smtClean="0"/>
              <a:t>a long </a:t>
            </a:r>
            <a:r>
              <a:rPr lang="en-US" baseline="0" dirty="0" smtClean="0"/>
              <a:t>ways if done properly.  </a:t>
            </a:r>
            <a:r>
              <a:rPr lang="en-US" baseline="0" dirty="0" smtClean="0"/>
              <a:t>Conversely, it only takes one person or group to bring down instream flow progress too.  Patience can mean </a:t>
            </a:r>
            <a:r>
              <a:rPr lang="en-US" baseline="0" dirty="0" smtClean="0"/>
              <a:t>working for decades without positive feedback.  </a:t>
            </a:r>
            <a:r>
              <a:rPr lang="en-US" baseline="0" dirty="0" smtClean="0"/>
              <a:t>Persistence means more than one letter or phone call.  Professionalism means knowing your points, not backing down, and doing business with a smile.</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Strategies for securing instream flow regimes</a:t>
            </a:r>
            <a:r>
              <a:rPr lang="en-US" baseline="0" dirty="0" smtClean="0"/>
              <a:t> can seem daunting when you consider the range of things that interact with each other in fairly complex ways.  But progress has been made in many states and is still being advanced today.  Understanding the terms, concepts, and elements of instream flow is key as is the importance of understanding the values of those whose support you may seek and who may oppose advances in water management for riverine resource stewardship.</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the ugliest baby</a:t>
            </a:r>
            <a:r>
              <a:rPr lang="en-US" baseline="0" dirty="0" smtClean="0"/>
              <a:t> that you my not feel very close to now, can grow to be a responsible, contributing individual that you’re proud of if he’s provided effective rules and support.  That’s the challenge with instream flow – to provide firm guidance and the opportunity to maximize the beneficial uses of water for the </a:t>
            </a:r>
            <a:r>
              <a:rPr lang="en-US" baseline="0" smtClean="0"/>
              <a:t>state’s citizens.</a:t>
            </a:r>
            <a:endParaRPr lang="en-US" dirty="0"/>
          </a:p>
        </p:txBody>
      </p:sp>
      <p:sp>
        <p:nvSpPr>
          <p:cNvPr id="4" name="Slide Number Placeholder 3"/>
          <p:cNvSpPr>
            <a:spLocks noGrp="1"/>
          </p:cNvSpPr>
          <p:nvPr>
            <p:ph type="sldNum" sz="quarter" idx="10"/>
          </p:nvPr>
        </p:nvSpPr>
        <p:spPr/>
        <p:txBody>
          <a:bodyPr/>
          <a:lstStyle/>
          <a:p>
            <a:fld id="{7B9C451B-9F4C-4B24-9C42-1711BDCC4A0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is different – it is one of the very few things in life that is essential for life itself.  As supply becomes less and demand grows, the stakes grow</a:t>
            </a:r>
            <a:r>
              <a:rPr lang="en-US" baseline="0" dirty="0" smtClean="0"/>
              <a:t> and strategies change.  Managing water for wildlife is fundamentally different than any other aspect of fish and wildlife management and requires skills and knowledge that are often different than most biologists have training in.  The most effective resource managers posses reasonable understanding and aptitude in a variety of disciplines including fish and wildlife management, hydrology, water law and policy, and public engagement.  The fact that so few people fit this mold speaks volumes about why it is so difficult to do a better job managing water for fish and wildlife.</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challenges</a:t>
            </a:r>
            <a:r>
              <a:rPr lang="en-US" baseline="0" dirty="0" smtClean="0"/>
              <a:t> seem bigger (or smaller) – Legal? Institutional? Science? Public?</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30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many (most</a:t>
            </a:r>
            <a:r>
              <a:rPr lang="en-US" baseline="0" dirty="0" smtClean="0"/>
              <a:t>) situations involving water management for environmental uses, there are several principles that seem to present themselves.  To begin, it helps to keep in mind that o</a:t>
            </a:r>
            <a:r>
              <a:rPr lang="en-US" dirty="0" smtClean="0"/>
              <a:t>pponents</a:t>
            </a:r>
            <a:r>
              <a:rPr lang="en-US" baseline="0" dirty="0" smtClean="0"/>
              <a:t> don’t negotiate if they’ve already go everything they want (water) and they’re only negotiating because they want more.  </a:t>
            </a:r>
          </a:p>
          <a:p>
            <a:endParaRPr lang="en-US" dirty="0" smtClean="0"/>
          </a:p>
          <a:p>
            <a:r>
              <a:rPr lang="en-US" dirty="0" smtClean="0"/>
              <a:t>When it comes to water, most consumptive users of water really only have one interest at stake – theirs.  Rarely do you encounter parties</a:t>
            </a:r>
            <a:r>
              <a:rPr lang="en-US" baseline="0" dirty="0" smtClean="0"/>
              <a:t> willing to work together to mutual benefit.  In too many situations, it’s the n</a:t>
            </a:r>
            <a:r>
              <a:rPr lang="en-US" dirty="0" smtClean="0"/>
              <a:t>ice guys who finish last.</a:t>
            </a:r>
            <a:r>
              <a:rPr lang="en-US" baseline="0" dirty="0" smtClean="0"/>
              <a:t>  It’s important to engage in water negotiations or discussions with the clear goal that you should never</a:t>
            </a:r>
            <a:r>
              <a:rPr lang="en-US" dirty="0" smtClean="0"/>
              <a:t> give away anything on the hope of gaining favor. Always get something for concessions.</a:t>
            </a:r>
          </a:p>
          <a:p>
            <a:endParaRPr lang="en-US" dirty="0" smtClean="0"/>
          </a:p>
          <a:p>
            <a:r>
              <a:rPr lang="en-US" dirty="0" smtClean="0"/>
              <a:t>Many water deals are long term (years) so there are often periods where there appear</a:t>
            </a:r>
            <a:r>
              <a:rPr lang="en-US" baseline="0" dirty="0" smtClean="0"/>
              <a:t> to be lapses.   These are sometimes true lapses but more often times for opponents to be developing new strategies.  You may get a sense that there’s something going on that you just don’t know what it is.  At these times it’s important to trust your instinct and know that t</a:t>
            </a:r>
            <a:r>
              <a:rPr lang="en-US" dirty="0" smtClean="0"/>
              <a:t>here’s almost always something going on.  Silence is often a sure indicator.</a:t>
            </a:r>
          </a:p>
          <a:p>
            <a:endParaRPr lang="en-US" dirty="0" smtClean="0"/>
          </a:p>
          <a:p>
            <a:r>
              <a:rPr lang="en-US" dirty="0" smtClean="0"/>
              <a:t>Most fish and wildlife managers are trained to find common ground and seek compromise.  That’s not a bad place to wind up but it’s not a good place to start.  Negotiators should almost always agree to compromise when it</a:t>
            </a:r>
            <a:r>
              <a:rPr lang="en-US" baseline="0" dirty="0" smtClean="0"/>
              <a:t> truly is the last thing . . . and the result provides a reasonable measure of the desired outcome.  In a way c</a:t>
            </a:r>
            <a:r>
              <a:rPr lang="en-US" dirty="0" smtClean="0"/>
              <a:t>ompromise really is for losers – or people who are willing to give up things they value too early</a:t>
            </a:r>
            <a:r>
              <a:rPr lang="en-US" baseline="0" dirty="0" smtClean="0"/>
              <a:t> in discussions.  You’ll never get them back once they’re gone.</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isn’t meant to judge one interest over another.  The fact is both sides see themselves as the naïve, young individual who’s being taken advantage of.  Effective</a:t>
            </a:r>
            <a:r>
              <a:rPr lang="en-US" baseline="0" dirty="0" smtClean="0"/>
              <a:t> management is an outgrowth of effective relationships that are built on trust.  Trust does not come easily and is one of the real rewards of a long association with other interests.  It can be lost in an instant though so it pays to be vigilant to ensure neither of you unfairly takes </a:t>
            </a:r>
            <a:r>
              <a:rPr lang="en-US" baseline="0" dirty="0" err="1" smtClean="0"/>
              <a:t>advntage</a:t>
            </a:r>
            <a:r>
              <a:rPr lang="en-US" baseline="0" dirty="0" smtClean="0"/>
              <a:t> of the other.</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 and progress takes time (decadal).  Be prepared to stay the course (cumulative impacts can happen in reverse – and be beneficial).  Missed opportunities may be gone forever.  That’s why you should resist the temptation to </a:t>
            </a:r>
            <a:r>
              <a:rPr lang="en-US" sz="1200" dirty="0" smtClean="0"/>
              <a:t>settle for good enough as that’ll likely be where things stay</a:t>
            </a:r>
            <a:r>
              <a:rPr lang="en-US" sz="1200" baseline="0" dirty="0" smtClean="0"/>
              <a:t> for a long time.</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two main ways that water is managed to</a:t>
            </a:r>
            <a:r>
              <a:rPr lang="en-US" baseline="0" dirty="0" smtClean="0"/>
              <a:t> address fish and wildlife is according to Federal or State laws. Each suite of laws and policies are intended to apply globally according to each authority, however </a:t>
            </a:r>
            <a:r>
              <a:rPr lang="en-US" dirty="0" smtClean="0"/>
              <a:t>federal mechanisms are</a:t>
            </a:r>
            <a:r>
              <a:rPr lang="en-US" baseline="0" dirty="0" smtClean="0"/>
              <a:t> typically applied to individual projects or </a:t>
            </a:r>
            <a:r>
              <a:rPr lang="en-US" baseline="0" dirty="0" smtClean="0"/>
              <a:t>sites and may differ from situation to situation within a state.</a:t>
            </a:r>
          </a:p>
          <a:p>
            <a:endParaRPr lang="en-US" baseline="0" dirty="0" smtClean="0"/>
          </a:p>
          <a:p>
            <a:r>
              <a:rPr lang="en-US" baseline="0" dirty="0" smtClean="0"/>
              <a:t>Interstate compacts often apply to  annual volumes not instantaneous flow rates and aren’t a good way to secure seasonally appropriate rates of flow (flow regimes)</a:t>
            </a:r>
          </a:p>
          <a:p>
            <a:endParaRPr lang="en-US" baseline="0" dirty="0" smtClean="0"/>
          </a:p>
          <a:p>
            <a:r>
              <a:rPr lang="en-US" baseline="0" dirty="0" smtClean="0"/>
              <a:t>In the U.S., the states have authority over all the waters within their borders that aren’t covered by interstate compacts, Supreme Court decrees, or other federal initiatives so as a rule, it’s usually best to seek protections that are respective of state laws and policies.  State </a:t>
            </a:r>
            <a:r>
              <a:rPr lang="en-US" baseline="0" dirty="0" smtClean="0"/>
              <a:t>laws typically apply equally to water use across the entire state</a:t>
            </a:r>
            <a:r>
              <a:rPr lang="en-US" baseline="0" dirty="0" smtClean="0"/>
              <a:t>. In many situations (but not all) , state solutions may not be as protective as solutions achieved under federal authorities.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Often, the best solutions are a combination of elements from state and federal jurisdictions.  </a:t>
            </a:r>
            <a:endParaRPr lang="en-US" dirty="0" smtClean="0"/>
          </a:p>
        </p:txBody>
      </p:sp>
      <p:sp>
        <p:nvSpPr>
          <p:cNvPr id="4" name="Slide Number Placeholder 3"/>
          <p:cNvSpPr>
            <a:spLocks noGrp="1"/>
          </p:cNvSpPr>
          <p:nvPr>
            <p:ph type="sldNum" sz="quarter" idx="10"/>
          </p:nvPr>
        </p:nvSpPr>
        <p:spPr/>
        <p:txBody>
          <a:bodyPr/>
          <a:lstStyle/>
          <a:p>
            <a:fld id="{708DDB06-9659-4014-B520-5FA5A010ECC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EC0938-C35F-458B-9D8D-0191310D064B}" type="slidenum">
              <a:rPr lang="en-US"/>
              <a:pPr fontAlgn="base">
                <a:spcBef>
                  <a:spcPct val="0"/>
                </a:spcBef>
                <a:spcAft>
                  <a:spcPct val="0"/>
                </a:spcAft>
              </a:pPr>
              <a:t>8</a:t>
            </a:fld>
            <a:endParaRPr lang="en-US"/>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 can learn a little bit about some of the many strategies for securing statutory </a:t>
            </a:r>
            <a:r>
              <a:rPr lang="en-US" dirty="0" smtClean="0"/>
              <a:t>or legal protection of instream flow from</a:t>
            </a:r>
            <a:r>
              <a:rPr lang="en-US" baseline="0" dirty="0" smtClean="0"/>
              <a:t> other states and provinces.   Wyoming’s journey down that road is fairly unique but offers insights to some of the challenges to securing such status.</a:t>
            </a:r>
          </a:p>
          <a:p>
            <a:pPr>
              <a:spcBef>
                <a:spcPct val="0"/>
              </a:spcBef>
            </a:pPr>
            <a:endParaRPr lang="en-US" baseline="0" dirty="0" smtClean="0"/>
          </a:p>
          <a:p>
            <a:pPr>
              <a:spcBef>
                <a:spcPct val="0"/>
              </a:spcBef>
            </a:pPr>
            <a:r>
              <a:rPr lang="en-US" dirty="0" smtClean="0"/>
              <a:t>The </a:t>
            </a:r>
            <a:r>
              <a:rPr lang="en-US" dirty="0" smtClean="0"/>
              <a:t>very first instream flow filing was made by a group of private individuals and organizations for 200 cfs on a section of the Green River near Pinedale.  This very thorough and detailed application was rejected by then-State Engineer Floyd Bishop because 1) the application didn’t provide a scientific basis for the quantity of water they sought, 2) there was no diversion or storage provided and it was thought at the time that such features were legal requirements of a water right, and 3) the belief that an instream flow right would be a very important one that should be held by the state in trust for the public</a:t>
            </a:r>
            <a:r>
              <a:rPr lang="en-US" dirty="0" smtClean="0"/>
              <a:t>.</a:t>
            </a:r>
          </a:p>
          <a:p>
            <a:pPr>
              <a:spcBef>
                <a:spcPct val="0"/>
              </a:spcBef>
            </a:pPr>
            <a:endParaRPr lang="en-US" dirty="0" smtClean="0"/>
          </a:p>
          <a:p>
            <a:pPr>
              <a:spcBef>
                <a:spcPct val="0"/>
              </a:spcBef>
            </a:pPr>
            <a:r>
              <a:rPr lang="en-US" dirty="0" smtClean="0"/>
              <a:t>In brief, the denial was based on all 3 features of instream flow – science (lack of it), law (</a:t>
            </a:r>
            <a:r>
              <a:rPr lang="en-US" dirty="0" smtClean="0"/>
              <a:t>abandon-ability</a:t>
            </a:r>
            <a:r>
              <a:rPr lang="en-US" dirty="0" smtClean="0"/>
              <a:t>) and public involvement (state ownership).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response to instruction offered by State Engineer Bishop, the sponsors attempted to pass legislation in 1972.  The result of this effort came up short of the desired</a:t>
            </a:r>
            <a:r>
              <a:rPr lang="en-US" baseline="0" dirty="0" smtClean="0"/>
              <a:t> law but culminated in establishment of a stream preservation feasibility committee.  This multi-disciplinary committee came up with draft legislation for an instream flow law that was actually more protective than the law we have today.  They also crafted recommendations encouraging the state to identify some (unspecified) streams where no flow depletion would be allowed.  </a:t>
            </a:r>
          </a:p>
          <a:p>
            <a:endParaRPr lang="en-US" baseline="0" dirty="0" smtClean="0"/>
          </a:p>
          <a:p>
            <a:r>
              <a:rPr lang="en-US" baseline="0" dirty="0" smtClean="0"/>
              <a:t>This draft legislation was offered for consideration in the ensuing legislative session only to be derailed in the House Agriculture subcommittee.</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885CFA-D54B-4C90-BD13-C36D0A7F5CFB}"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885CFA-D54B-4C90-BD13-C36D0A7F5CFB}"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885CFA-D54B-4C90-BD13-C36D0A7F5CFB}"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885CFA-D54B-4C90-BD13-C36D0A7F5CFB}"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885CFA-D54B-4C90-BD13-C36D0A7F5CFB}"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885CFA-D54B-4C90-BD13-C36D0A7F5CFB}" type="datetimeFigureOut">
              <a:rPr lang="en-US" smtClean="0"/>
              <a:pPr/>
              <a:t>6/13/2013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885CFA-D54B-4C90-BD13-C36D0A7F5CFB}" type="datetimeFigureOut">
              <a:rPr lang="en-US" smtClean="0"/>
              <a:pPr/>
              <a:t>6/13/2013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885CFA-D54B-4C90-BD13-C36D0A7F5CFB}" type="datetimeFigureOut">
              <a:rPr lang="en-US" smtClean="0"/>
              <a:pPr/>
              <a:t>6/13/2013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85CFA-D54B-4C90-BD13-C36D0A7F5CFB}" type="datetimeFigureOut">
              <a:rPr lang="en-US" smtClean="0"/>
              <a:pPr/>
              <a:t>6/13/2013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885CFA-D54B-4C90-BD13-C36D0A7F5CFB}" type="datetimeFigureOut">
              <a:rPr lang="en-US" smtClean="0"/>
              <a:pPr/>
              <a:t>6/13/2013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885CFA-D54B-4C90-BD13-C36D0A7F5CFB}" type="datetimeFigureOut">
              <a:rPr lang="en-US" smtClean="0"/>
              <a:pPr/>
              <a:t>6/13/2013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85CFA-D54B-4C90-BD13-C36D0A7F5CFB}" type="datetimeFigureOut">
              <a:rPr lang="en-US" smtClean="0"/>
              <a:pPr/>
              <a:t>6/13/2013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6BB61-35D9-4ECB-81C7-822DB38F0E3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3" Type="http://schemas.openxmlformats.org/officeDocument/2006/relationships/image" Target="../media/image22.jpeg"/><Relationship Id="rId21" Type="http://schemas.openxmlformats.org/officeDocument/2006/relationships/image" Target="../media/image40.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notesSlide" Target="../notesSlides/notesSlide23.xml"/><Relationship Id="rId16" Type="http://schemas.openxmlformats.org/officeDocument/2006/relationships/image" Target="../media/image35.jpeg"/><Relationship Id="rId20"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24" Type="http://schemas.openxmlformats.org/officeDocument/2006/relationships/image" Target="../media/image43.jpeg"/><Relationship Id="rId5" Type="http://schemas.openxmlformats.org/officeDocument/2006/relationships/image" Target="../media/image24.jpeg"/><Relationship Id="rId15" Type="http://schemas.openxmlformats.org/officeDocument/2006/relationships/image" Target="../media/image34.jpeg"/><Relationship Id="rId23" Type="http://schemas.openxmlformats.org/officeDocument/2006/relationships/image" Target="../media/image42.jpeg"/><Relationship Id="rId10" Type="http://schemas.openxmlformats.org/officeDocument/2006/relationships/image" Target="../media/image29.jpeg"/><Relationship Id="rId19" Type="http://schemas.openxmlformats.org/officeDocument/2006/relationships/image" Target="../media/image38.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 Id="rId22"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0" r="-10000"/>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2971800"/>
            <a:ext cx="8991600" cy="1600200"/>
          </a:xfrm>
        </p:spPr>
        <p:txBody>
          <a:bodyPr>
            <a:noAutofit/>
          </a:bodyPr>
          <a:lstStyle/>
          <a:p>
            <a:r>
              <a:rPr lang="en-US" sz="4800" b="1" dirty="0" smtClean="0">
                <a:solidFill>
                  <a:schemeClr val="bg1"/>
                </a:solidFill>
                <a:latin typeface="Arial" charset="0"/>
              </a:rPr>
              <a:t>Strategies For Developing Environmental Flow Laws</a:t>
            </a:r>
            <a:endParaRPr lang="en-US" sz="4800" b="1"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685800"/>
            <a:ext cx="7772400" cy="1143000"/>
          </a:xfrm>
        </p:spPr>
        <p:txBody>
          <a:bodyPr/>
          <a:lstStyle/>
          <a:p>
            <a:r>
              <a:rPr lang="en-US" sz="6000" b="1" dirty="0" smtClean="0">
                <a:solidFill>
                  <a:schemeClr val="bg1"/>
                </a:solidFill>
              </a:rPr>
              <a:t>Wyoming History</a:t>
            </a:r>
          </a:p>
        </p:txBody>
      </p:sp>
      <p:sp>
        <p:nvSpPr>
          <p:cNvPr id="6147" name="Rectangle 3"/>
          <p:cNvSpPr>
            <a:spLocks noGrp="1" noChangeArrowheads="1"/>
          </p:cNvSpPr>
          <p:nvPr>
            <p:ph type="body" idx="1"/>
          </p:nvPr>
        </p:nvSpPr>
        <p:spPr>
          <a:xfrm>
            <a:off x="1371600" y="2819400"/>
            <a:ext cx="6324600" cy="3200400"/>
          </a:xfrm>
        </p:spPr>
        <p:txBody>
          <a:bodyPr>
            <a:normAutofit fontScale="92500" lnSpcReduction="10000"/>
          </a:bodyPr>
          <a:lstStyle/>
          <a:p>
            <a:r>
              <a:rPr lang="en-US" b="1" dirty="0" smtClean="0">
                <a:solidFill>
                  <a:srgbClr val="FFFF00"/>
                </a:solidFill>
              </a:rPr>
              <a:t>First application submitted in 1969</a:t>
            </a:r>
          </a:p>
          <a:p>
            <a:r>
              <a:rPr lang="en-US" b="1" dirty="0" smtClean="0">
                <a:solidFill>
                  <a:srgbClr val="FFFF00"/>
                </a:solidFill>
              </a:rPr>
              <a:t>Denied by State Engineer in 1972</a:t>
            </a:r>
          </a:p>
          <a:p>
            <a:pPr fontAlgn="auto">
              <a:spcAft>
                <a:spcPts val="0"/>
              </a:spcAft>
              <a:buFont typeface="Arial" pitchFamily="34" charset="0"/>
              <a:buChar char="•"/>
              <a:defRPr/>
            </a:pPr>
            <a:r>
              <a:rPr lang="en-US" b="1" dirty="0" smtClean="0">
                <a:solidFill>
                  <a:schemeClr val="bg1"/>
                </a:solidFill>
              </a:rPr>
              <a:t>17 failed laws from 1974 to 1985</a:t>
            </a:r>
          </a:p>
          <a:p>
            <a:pPr fontAlgn="auto">
              <a:spcAft>
                <a:spcPts val="0"/>
              </a:spcAft>
              <a:buFont typeface="Arial" pitchFamily="34" charset="0"/>
              <a:buChar char="•"/>
              <a:defRPr/>
            </a:pPr>
            <a:r>
              <a:rPr lang="en-US" b="1" dirty="0" smtClean="0">
                <a:solidFill>
                  <a:schemeClr val="bg1"/>
                </a:solidFill>
              </a:rPr>
              <a:t>Successful voter initiative led to . . .</a:t>
            </a:r>
          </a:p>
          <a:p>
            <a:pPr fontAlgn="auto">
              <a:spcAft>
                <a:spcPts val="0"/>
              </a:spcAft>
              <a:buFont typeface="Arial" pitchFamily="34" charset="0"/>
              <a:buChar char="•"/>
              <a:defRPr/>
            </a:pPr>
            <a:r>
              <a:rPr lang="en-US" b="1" dirty="0" smtClean="0">
                <a:solidFill>
                  <a:schemeClr val="bg1"/>
                </a:solidFill>
              </a:rPr>
              <a:t>Successful legislation in 1986</a:t>
            </a:r>
          </a:p>
          <a:p>
            <a:pPr fontAlgn="auto">
              <a:spcAft>
                <a:spcPts val="0"/>
              </a:spcAft>
              <a:buFont typeface="Arial" pitchFamily="34" charset="0"/>
              <a:buChar char="•"/>
              <a:defRPr/>
            </a:pPr>
            <a:r>
              <a:rPr lang="en-US" b="1" dirty="0" smtClean="0">
                <a:solidFill>
                  <a:schemeClr val="bg1"/>
                </a:solidFill>
              </a:rPr>
              <a:t>100</a:t>
            </a:r>
            <a:r>
              <a:rPr lang="en-US" b="1" baseline="30000" dirty="0" smtClean="0">
                <a:solidFill>
                  <a:schemeClr val="bg1"/>
                </a:solidFill>
              </a:rPr>
              <a:t>th</a:t>
            </a:r>
            <a:r>
              <a:rPr lang="en-US" b="1" dirty="0" smtClean="0">
                <a:solidFill>
                  <a:schemeClr val="bg1"/>
                </a:solidFill>
              </a:rPr>
              <a:t> instream flow filing in 2006</a:t>
            </a:r>
          </a:p>
          <a:p>
            <a:endParaRPr lang="en-US" b="1" dirty="0" smtClean="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1219200"/>
          </a:xfrm>
          <a:solidFill>
            <a:schemeClr val="accent1">
              <a:alpha val="20000"/>
            </a:schemeClr>
          </a:solidFill>
        </p:spPr>
        <p:txBody>
          <a:bodyPr/>
          <a:lstStyle/>
          <a:p>
            <a:r>
              <a:rPr lang="en-US" sz="5400" b="1" dirty="0" smtClean="0">
                <a:solidFill>
                  <a:schemeClr val="bg1"/>
                </a:solidFill>
              </a:rPr>
              <a:t>Since 1986</a:t>
            </a:r>
          </a:p>
        </p:txBody>
      </p:sp>
      <p:sp>
        <p:nvSpPr>
          <p:cNvPr id="77827" name="Rectangle 3"/>
          <p:cNvSpPr>
            <a:spLocks noGrp="1" noChangeArrowheads="1"/>
          </p:cNvSpPr>
          <p:nvPr>
            <p:ph type="body" idx="1"/>
          </p:nvPr>
        </p:nvSpPr>
        <p:spPr>
          <a:xfrm>
            <a:off x="685800" y="3276600"/>
            <a:ext cx="8077200" cy="2819400"/>
          </a:xfrm>
          <a:solidFill>
            <a:schemeClr val="accent1">
              <a:alpha val="30000"/>
            </a:schemeClr>
          </a:solidFill>
        </p:spPr>
        <p:txBody>
          <a:bodyPr/>
          <a:lstStyle/>
          <a:p>
            <a:pPr>
              <a:spcBef>
                <a:spcPct val="50000"/>
              </a:spcBef>
            </a:pPr>
            <a:r>
              <a:rPr lang="en-US" sz="2800" b="1" dirty="0" smtClean="0">
                <a:solidFill>
                  <a:schemeClr val="bg1"/>
                </a:solidFill>
              </a:rPr>
              <a:t>Water is being used to protect habitat in 130 stream segments (&lt;3% of all stream miles)</a:t>
            </a:r>
          </a:p>
          <a:p>
            <a:pPr>
              <a:spcBef>
                <a:spcPct val="50000"/>
              </a:spcBef>
            </a:pPr>
            <a:r>
              <a:rPr lang="en-US" sz="2800" b="1" dirty="0" smtClean="0">
                <a:solidFill>
                  <a:schemeClr val="bg1"/>
                </a:solidFill>
              </a:rPr>
              <a:t>Helped the state permit new dams</a:t>
            </a:r>
          </a:p>
          <a:p>
            <a:pPr>
              <a:spcBef>
                <a:spcPct val="50000"/>
              </a:spcBef>
            </a:pPr>
            <a:r>
              <a:rPr lang="en-US" sz="2800" b="1" dirty="0" smtClean="0">
                <a:solidFill>
                  <a:schemeClr val="bg1"/>
                </a:solidFill>
              </a:rPr>
              <a:t>Helped keep 4 native cutthroat species from being listed as T&amp;E</a:t>
            </a: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152400"/>
            <a:ext cx="9144000" cy="1524000"/>
          </a:xfrm>
          <a:solidFill>
            <a:schemeClr val="tx2">
              <a:lumMod val="40000"/>
              <a:lumOff val="60000"/>
              <a:alpha val="50000"/>
            </a:schemeClr>
          </a:solidFill>
        </p:spPr>
        <p:txBody>
          <a:bodyPr/>
          <a:lstStyle/>
          <a:p>
            <a:r>
              <a:rPr lang="en-US" sz="5400" b="1" dirty="0" smtClean="0">
                <a:solidFill>
                  <a:schemeClr val="bg1"/>
                </a:solidFill>
              </a:rPr>
              <a:t>What Hasn’t Happened?</a:t>
            </a:r>
          </a:p>
        </p:txBody>
      </p:sp>
      <p:sp>
        <p:nvSpPr>
          <p:cNvPr id="77827" name="Rectangle 3"/>
          <p:cNvSpPr>
            <a:spLocks noGrp="1" noChangeArrowheads="1"/>
          </p:cNvSpPr>
          <p:nvPr>
            <p:ph type="body" idx="1"/>
          </p:nvPr>
        </p:nvSpPr>
        <p:spPr>
          <a:xfrm>
            <a:off x="609600" y="2667000"/>
            <a:ext cx="8153400" cy="3429000"/>
          </a:xfrm>
          <a:solidFill>
            <a:schemeClr val="bg2">
              <a:lumMod val="75000"/>
              <a:alpha val="13000"/>
            </a:schemeClr>
          </a:solidFill>
        </p:spPr>
        <p:txBody>
          <a:bodyPr rtlCol="0">
            <a:normAutofit/>
          </a:bodyPr>
          <a:lstStyle/>
          <a:p>
            <a:pPr fontAlgn="auto">
              <a:spcBef>
                <a:spcPct val="50000"/>
              </a:spcBef>
              <a:spcAft>
                <a:spcPts val="0"/>
              </a:spcAft>
              <a:buFont typeface="Arial" pitchFamily="34" charset="0"/>
              <a:buChar char="•"/>
              <a:defRPr/>
            </a:pPr>
            <a:r>
              <a:rPr lang="en-US" sz="2800" b="1" dirty="0" smtClean="0">
                <a:solidFill>
                  <a:schemeClr val="bg1"/>
                </a:solidFill>
              </a:rPr>
              <a:t>No injury has been documented</a:t>
            </a:r>
          </a:p>
          <a:p>
            <a:pPr fontAlgn="auto">
              <a:spcBef>
                <a:spcPct val="50000"/>
              </a:spcBef>
              <a:spcAft>
                <a:spcPts val="0"/>
              </a:spcAft>
              <a:buFont typeface="Arial" pitchFamily="34" charset="0"/>
              <a:buChar char="•"/>
              <a:defRPr/>
            </a:pPr>
            <a:r>
              <a:rPr lang="en-US" sz="2800" b="1" dirty="0" smtClean="0">
                <a:solidFill>
                  <a:schemeClr val="bg1"/>
                </a:solidFill>
              </a:rPr>
              <a:t>No call for regulation of an instream flow right</a:t>
            </a:r>
          </a:p>
          <a:p>
            <a:pPr fontAlgn="auto">
              <a:spcBef>
                <a:spcPct val="50000"/>
              </a:spcBef>
              <a:spcAft>
                <a:spcPts val="0"/>
              </a:spcAft>
              <a:buFont typeface="Arial" pitchFamily="34" charset="0"/>
              <a:buChar char="•"/>
              <a:defRPr/>
            </a:pPr>
            <a:r>
              <a:rPr lang="en-US" sz="2800" b="1" dirty="0" smtClean="0">
                <a:solidFill>
                  <a:schemeClr val="bg1"/>
                </a:solidFill>
              </a:rPr>
              <a:t>No one’s lost a water right to the government</a:t>
            </a:r>
          </a:p>
          <a:p>
            <a:pPr fontAlgn="auto">
              <a:spcBef>
                <a:spcPct val="50000"/>
              </a:spcBef>
              <a:spcAft>
                <a:spcPts val="0"/>
              </a:spcAft>
              <a:buFont typeface="Arial" pitchFamily="34" charset="0"/>
              <a:buChar char="•"/>
              <a:defRPr/>
            </a:pPr>
            <a:r>
              <a:rPr lang="en-US" sz="2800" b="1" dirty="0" smtClean="0">
                <a:solidFill>
                  <a:schemeClr val="bg1"/>
                </a:solidFill>
              </a:rPr>
              <a:t>No dams built just to provide an instream flow</a:t>
            </a:r>
          </a:p>
          <a:p>
            <a:pPr fontAlgn="auto">
              <a:spcBef>
                <a:spcPct val="50000"/>
              </a:spcBef>
              <a:spcAft>
                <a:spcPts val="0"/>
              </a:spcAft>
              <a:buFont typeface="Arial" pitchFamily="34" charset="0"/>
              <a:buChar char="•"/>
              <a:defRPr/>
            </a:pPr>
            <a:r>
              <a:rPr lang="en-US" sz="2800" b="1" dirty="0" smtClean="0">
                <a:solidFill>
                  <a:schemeClr val="bg1"/>
                </a:solidFill>
              </a:rPr>
              <a:t>No compacts or decrees have been affected</a:t>
            </a: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Temporary change of use legislation</a:t>
            </a:r>
            <a:endParaRPr lang="en-US" dirty="0"/>
          </a:p>
        </p:txBody>
      </p:sp>
      <p:pic>
        <p:nvPicPr>
          <p:cNvPr id="3" name="Picture 2" descr="2012 - TU temp change of use flyer.jpg"/>
          <p:cNvPicPr>
            <a:picLocks noChangeAspect="1"/>
          </p:cNvPicPr>
          <p:nvPr/>
        </p:nvPicPr>
        <p:blipFill>
          <a:blip r:embed="rId4" cstate="print"/>
          <a:stretch>
            <a:fillRect/>
          </a:stretch>
        </p:blipFill>
        <p:spPr>
          <a:xfrm>
            <a:off x="2132395" y="1371600"/>
            <a:ext cx="4879209" cy="54864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562600"/>
            <a:ext cx="9144000" cy="1143000"/>
          </a:xfrm>
        </p:spPr>
        <p:txBody>
          <a:bodyPr>
            <a:noAutofit/>
          </a:bodyPr>
          <a:lstStyle/>
          <a:p>
            <a:r>
              <a:rPr lang="en-US" sz="4200" b="1" dirty="0" smtClean="0">
                <a:solidFill>
                  <a:schemeClr val="bg1"/>
                </a:solidFill>
              </a:rPr>
              <a:t>Strategies to minimize the need for or value of instream flow</a:t>
            </a:r>
            <a:endParaRPr lang="en-US" sz="4200"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9000" r="-9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6000" dirty="0" smtClean="0">
                <a:solidFill>
                  <a:schemeClr val="bg1"/>
                </a:solidFill>
              </a:rPr>
              <a:t>Primary Elements</a:t>
            </a:r>
            <a:endParaRPr lang="en-US" sz="6000" dirty="0">
              <a:solidFill>
                <a:schemeClr val="bg1"/>
              </a:solidFill>
            </a:endParaRPr>
          </a:p>
        </p:txBody>
      </p:sp>
      <p:sp>
        <p:nvSpPr>
          <p:cNvPr id="4" name="Content Placeholder 3"/>
          <p:cNvSpPr>
            <a:spLocks noGrp="1"/>
          </p:cNvSpPr>
          <p:nvPr>
            <p:ph idx="1"/>
          </p:nvPr>
        </p:nvSpPr>
        <p:spPr>
          <a:xfrm>
            <a:off x="2514600" y="2057400"/>
            <a:ext cx="4572000" cy="3048000"/>
          </a:xfrm>
        </p:spPr>
        <p:txBody>
          <a:bodyPr/>
          <a:lstStyle/>
          <a:p>
            <a:r>
              <a:rPr lang="en-US" sz="4000" b="1" dirty="0" smtClean="0">
                <a:solidFill>
                  <a:schemeClr val="bg1"/>
                </a:solidFill>
              </a:rPr>
              <a:t>Fear</a:t>
            </a:r>
          </a:p>
          <a:p>
            <a:r>
              <a:rPr lang="en-US" sz="4000" b="1" dirty="0" smtClean="0">
                <a:solidFill>
                  <a:schemeClr val="bg1"/>
                </a:solidFill>
              </a:rPr>
              <a:t>Change</a:t>
            </a:r>
          </a:p>
          <a:p>
            <a:r>
              <a:rPr lang="en-US" sz="4000" b="1" dirty="0" smtClean="0">
                <a:solidFill>
                  <a:schemeClr val="bg1"/>
                </a:solidFill>
              </a:rPr>
              <a:t>Uncertainty</a:t>
            </a:r>
          </a:p>
          <a:p>
            <a:r>
              <a:rPr lang="en-US" sz="4000" b="1" dirty="0" smtClean="0">
                <a:solidFill>
                  <a:schemeClr val="bg1"/>
                </a:solidFill>
              </a:rPr>
              <a:t>Complicated</a:t>
            </a:r>
            <a:endParaRPr lang="en-US" sz="4000" b="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50000">
              <a:srgbClr val="0066FF"/>
            </a:gs>
            <a:gs pos="100000">
              <a:schemeClr val="tx2">
                <a:lumMod val="75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solidFill>
                  <a:schemeClr val="bg1"/>
                </a:solidFill>
              </a:rPr>
              <a:t>Know baloney when you see it </a:t>
            </a:r>
            <a:br>
              <a:rPr lang="en-US" b="1" dirty="0" smtClean="0">
                <a:solidFill>
                  <a:schemeClr val="bg1"/>
                </a:solidFill>
              </a:rPr>
            </a:br>
            <a:r>
              <a:rPr lang="en-US" b="1" dirty="0" smtClean="0">
                <a:solidFill>
                  <a:schemeClr val="bg1"/>
                </a:solidFill>
              </a:rPr>
              <a:t>(the 2 second rule)</a:t>
            </a:r>
            <a:endParaRPr lang="en-US" b="1" dirty="0">
              <a:solidFill>
                <a:schemeClr val="bg1"/>
              </a:solidFill>
            </a:endParaRPr>
          </a:p>
        </p:txBody>
      </p:sp>
      <p:pic>
        <p:nvPicPr>
          <p:cNvPr id="6" name="Content Placeholder 5" descr="farside - nuts.jpg"/>
          <p:cNvPicPr>
            <a:picLocks noGrp="1" noChangeAspect="1"/>
          </p:cNvPicPr>
          <p:nvPr>
            <p:ph idx="1"/>
          </p:nvPr>
        </p:nvPicPr>
        <p:blipFill>
          <a:blip r:embed="rId3" cstate="print"/>
          <a:stretch>
            <a:fillRect/>
          </a:stretch>
        </p:blipFill>
        <p:spPr>
          <a:xfrm>
            <a:off x="2286000" y="1454741"/>
            <a:ext cx="4615712" cy="5403259"/>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50000">
              <a:srgbClr val="0066FF"/>
            </a:gs>
            <a:gs pos="100000">
              <a:schemeClr val="tx2">
                <a:lumMod val="75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44562"/>
          </a:xfrm>
        </p:spPr>
        <p:txBody>
          <a:bodyPr>
            <a:noAutofit/>
          </a:bodyPr>
          <a:lstStyle/>
          <a:p>
            <a:r>
              <a:rPr lang="en-US" sz="4000" b="1" dirty="0" smtClean="0">
                <a:solidFill>
                  <a:schemeClr val="bg1"/>
                </a:solidFill>
              </a:rPr>
              <a:t>A few examples of baloney</a:t>
            </a:r>
            <a:r>
              <a:rPr lang="en-US" sz="2000" b="1" dirty="0" smtClean="0">
                <a:solidFill>
                  <a:schemeClr val="bg1"/>
                </a:solidFill>
              </a:rPr>
              <a:t/>
            </a:r>
            <a:br>
              <a:rPr lang="en-US" sz="2000" b="1" dirty="0" smtClean="0">
                <a:solidFill>
                  <a:schemeClr val="bg1"/>
                </a:solidFill>
              </a:rPr>
            </a:br>
            <a:r>
              <a:rPr lang="en-US" sz="2000" b="1" i="1" dirty="0" smtClean="0">
                <a:solidFill>
                  <a:srgbClr val="FFFF00"/>
                </a:solidFill>
              </a:rPr>
              <a:t>(and some possible answers)</a:t>
            </a:r>
            <a:endParaRPr lang="en-US" sz="4000" b="1" dirty="0">
              <a:solidFill>
                <a:schemeClr val="bg1"/>
              </a:solidFill>
            </a:endParaRPr>
          </a:p>
        </p:txBody>
      </p:sp>
      <p:sp>
        <p:nvSpPr>
          <p:cNvPr id="5" name="Content Placeholder 4"/>
          <p:cNvSpPr>
            <a:spLocks noGrp="1"/>
          </p:cNvSpPr>
          <p:nvPr>
            <p:ph idx="1"/>
          </p:nvPr>
        </p:nvSpPr>
        <p:spPr>
          <a:xfrm>
            <a:off x="304800" y="1447800"/>
            <a:ext cx="8534400" cy="4800600"/>
          </a:xfrm>
          <a:noFill/>
        </p:spPr>
        <p:txBody>
          <a:bodyPr/>
          <a:lstStyle/>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We can put this off a while </a:t>
            </a:r>
            <a:r>
              <a:rPr lang="en-US" sz="2000" i="1" dirty="0" smtClean="0">
                <a:solidFill>
                  <a:srgbClr val="FFFF00"/>
                </a:solidFill>
                <a:latin typeface="Arial" pitchFamily="34" charset="0"/>
                <a:cs typeface="Arial" pitchFamily="34" charset="0"/>
              </a:rPr>
              <a:t>(we’ve already waited 100 yrs too long)</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It’s </a:t>
            </a:r>
            <a:r>
              <a:rPr lang="en-US" sz="2000" dirty="0" err="1" smtClean="0">
                <a:solidFill>
                  <a:schemeClr val="bg1"/>
                </a:solidFill>
                <a:latin typeface="Arial" pitchFamily="34" charset="0"/>
                <a:cs typeface="Arial" pitchFamily="34" charset="0"/>
              </a:rPr>
              <a:t>gonna</a:t>
            </a:r>
            <a:r>
              <a:rPr lang="en-US" sz="2000" dirty="0" smtClean="0">
                <a:solidFill>
                  <a:schemeClr val="bg1"/>
                </a:solidFill>
                <a:latin typeface="Arial" pitchFamily="34" charset="0"/>
                <a:cs typeface="Arial" pitchFamily="34" charset="0"/>
              </a:rPr>
              <a:t> cost too much money </a:t>
            </a:r>
            <a:r>
              <a:rPr lang="en-US" sz="2000" i="1" dirty="0" smtClean="0">
                <a:solidFill>
                  <a:srgbClr val="FFFF00"/>
                </a:solidFill>
                <a:latin typeface="Arial" pitchFamily="34" charset="0"/>
                <a:cs typeface="Arial" pitchFamily="34" charset="0"/>
              </a:rPr>
              <a:t>(but less than developing water for anything else)</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Fish don’t need that much water </a:t>
            </a:r>
            <a:r>
              <a:rPr lang="en-US" sz="2000" i="1" dirty="0" smtClean="0">
                <a:solidFill>
                  <a:srgbClr val="FFFF00"/>
                </a:solidFill>
                <a:latin typeface="Arial" pitchFamily="34" charset="0"/>
                <a:cs typeface="Arial" pitchFamily="34" charset="0"/>
              </a:rPr>
              <a:t>(may I see your data on that?)</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This is a government plot to take water and land from private landowners </a:t>
            </a:r>
            <a:r>
              <a:rPr lang="en-US" sz="2000" i="1" dirty="0" smtClean="0">
                <a:solidFill>
                  <a:srgbClr val="FFFF00"/>
                </a:solidFill>
                <a:latin typeface="Arial" pitchFamily="34" charset="0"/>
                <a:cs typeface="Arial" pitchFamily="34" charset="0"/>
              </a:rPr>
              <a:t>(name one other state where you’ve seen this happen?)</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An environmental agenda that impacts private property rights </a:t>
            </a:r>
            <a:r>
              <a:rPr lang="en-US" sz="2000" i="1" dirty="0" smtClean="0">
                <a:solidFill>
                  <a:srgbClr val="FFFF00"/>
                </a:solidFill>
                <a:latin typeface="Arial" pitchFamily="34" charset="0"/>
                <a:cs typeface="Arial" pitchFamily="34" charset="0"/>
              </a:rPr>
              <a:t>(over-emphasis on private property rights is what got us into this situation)</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Federal mechanisms are the way to protect rivers </a:t>
            </a:r>
            <a:r>
              <a:rPr lang="en-US" sz="2000" i="1" dirty="0" smtClean="0">
                <a:solidFill>
                  <a:srgbClr val="FFFF00"/>
                </a:solidFill>
                <a:latin typeface="Arial" pitchFamily="34" charset="0"/>
                <a:cs typeface="Arial" pitchFamily="34" charset="0"/>
              </a:rPr>
              <a:t>(what don’t you like about state’s rights over water?)</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They’re only important to a few people </a:t>
            </a:r>
            <a:r>
              <a:rPr lang="en-US" sz="2000" i="1" dirty="0" smtClean="0">
                <a:solidFill>
                  <a:srgbClr val="FFFF00"/>
                </a:solidFill>
                <a:latin typeface="Arial" pitchFamily="34" charset="0"/>
                <a:cs typeface="Arial" pitchFamily="34" charset="0"/>
              </a:rPr>
              <a:t>(please check the results of national surveys that show the number of people who value healthy rivers and lakes)</a:t>
            </a:r>
            <a:r>
              <a:rPr lang="en-US" sz="2000" dirty="0" smtClean="0">
                <a:solidFill>
                  <a:srgbClr val="FFFF00"/>
                </a:solidFill>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50000">
              <a:srgbClr val="0066FF"/>
            </a:gs>
            <a:gs pos="100000">
              <a:schemeClr val="tx2">
                <a:lumMod val="75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39762"/>
          </a:xfrm>
        </p:spPr>
        <p:txBody>
          <a:bodyPr>
            <a:noAutofit/>
          </a:bodyPr>
          <a:lstStyle/>
          <a:p>
            <a:r>
              <a:rPr lang="en-US" sz="4000" b="1" dirty="0" smtClean="0">
                <a:solidFill>
                  <a:schemeClr val="bg1"/>
                </a:solidFill>
              </a:rPr>
              <a:t>Some more baloney</a:t>
            </a:r>
            <a:endParaRPr lang="en-US" sz="4000" b="1" dirty="0">
              <a:solidFill>
                <a:schemeClr val="bg1"/>
              </a:solidFill>
            </a:endParaRPr>
          </a:p>
        </p:txBody>
      </p:sp>
      <p:sp>
        <p:nvSpPr>
          <p:cNvPr id="5" name="Content Placeholder 4"/>
          <p:cNvSpPr>
            <a:spLocks noGrp="1"/>
          </p:cNvSpPr>
          <p:nvPr>
            <p:ph idx="1"/>
          </p:nvPr>
        </p:nvSpPr>
        <p:spPr>
          <a:xfrm>
            <a:off x="533400" y="2057400"/>
            <a:ext cx="8153400" cy="3886200"/>
          </a:xfrm>
          <a:noFill/>
        </p:spPr>
        <p:txBody>
          <a:bodyPr>
            <a:noAutofit/>
          </a:bodyPr>
          <a:lstStyle/>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They’re OK, but we might need water for something else in the future. </a:t>
            </a:r>
            <a:r>
              <a:rPr lang="en-US" sz="2000" i="1" dirty="0" smtClean="0">
                <a:solidFill>
                  <a:srgbClr val="FFFF00"/>
                </a:solidFill>
                <a:latin typeface="Arial" pitchFamily="34" charset="0"/>
                <a:cs typeface="Arial" pitchFamily="34" charset="0"/>
              </a:rPr>
              <a:t>(instream flow is a use of water that’s needed today)</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You’ve </a:t>
            </a:r>
            <a:r>
              <a:rPr lang="en-US" sz="2000" dirty="0" err="1" smtClean="0">
                <a:solidFill>
                  <a:schemeClr val="bg1"/>
                </a:solidFill>
                <a:latin typeface="Arial" pitchFamily="34" charset="0"/>
                <a:cs typeface="Arial" pitchFamily="34" charset="0"/>
              </a:rPr>
              <a:t>gotta</a:t>
            </a:r>
            <a:r>
              <a:rPr lang="en-US" sz="2000" dirty="0" smtClean="0">
                <a:solidFill>
                  <a:schemeClr val="bg1"/>
                </a:solidFill>
                <a:latin typeface="Arial" pitchFamily="34" charset="0"/>
                <a:cs typeface="Arial" pitchFamily="34" charset="0"/>
              </a:rPr>
              <a:t> have dams to have instream flow. </a:t>
            </a:r>
            <a:r>
              <a:rPr lang="en-US" sz="2000" i="1" dirty="0" smtClean="0">
                <a:solidFill>
                  <a:srgbClr val="FFFF00"/>
                </a:solidFill>
                <a:latin typeface="Arial" pitchFamily="34" charset="0"/>
                <a:cs typeface="Arial" pitchFamily="34" charset="0"/>
              </a:rPr>
              <a:t>(we’ve had instream flow for centuries without ‘</a:t>
            </a:r>
            <a:r>
              <a:rPr lang="en-US" sz="2000" i="1" dirty="0" err="1" smtClean="0">
                <a:solidFill>
                  <a:srgbClr val="FFFF00"/>
                </a:solidFill>
                <a:latin typeface="Arial" pitchFamily="34" charset="0"/>
                <a:cs typeface="Arial" pitchFamily="34" charset="0"/>
              </a:rPr>
              <a:t>em</a:t>
            </a:r>
            <a:r>
              <a:rPr lang="en-US" sz="2000" i="1" dirty="0" smtClean="0">
                <a:solidFill>
                  <a:srgbClr val="FFFF00"/>
                </a:solidFill>
                <a:latin typeface="Arial" pitchFamily="34" charset="0"/>
                <a:cs typeface="Arial" pitchFamily="34" charset="0"/>
              </a:rPr>
              <a:t>)</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They’re dam killers. </a:t>
            </a:r>
            <a:r>
              <a:rPr lang="en-US" sz="2000" i="1" dirty="0" smtClean="0">
                <a:solidFill>
                  <a:srgbClr val="FFFF00"/>
                </a:solidFill>
                <a:latin typeface="Arial" pitchFamily="34" charset="0"/>
                <a:cs typeface="Arial" pitchFamily="34" charset="0"/>
              </a:rPr>
              <a:t>(actually you don’t build dams today unless instream flow is in the equation)</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They’re an unneeded layer of government regulation. </a:t>
            </a:r>
            <a:r>
              <a:rPr lang="en-US" sz="2000" i="1" dirty="0" smtClean="0">
                <a:solidFill>
                  <a:srgbClr val="FFFF00"/>
                </a:solidFill>
                <a:latin typeface="Arial" pitchFamily="34" charset="0"/>
                <a:cs typeface="Arial" pitchFamily="34" charset="0"/>
              </a:rPr>
              <a:t>(these are permits or rights – not regulations)</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There isn’t enough public input, the process is too secret </a:t>
            </a:r>
            <a:r>
              <a:rPr lang="en-US" sz="2000" i="1" dirty="0" smtClean="0">
                <a:solidFill>
                  <a:srgbClr val="FFFF00"/>
                </a:solidFill>
                <a:latin typeface="Arial" pitchFamily="34" charset="0"/>
                <a:cs typeface="Arial" pitchFamily="34" charset="0"/>
              </a:rPr>
              <a:t>(call me any time for info or go on line &amp; check out our strategic plan)</a:t>
            </a:r>
            <a:endParaRPr lang="en-US" sz="2000" dirty="0" smtClean="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TOM\IFC\IFC assistance to outside projects\Flint River\Second model 2-10-06.jpg"/>
          <p:cNvPicPr>
            <a:picLocks noChangeAspect="1" noChangeArrowheads="1"/>
          </p:cNvPicPr>
          <p:nvPr/>
        </p:nvPicPr>
        <p:blipFill>
          <a:blip r:embed="rId3" cstate="print"/>
          <a:srcRect/>
          <a:stretch>
            <a:fillRect/>
          </a:stretch>
        </p:blipFill>
        <p:spPr bwMode="auto">
          <a:xfrm>
            <a:off x="0" y="1143000"/>
            <a:ext cx="10058400" cy="7767638"/>
          </a:xfrm>
          <a:prstGeom prst="rect">
            <a:avLst/>
          </a:prstGeom>
          <a:noFill/>
          <a:ln w="9525">
            <a:noFill/>
            <a:miter lim="800000"/>
            <a:headEnd/>
            <a:tailEnd/>
          </a:ln>
        </p:spPr>
      </p:pic>
      <p:sp>
        <p:nvSpPr>
          <p:cNvPr id="48131" name="Oval 3"/>
          <p:cNvSpPr>
            <a:spLocks noChangeArrowheads="1"/>
          </p:cNvSpPr>
          <p:nvPr/>
        </p:nvSpPr>
        <p:spPr bwMode="auto">
          <a:xfrm>
            <a:off x="5029200" y="4038600"/>
            <a:ext cx="914400" cy="609600"/>
          </a:xfrm>
          <a:prstGeom prst="ellipse">
            <a:avLst/>
          </a:prstGeom>
          <a:noFill/>
          <a:ln w="28575">
            <a:solidFill>
              <a:srgbClr val="FF0000"/>
            </a:solidFill>
            <a:round/>
            <a:headEnd/>
            <a:tailEnd/>
          </a:ln>
        </p:spPr>
        <p:txBody>
          <a:bodyPr wrap="none" anchor="ctr"/>
          <a:lstStyle/>
          <a:p>
            <a:endParaRPr lang="en-US"/>
          </a:p>
        </p:txBody>
      </p:sp>
      <p:sp>
        <p:nvSpPr>
          <p:cNvPr id="48132" name="Oval 4"/>
          <p:cNvSpPr>
            <a:spLocks noChangeArrowheads="1"/>
          </p:cNvSpPr>
          <p:nvPr/>
        </p:nvSpPr>
        <p:spPr bwMode="auto">
          <a:xfrm>
            <a:off x="3657600" y="1752600"/>
            <a:ext cx="2057400" cy="609600"/>
          </a:xfrm>
          <a:prstGeom prst="ellipse">
            <a:avLst/>
          </a:prstGeom>
          <a:noFill/>
          <a:ln w="28575">
            <a:solidFill>
              <a:srgbClr val="0000FF"/>
            </a:solidFill>
            <a:round/>
            <a:headEnd/>
            <a:tailEnd/>
          </a:ln>
        </p:spPr>
        <p:txBody>
          <a:bodyPr wrap="none" anchor="ctr"/>
          <a:lstStyle/>
          <a:p>
            <a:endParaRPr lang="en-US"/>
          </a:p>
        </p:txBody>
      </p:sp>
      <p:sp>
        <p:nvSpPr>
          <p:cNvPr id="48133" name="Oval 5"/>
          <p:cNvSpPr>
            <a:spLocks noChangeArrowheads="1"/>
          </p:cNvSpPr>
          <p:nvPr/>
        </p:nvSpPr>
        <p:spPr bwMode="auto">
          <a:xfrm>
            <a:off x="381000" y="3505200"/>
            <a:ext cx="990600" cy="533400"/>
          </a:xfrm>
          <a:prstGeom prst="ellipse">
            <a:avLst/>
          </a:prstGeom>
          <a:noFill/>
          <a:ln w="28575">
            <a:solidFill>
              <a:srgbClr val="00FF00"/>
            </a:solidFill>
            <a:round/>
            <a:headEnd/>
            <a:tailEnd/>
          </a:ln>
        </p:spPr>
        <p:txBody>
          <a:bodyPr wrap="none" anchor="ctr"/>
          <a:lstStyle/>
          <a:p>
            <a:endParaRPr lang="en-US"/>
          </a:p>
        </p:txBody>
      </p:sp>
      <p:sp>
        <p:nvSpPr>
          <p:cNvPr id="48134" name="Oval 6"/>
          <p:cNvSpPr>
            <a:spLocks noChangeArrowheads="1"/>
          </p:cNvSpPr>
          <p:nvPr/>
        </p:nvSpPr>
        <p:spPr bwMode="auto">
          <a:xfrm>
            <a:off x="1295400" y="5105400"/>
            <a:ext cx="990600" cy="533400"/>
          </a:xfrm>
          <a:prstGeom prst="ellipse">
            <a:avLst/>
          </a:prstGeom>
          <a:noFill/>
          <a:ln w="28575">
            <a:solidFill>
              <a:srgbClr val="00FF00"/>
            </a:solidFill>
            <a:round/>
            <a:headEnd/>
            <a:tailEnd/>
          </a:ln>
        </p:spPr>
        <p:txBody>
          <a:bodyPr wrap="none" anchor="ctr"/>
          <a:lstStyle/>
          <a:p>
            <a:endParaRPr lang="en-US"/>
          </a:p>
        </p:txBody>
      </p:sp>
      <p:sp>
        <p:nvSpPr>
          <p:cNvPr id="48135" name="Oval 7"/>
          <p:cNvSpPr>
            <a:spLocks noChangeArrowheads="1"/>
          </p:cNvSpPr>
          <p:nvPr/>
        </p:nvSpPr>
        <p:spPr bwMode="auto">
          <a:xfrm>
            <a:off x="2590800" y="4191000"/>
            <a:ext cx="1219200" cy="762000"/>
          </a:xfrm>
          <a:prstGeom prst="ellipse">
            <a:avLst/>
          </a:prstGeom>
          <a:noFill/>
          <a:ln w="28575">
            <a:solidFill>
              <a:srgbClr val="FF00FF"/>
            </a:solidFill>
            <a:round/>
            <a:headEnd/>
            <a:tailEnd/>
          </a:ln>
        </p:spPr>
        <p:txBody>
          <a:bodyPr wrap="none" anchor="ctr"/>
          <a:lstStyle/>
          <a:p>
            <a:endParaRPr lang="en-US"/>
          </a:p>
        </p:txBody>
      </p:sp>
      <p:sp>
        <p:nvSpPr>
          <p:cNvPr id="48136" name="Oval 8"/>
          <p:cNvSpPr>
            <a:spLocks noChangeArrowheads="1"/>
          </p:cNvSpPr>
          <p:nvPr/>
        </p:nvSpPr>
        <p:spPr bwMode="auto">
          <a:xfrm>
            <a:off x="5867400" y="3886200"/>
            <a:ext cx="990600" cy="685800"/>
          </a:xfrm>
          <a:prstGeom prst="ellipse">
            <a:avLst/>
          </a:prstGeom>
          <a:noFill/>
          <a:ln w="28575">
            <a:solidFill>
              <a:srgbClr val="00FFFF"/>
            </a:solidFill>
            <a:round/>
            <a:headEnd/>
            <a:tailEnd/>
          </a:ln>
        </p:spPr>
        <p:txBody>
          <a:bodyPr wrap="none" anchor="ctr"/>
          <a:lstStyle/>
          <a:p>
            <a:endParaRPr lang="en-US"/>
          </a:p>
        </p:txBody>
      </p:sp>
      <p:sp>
        <p:nvSpPr>
          <p:cNvPr id="48137" name="Text Box 9"/>
          <p:cNvSpPr txBox="1">
            <a:spLocks noChangeArrowheads="1"/>
          </p:cNvSpPr>
          <p:nvPr/>
        </p:nvSpPr>
        <p:spPr bwMode="auto">
          <a:xfrm>
            <a:off x="0" y="457200"/>
            <a:ext cx="9144000" cy="646331"/>
          </a:xfrm>
          <a:prstGeom prst="rect">
            <a:avLst/>
          </a:prstGeom>
          <a:noFill/>
          <a:ln w="9525">
            <a:noFill/>
            <a:miter lim="800000"/>
            <a:headEnd/>
            <a:tailEnd/>
          </a:ln>
        </p:spPr>
        <p:txBody>
          <a:bodyPr wrap="square">
            <a:spAutoFit/>
          </a:bodyPr>
          <a:lstStyle/>
          <a:p>
            <a:pPr algn="ctr">
              <a:spcBef>
                <a:spcPct val="50000"/>
              </a:spcBef>
            </a:pPr>
            <a:r>
              <a:rPr lang="en-US" sz="3600" b="1" u="sng" dirty="0" smtClean="0">
                <a:latin typeface="Arial" pitchFamily="34" charset="0"/>
              </a:rPr>
              <a:t>We need more data before deciding</a:t>
            </a:r>
            <a:endParaRPr lang="en-US" sz="3600" b="1" u="sng" dirty="0">
              <a:latin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TOM\Pictures\Miscellaneous\farside picture - dog.jpg"/>
          <p:cNvPicPr>
            <a:picLocks noChangeAspect="1" noChangeArrowheads="1"/>
          </p:cNvPicPr>
          <p:nvPr/>
        </p:nvPicPr>
        <p:blipFill>
          <a:blip r:embed="rId3" cstate="print"/>
          <a:srcRect/>
          <a:stretch>
            <a:fillRect/>
          </a:stretch>
        </p:blipFill>
        <p:spPr bwMode="auto">
          <a:xfrm>
            <a:off x="1838325" y="0"/>
            <a:ext cx="5465763"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orth Platte Casper.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p:txBody>
          <a:bodyPr>
            <a:normAutofit/>
          </a:bodyPr>
          <a:lstStyle/>
          <a:p>
            <a:r>
              <a:rPr lang="en-US" dirty="0" err="1" smtClean="0"/>
              <a:t>Saaay</a:t>
            </a:r>
            <a:r>
              <a:rPr lang="en-US" dirty="0" smtClean="0"/>
              <a:t>, you look different!</a:t>
            </a:r>
            <a:endParaRPr lang="en-US" dirty="0"/>
          </a:p>
        </p:txBody>
      </p:sp>
      <p:pic>
        <p:nvPicPr>
          <p:cNvPr id="5" name="Content Placeholder 4" descr="Free dog.jpg"/>
          <p:cNvPicPr>
            <a:picLocks noGrp="1" noChangeAspect="1"/>
          </p:cNvPicPr>
          <p:nvPr>
            <p:ph idx="1"/>
          </p:nvPr>
        </p:nvPicPr>
        <p:blipFill>
          <a:blip r:embed="rId4" cstate="print"/>
          <a:stretch>
            <a:fillRect/>
          </a:stretch>
        </p:blipFill>
        <p:spPr>
          <a:xfrm>
            <a:off x="1892003" y="1295400"/>
            <a:ext cx="5145405" cy="5562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9" presetClass="exit" presetSubtype="0" fill="hold" grpId="0" nodeType="with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3000" r="-1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bg1"/>
                </a:solidFill>
              </a:rPr>
              <a:t>Fear of the unknown (change)</a:t>
            </a:r>
            <a:endParaRPr lang="en-US" b="1" dirty="0">
              <a:solidFill>
                <a:schemeClr val="bg1"/>
              </a:solidFill>
            </a:endParaRPr>
          </a:p>
        </p:txBody>
      </p:sp>
      <p:sp>
        <p:nvSpPr>
          <p:cNvPr id="5" name="Content Placeholder 4"/>
          <p:cNvSpPr>
            <a:spLocks noGrp="1"/>
          </p:cNvSpPr>
          <p:nvPr>
            <p:ph idx="1"/>
          </p:nvPr>
        </p:nvSpPr>
        <p:spPr>
          <a:xfrm>
            <a:off x="0" y="2133600"/>
            <a:ext cx="9144000" cy="1752600"/>
          </a:xfrm>
        </p:spPr>
        <p:txBody>
          <a:bodyPr/>
          <a:lstStyle/>
          <a:p>
            <a:pPr algn="ctr">
              <a:buNone/>
            </a:pPr>
            <a:r>
              <a:rPr lang="en-US" dirty="0" smtClean="0">
                <a:solidFill>
                  <a:schemeClr val="bg1"/>
                </a:solidFill>
              </a:rPr>
              <a:t>As much as we value certainty and control, we really don’t like uncertainty about how things like flow management work.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50000">
              <a:schemeClr val="tx2">
                <a:lumMod val="40000"/>
                <a:lumOff val="60000"/>
              </a:schemeClr>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solidFill>
                  <a:schemeClr val="bg1"/>
                </a:solidFill>
              </a:rPr>
              <a:t>People are more important than fish?</a:t>
            </a:r>
            <a:endParaRPr lang="en-US" b="1" dirty="0">
              <a:solidFill>
                <a:schemeClr val="bg1"/>
              </a:solidFill>
            </a:endParaRPr>
          </a:p>
        </p:txBody>
      </p:sp>
      <p:pic>
        <p:nvPicPr>
          <p:cNvPr id="7" name="Content Placeholder 6" descr="Bredehoft with big fish.JPG"/>
          <p:cNvPicPr>
            <a:picLocks noGrp="1" noChangeAspect="1"/>
          </p:cNvPicPr>
          <p:nvPr>
            <p:ph sz="half" idx="1"/>
          </p:nvPr>
        </p:nvPicPr>
        <p:blipFill>
          <a:blip r:embed="rId3" cstate="print"/>
          <a:stretch>
            <a:fillRect/>
          </a:stretch>
        </p:blipFill>
        <p:spPr>
          <a:xfrm>
            <a:off x="457200" y="2348706"/>
            <a:ext cx="4038600" cy="3028950"/>
          </a:xfrm>
        </p:spPr>
      </p:pic>
      <p:pic>
        <p:nvPicPr>
          <p:cNvPr id="8" name="Content Placeholder 7" descr="Fig 4-04.jpg"/>
          <p:cNvPicPr>
            <a:picLocks noGrp="1" noChangeAspect="1"/>
          </p:cNvPicPr>
          <p:nvPr>
            <p:ph sz="half" idx="2"/>
          </p:nvPr>
        </p:nvPicPr>
        <p:blipFill>
          <a:blip r:embed="rId4" cstate="print"/>
          <a:stretch>
            <a:fillRect/>
          </a:stretch>
        </p:blipFill>
        <p:spPr>
          <a:xfrm>
            <a:off x="4648200" y="2362200"/>
            <a:ext cx="4038600" cy="302104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Fig 2-12.jpg"/>
          <p:cNvPicPr>
            <a:picLocks noChangeAspect="1"/>
          </p:cNvPicPr>
          <p:nvPr/>
        </p:nvPicPr>
        <p:blipFill>
          <a:blip r:embed="rId3" cstate="print"/>
          <a:stretch>
            <a:fillRect/>
          </a:stretch>
        </p:blipFill>
        <p:spPr>
          <a:xfrm>
            <a:off x="0" y="4978400"/>
            <a:ext cx="2819400" cy="1879600"/>
          </a:xfrm>
          <a:prstGeom prst="rect">
            <a:avLst/>
          </a:prstGeom>
        </p:spPr>
      </p:pic>
      <p:pic>
        <p:nvPicPr>
          <p:cNvPr id="30" name="Picture 29" descr="Andrew w-YSC on LBH.jpg"/>
          <p:cNvPicPr>
            <a:picLocks noChangeAspect="1"/>
          </p:cNvPicPr>
          <p:nvPr/>
        </p:nvPicPr>
        <p:blipFill>
          <a:blip r:embed="rId4" cstate="print"/>
          <a:stretch>
            <a:fillRect/>
          </a:stretch>
        </p:blipFill>
        <p:spPr>
          <a:xfrm>
            <a:off x="3352800" y="3581933"/>
            <a:ext cx="2057400" cy="1539453"/>
          </a:xfrm>
          <a:prstGeom prst="rect">
            <a:avLst/>
          </a:prstGeom>
        </p:spPr>
      </p:pic>
      <p:pic>
        <p:nvPicPr>
          <p:cNvPr id="29" name="Picture 28" descr="Boulder Irrigation 2 no date.jpg"/>
          <p:cNvPicPr>
            <a:picLocks noChangeAspect="1"/>
          </p:cNvPicPr>
          <p:nvPr/>
        </p:nvPicPr>
        <p:blipFill>
          <a:blip r:embed="rId5" cstate="print"/>
          <a:stretch>
            <a:fillRect/>
          </a:stretch>
        </p:blipFill>
        <p:spPr>
          <a:xfrm>
            <a:off x="6400800" y="1905000"/>
            <a:ext cx="2743200" cy="2286000"/>
          </a:xfrm>
          <a:prstGeom prst="rect">
            <a:avLst/>
          </a:prstGeom>
        </p:spPr>
      </p:pic>
      <p:pic>
        <p:nvPicPr>
          <p:cNvPr id="18" name="Picture 17" descr="canoeing.jpg"/>
          <p:cNvPicPr>
            <a:picLocks noChangeAspect="1"/>
          </p:cNvPicPr>
          <p:nvPr/>
        </p:nvPicPr>
        <p:blipFill>
          <a:blip r:embed="rId6" cstate="print"/>
          <a:stretch>
            <a:fillRect/>
          </a:stretch>
        </p:blipFill>
        <p:spPr>
          <a:xfrm>
            <a:off x="0" y="3657600"/>
            <a:ext cx="1800225" cy="1352006"/>
          </a:xfrm>
          <a:prstGeom prst="rect">
            <a:avLst/>
          </a:prstGeom>
        </p:spPr>
      </p:pic>
      <p:pic>
        <p:nvPicPr>
          <p:cNvPr id="1029" name="Picture 5" descr="D:\Canon\ZoomBrowser EX\Image Library Two\Red Lake River\rosyfaceshinerredlakeriver3.JPG"/>
          <p:cNvPicPr>
            <a:picLocks noChangeAspect="1" noChangeArrowheads="1"/>
          </p:cNvPicPr>
          <p:nvPr/>
        </p:nvPicPr>
        <p:blipFill>
          <a:blip r:embed="rId7" cstate="print"/>
          <a:srcRect/>
          <a:stretch>
            <a:fillRect/>
          </a:stretch>
        </p:blipFill>
        <p:spPr bwMode="auto">
          <a:xfrm>
            <a:off x="4572000" y="1905000"/>
            <a:ext cx="2667000" cy="2000411"/>
          </a:xfrm>
          <a:prstGeom prst="rect">
            <a:avLst/>
          </a:prstGeom>
          <a:noFill/>
        </p:spPr>
      </p:pic>
      <p:pic>
        <p:nvPicPr>
          <p:cNvPr id="1027" name="Picture 3" descr="D:\Canon\ZoomBrowser EX\Image Library Two\Ford Dam\116-1651_IMG.JPG"/>
          <p:cNvPicPr>
            <a:picLocks noChangeAspect="1" noChangeArrowheads="1"/>
          </p:cNvPicPr>
          <p:nvPr/>
        </p:nvPicPr>
        <p:blipFill>
          <a:blip r:embed="rId8" cstate="print"/>
          <a:srcRect/>
          <a:stretch>
            <a:fillRect/>
          </a:stretch>
        </p:blipFill>
        <p:spPr bwMode="auto">
          <a:xfrm>
            <a:off x="7315200" y="4114800"/>
            <a:ext cx="1828800" cy="2743200"/>
          </a:xfrm>
          <a:prstGeom prst="rect">
            <a:avLst/>
          </a:prstGeom>
          <a:noFill/>
        </p:spPr>
      </p:pic>
      <p:pic>
        <p:nvPicPr>
          <p:cNvPr id="8" name="Picture 5" descr="C:\Documents and Settings\iachisho\Local Settings\Temporary Internet Files\Content.IE5\05MB4HIB\MPj04365310000[1].jpg"/>
          <p:cNvPicPr>
            <a:picLocks noChangeAspect="1" noChangeArrowheads="1"/>
          </p:cNvPicPr>
          <p:nvPr/>
        </p:nvPicPr>
        <p:blipFill>
          <a:blip r:embed="rId9" cstate="print"/>
          <a:srcRect/>
          <a:stretch>
            <a:fillRect/>
          </a:stretch>
        </p:blipFill>
        <p:spPr bwMode="auto">
          <a:xfrm>
            <a:off x="2895600" y="0"/>
            <a:ext cx="2895600" cy="1930400"/>
          </a:xfrm>
          <a:prstGeom prst="rect">
            <a:avLst/>
          </a:prstGeom>
          <a:noFill/>
          <a:ln w="9525">
            <a:noFill/>
            <a:miter lim="800000"/>
            <a:headEnd/>
            <a:tailEnd/>
          </a:ln>
        </p:spPr>
      </p:pic>
      <p:pic>
        <p:nvPicPr>
          <p:cNvPr id="9" name="Picture 8" descr="girl-drinking-water.jpg"/>
          <p:cNvPicPr>
            <a:picLocks noChangeAspect="1"/>
          </p:cNvPicPr>
          <p:nvPr/>
        </p:nvPicPr>
        <p:blipFill>
          <a:blip r:embed="rId10" cstate="print"/>
          <a:stretch>
            <a:fillRect/>
          </a:stretch>
        </p:blipFill>
        <p:spPr>
          <a:xfrm>
            <a:off x="0" y="0"/>
            <a:ext cx="2895600" cy="1921316"/>
          </a:xfrm>
          <a:prstGeom prst="rect">
            <a:avLst/>
          </a:prstGeom>
        </p:spPr>
      </p:pic>
      <p:pic>
        <p:nvPicPr>
          <p:cNvPr id="10" name="Picture 9" descr="crop irrigation.jpg"/>
          <p:cNvPicPr>
            <a:picLocks noChangeAspect="1"/>
          </p:cNvPicPr>
          <p:nvPr/>
        </p:nvPicPr>
        <p:blipFill>
          <a:blip r:embed="rId11" cstate="print"/>
          <a:srcRect b="9207"/>
          <a:stretch>
            <a:fillRect/>
          </a:stretch>
        </p:blipFill>
        <p:spPr>
          <a:xfrm>
            <a:off x="5791200" y="-31173"/>
            <a:ext cx="2909485" cy="1981200"/>
          </a:xfrm>
          <a:prstGeom prst="rect">
            <a:avLst/>
          </a:prstGeom>
        </p:spPr>
      </p:pic>
      <p:pic>
        <p:nvPicPr>
          <p:cNvPr id="1026" name="Picture 2" descr="D:\ My Files 2\ My Files 2\Powerpoint\Mussels\IMG_2581.JPG"/>
          <p:cNvPicPr>
            <a:picLocks noChangeAspect="1" noChangeArrowheads="1"/>
          </p:cNvPicPr>
          <p:nvPr/>
        </p:nvPicPr>
        <p:blipFill>
          <a:blip r:embed="rId12" cstate="print"/>
          <a:srcRect r="9004"/>
          <a:stretch>
            <a:fillRect/>
          </a:stretch>
        </p:blipFill>
        <p:spPr bwMode="auto">
          <a:xfrm>
            <a:off x="2895600" y="1905001"/>
            <a:ext cx="2743200" cy="2001793"/>
          </a:xfrm>
          <a:prstGeom prst="rect">
            <a:avLst/>
          </a:prstGeom>
          <a:noFill/>
        </p:spPr>
      </p:pic>
      <p:pic>
        <p:nvPicPr>
          <p:cNvPr id="12" name="Picture 11" descr="Mississippi_river_barges.jpg"/>
          <p:cNvPicPr>
            <a:picLocks noChangeAspect="1"/>
          </p:cNvPicPr>
          <p:nvPr/>
        </p:nvPicPr>
        <p:blipFill>
          <a:blip r:embed="rId13" cstate="print"/>
          <a:stretch>
            <a:fillRect/>
          </a:stretch>
        </p:blipFill>
        <p:spPr>
          <a:xfrm>
            <a:off x="2667000" y="4953000"/>
            <a:ext cx="3048000" cy="1905000"/>
          </a:xfrm>
          <a:prstGeom prst="rect">
            <a:avLst/>
          </a:prstGeom>
        </p:spPr>
      </p:pic>
      <p:pic>
        <p:nvPicPr>
          <p:cNvPr id="1030" name="Picture 6" descr="D:\Canon\ZoomBrowser EX\Image Library Two\Rio Ricos - IFC\114-1437_IMG.JPG"/>
          <p:cNvPicPr>
            <a:picLocks noChangeAspect="1" noChangeArrowheads="1"/>
          </p:cNvPicPr>
          <p:nvPr/>
        </p:nvPicPr>
        <p:blipFill>
          <a:blip r:embed="rId14" cstate="print"/>
          <a:srcRect/>
          <a:stretch>
            <a:fillRect/>
          </a:stretch>
        </p:blipFill>
        <p:spPr bwMode="auto">
          <a:xfrm>
            <a:off x="7874000" y="0"/>
            <a:ext cx="1270000" cy="1905000"/>
          </a:xfrm>
          <a:prstGeom prst="rect">
            <a:avLst/>
          </a:prstGeom>
          <a:noFill/>
        </p:spPr>
      </p:pic>
      <p:pic>
        <p:nvPicPr>
          <p:cNvPr id="22" name="Picture 21" descr="brandenburg_large.jpg"/>
          <p:cNvPicPr>
            <a:picLocks noChangeAspect="1"/>
          </p:cNvPicPr>
          <p:nvPr/>
        </p:nvPicPr>
        <p:blipFill>
          <a:blip r:embed="rId15" cstate="print"/>
          <a:srcRect t="6838"/>
          <a:stretch>
            <a:fillRect/>
          </a:stretch>
        </p:blipFill>
        <p:spPr>
          <a:xfrm>
            <a:off x="0" y="1828800"/>
            <a:ext cx="2895600" cy="2175607"/>
          </a:xfrm>
          <a:prstGeom prst="rect">
            <a:avLst/>
          </a:prstGeom>
        </p:spPr>
      </p:pic>
      <p:pic>
        <p:nvPicPr>
          <p:cNvPr id="6" name="Picture 2" descr="C:\ My Files 2\Powerpoint\IFC - Book\Hal's Stuff\4Dosewallips12Jul02.jpg"/>
          <p:cNvPicPr>
            <a:picLocks noChangeAspect="1" noChangeArrowheads="1"/>
          </p:cNvPicPr>
          <p:nvPr/>
        </p:nvPicPr>
        <p:blipFill>
          <a:blip r:embed="rId16" cstate="print"/>
          <a:stretch>
            <a:fillRect/>
          </a:stretch>
        </p:blipFill>
        <p:spPr bwMode="auto">
          <a:xfrm>
            <a:off x="5029200" y="4953000"/>
            <a:ext cx="2641600" cy="1905000"/>
          </a:xfrm>
          <a:prstGeom prst="rect">
            <a:avLst/>
          </a:prstGeom>
          <a:noFill/>
          <a:ln>
            <a:noFill/>
          </a:ln>
        </p:spPr>
      </p:pic>
      <p:pic>
        <p:nvPicPr>
          <p:cNvPr id="21" name="Picture 20" descr="soil fertility.jpg"/>
          <p:cNvPicPr>
            <a:picLocks noChangeAspect="1"/>
          </p:cNvPicPr>
          <p:nvPr/>
        </p:nvPicPr>
        <p:blipFill>
          <a:blip r:embed="rId17" cstate="print"/>
          <a:stretch>
            <a:fillRect/>
          </a:stretch>
        </p:blipFill>
        <p:spPr>
          <a:xfrm>
            <a:off x="1676400" y="3657600"/>
            <a:ext cx="1752600" cy="1447800"/>
          </a:xfrm>
          <a:prstGeom prst="rect">
            <a:avLst/>
          </a:prstGeom>
        </p:spPr>
      </p:pic>
      <p:pic>
        <p:nvPicPr>
          <p:cNvPr id="24" name="Picture 23" descr="MN old growth.jpg"/>
          <p:cNvPicPr>
            <a:picLocks noChangeAspect="1"/>
          </p:cNvPicPr>
          <p:nvPr/>
        </p:nvPicPr>
        <p:blipFill>
          <a:blip r:embed="rId18" cstate="print"/>
          <a:srcRect b="3333"/>
          <a:stretch>
            <a:fillRect/>
          </a:stretch>
        </p:blipFill>
        <p:spPr>
          <a:xfrm>
            <a:off x="2251447" y="0"/>
            <a:ext cx="2044394" cy="2971800"/>
          </a:xfrm>
          <a:prstGeom prst="rect">
            <a:avLst/>
          </a:prstGeom>
        </p:spPr>
      </p:pic>
      <p:pic>
        <p:nvPicPr>
          <p:cNvPr id="19" name="Picture 18" descr="MN lakefront property.jpg"/>
          <p:cNvPicPr>
            <a:picLocks noChangeAspect="1"/>
          </p:cNvPicPr>
          <p:nvPr/>
        </p:nvPicPr>
        <p:blipFill>
          <a:blip r:embed="rId19" cstate="print"/>
          <a:srcRect b="6615"/>
          <a:stretch>
            <a:fillRect/>
          </a:stretch>
        </p:blipFill>
        <p:spPr>
          <a:xfrm>
            <a:off x="5410200" y="3735841"/>
            <a:ext cx="1938749" cy="1217159"/>
          </a:xfrm>
          <a:prstGeom prst="rect">
            <a:avLst/>
          </a:prstGeom>
        </p:spPr>
      </p:pic>
      <p:pic>
        <p:nvPicPr>
          <p:cNvPr id="25" name="Picture 24" descr="vege13_small.jpg"/>
          <p:cNvPicPr>
            <a:picLocks noChangeAspect="1"/>
          </p:cNvPicPr>
          <p:nvPr/>
        </p:nvPicPr>
        <p:blipFill>
          <a:blip r:embed="rId20" cstate="print"/>
          <a:srcRect r="9223" b="19118"/>
          <a:stretch>
            <a:fillRect/>
          </a:stretch>
        </p:blipFill>
        <p:spPr>
          <a:xfrm>
            <a:off x="4183380" y="2971800"/>
            <a:ext cx="1684020" cy="990600"/>
          </a:xfrm>
          <a:prstGeom prst="rect">
            <a:avLst/>
          </a:prstGeom>
        </p:spPr>
      </p:pic>
      <p:pic>
        <p:nvPicPr>
          <p:cNvPr id="26" name="Picture 4" descr="piglets.jpg"/>
          <p:cNvPicPr>
            <a:picLocks noChangeAspect="1"/>
          </p:cNvPicPr>
          <p:nvPr/>
        </p:nvPicPr>
        <p:blipFill>
          <a:blip r:embed="rId21" cstate="print"/>
          <a:srcRect/>
          <a:stretch>
            <a:fillRect/>
          </a:stretch>
        </p:blipFill>
        <p:spPr bwMode="auto">
          <a:xfrm>
            <a:off x="5638800" y="1676399"/>
            <a:ext cx="1295400" cy="890059"/>
          </a:xfrm>
          <a:prstGeom prst="rect">
            <a:avLst/>
          </a:prstGeom>
          <a:noFill/>
          <a:ln w="9525">
            <a:noFill/>
            <a:miter lim="800000"/>
            <a:headEnd/>
            <a:tailEnd/>
          </a:ln>
        </p:spPr>
      </p:pic>
      <p:pic>
        <p:nvPicPr>
          <p:cNvPr id="27" name="Picture 3" descr="ND-Cattle-754937.jpg"/>
          <p:cNvPicPr>
            <a:picLocks noChangeAspect="1"/>
          </p:cNvPicPr>
          <p:nvPr/>
        </p:nvPicPr>
        <p:blipFill>
          <a:blip r:embed="rId22" cstate="print"/>
          <a:srcRect/>
          <a:stretch>
            <a:fillRect/>
          </a:stretch>
        </p:blipFill>
        <p:spPr bwMode="auto">
          <a:xfrm>
            <a:off x="7086600" y="-304800"/>
            <a:ext cx="1487674" cy="992188"/>
          </a:xfrm>
          <a:prstGeom prst="rect">
            <a:avLst/>
          </a:prstGeom>
          <a:noFill/>
          <a:ln w="9525">
            <a:noFill/>
            <a:miter lim="800000"/>
            <a:headEnd/>
            <a:tailEnd/>
          </a:ln>
        </p:spPr>
      </p:pic>
      <p:pic>
        <p:nvPicPr>
          <p:cNvPr id="28" name="Picture 27" descr="ice angler.jpg"/>
          <p:cNvPicPr>
            <a:picLocks noChangeAspect="1"/>
          </p:cNvPicPr>
          <p:nvPr/>
        </p:nvPicPr>
        <p:blipFill>
          <a:blip r:embed="rId23" cstate="print"/>
          <a:stretch>
            <a:fillRect/>
          </a:stretch>
        </p:blipFill>
        <p:spPr>
          <a:xfrm>
            <a:off x="6934200" y="5791200"/>
            <a:ext cx="1520190" cy="1066800"/>
          </a:xfrm>
          <a:prstGeom prst="rect">
            <a:avLst/>
          </a:prstGeom>
        </p:spPr>
      </p:pic>
      <p:pic>
        <p:nvPicPr>
          <p:cNvPr id="23" name="Picture 22" descr="109-0982_IMG.JPG"/>
          <p:cNvPicPr>
            <a:picLocks noChangeAspect="1"/>
          </p:cNvPicPr>
          <p:nvPr/>
        </p:nvPicPr>
        <p:blipFill>
          <a:blip r:embed="rId24" cstate="print"/>
          <a:srcRect l="30833" t="17500" r="32500" b="42500"/>
          <a:stretch>
            <a:fillRect/>
          </a:stretch>
        </p:blipFill>
        <p:spPr>
          <a:xfrm>
            <a:off x="2514600" y="4800600"/>
            <a:ext cx="1571625" cy="1143000"/>
          </a:xfrm>
          <a:prstGeom prst="rect">
            <a:avLst/>
          </a:prstGeom>
        </p:spPr>
      </p:pic>
      <p:sp>
        <p:nvSpPr>
          <p:cNvPr id="32" name="TextBox 31"/>
          <p:cNvSpPr txBox="1"/>
          <p:nvPr/>
        </p:nvSpPr>
        <p:spPr>
          <a:xfrm>
            <a:off x="0" y="1828800"/>
            <a:ext cx="9144000" cy="1200329"/>
          </a:xfrm>
          <a:prstGeom prst="rect">
            <a:avLst/>
          </a:prstGeom>
          <a:solidFill>
            <a:schemeClr val="tx2">
              <a:lumMod val="60000"/>
              <a:lumOff val="40000"/>
              <a:alpha val="73000"/>
            </a:schemeClr>
          </a:solidFill>
        </p:spPr>
        <p:txBody>
          <a:bodyPr wrap="square" rtlCol="0">
            <a:spAutoFit/>
          </a:bodyPr>
          <a:lstStyle/>
          <a:p>
            <a:pPr algn="ctr"/>
            <a:r>
              <a:rPr lang="en-US" sz="3600" b="1" dirty="0" smtClean="0">
                <a:solidFill>
                  <a:schemeClr val="bg1"/>
                </a:solidFill>
              </a:rPr>
              <a:t>Instream flow is just one of many things people use water for</a:t>
            </a:r>
            <a:endParaRPr lang="en-US" sz="3600"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u="sng" dirty="0" smtClean="0"/>
              <a:t>Remain Vigilant</a:t>
            </a:r>
            <a:endParaRPr lang="en-US" sz="5400" b="1" u="sng" dirty="0"/>
          </a:p>
        </p:txBody>
      </p:sp>
      <p:sp>
        <p:nvSpPr>
          <p:cNvPr id="3" name="Content Placeholder 2"/>
          <p:cNvSpPr>
            <a:spLocks noGrp="1"/>
          </p:cNvSpPr>
          <p:nvPr>
            <p:ph idx="1"/>
          </p:nvPr>
        </p:nvSpPr>
        <p:spPr>
          <a:xfrm>
            <a:off x="5943600" y="2286000"/>
            <a:ext cx="2438400" cy="3657600"/>
          </a:xfrm>
        </p:spPr>
        <p:txBody>
          <a:bodyPr/>
          <a:lstStyle/>
          <a:p>
            <a:r>
              <a:rPr lang="en-US" dirty="0" smtClean="0"/>
              <a:t>Wyoming</a:t>
            </a:r>
          </a:p>
          <a:p>
            <a:r>
              <a:rPr lang="en-US" dirty="0" smtClean="0"/>
              <a:t>Alberta</a:t>
            </a:r>
          </a:p>
          <a:p>
            <a:r>
              <a:rPr lang="en-US" dirty="0" smtClean="0"/>
              <a:t>Minnesota</a:t>
            </a:r>
          </a:p>
          <a:p>
            <a:r>
              <a:rPr lang="en-US" dirty="0" smtClean="0"/>
              <a:t>California</a:t>
            </a:r>
          </a:p>
          <a:p>
            <a:r>
              <a:rPr lang="en-US" dirty="0" smtClean="0"/>
              <a:t>Oregon</a:t>
            </a:r>
          </a:p>
          <a:p>
            <a:r>
              <a:rPr lang="en-US" dirty="0" smtClean="0"/>
              <a:t>Alaska</a:t>
            </a:r>
            <a:endParaRPr lang="en-US" dirty="0"/>
          </a:p>
        </p:txBody>
      </p:sp>
      <p:pic>
        <p:nvPicPr>
          <p:cNvPr id="4" name="Picture 2" descr="D:\TOM\IFC\NIFPA-2\Archives\Edited files from ESSA - Kelly\Figure 05 map.tif"/>
          <p:cNvPicPr>
            <a:picLocks noChangeAspect="1" noChangeArrowheads="1"/>
          </p:cNvPicPr>
          <p:nvPr/>
        </p:nvPicPr>
        <p:blipFill>
          <a:blip r:embed="rId3" cstate="print"/>
          <a:srcRect/>
          <a:stretch>
            <a:fillRect/>
          </a:stretch>
        </p:blipFill>
        <p:spPr bwMode="auto">
          <a:xfrm>
            <a:off x="533400" y="1752600"/>
            <a:ext cx="4979988" cy="469954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CC"/>
            </a:gs>
            <a:gs pos="100000">
              <a:srgbClr val="0070C0"/>
            </a:gs>
          </a:gsLst>
          <a:lin ang="540000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z="5400" b="1" u="sng" dirty="0" smtClean="0">
                <a:solidFill>
                  <a:schemeClr val="bg1"/>
                </a:solidFill>
                <a:latin typeface="+mn-lt"/>
              </a:rPr>
              <a:t>Basic Strategy</a:t>
            </a:r>
            <a:endParaRPr lang="en-US" sz="5400" b="1" u="sng" dirty="0">
              <a:solidFill>
                <a:schemeClr val="bg1"/>
              </a:solidFill>
              <a:latin typeface="+mn-lt"/>
            </a:endParaRPr>
          </a:p>
        </p:txBody>
      </p:sp>
      <p:sp>
        <p:nvSpPr>
          <p:cNvPr id="50179" name="Rectangle 3"/>
          <p:cNvSpPr>
            <a:spLocks noGrp="1" noChangeArrowheads="1"/>
          </p:cNvSpPr>
          <p:nvPr>
            <p:ph type="body" idx="1"/>
          </p:nvPr>
        </p:nvSpPr>
        <p:spPr>
          <a:xfrm>
            <a:off x="304800" y="1600200"/>
            <a:ext cx="8610600" cy="5029200"/>
          </a:xfrm>
        </p:spPr>
        <p:txBody>
          <a:bodyPr>
            <a:normAutofit fontScale="92500" lnSpcReduction="20000"/>
          </a:bodyPr>
          <a:lstStyle/>
          <a:p>
            <a:r>
              <a:rPr lang="en-US" dirty="0">
                <a:solidFill>
                  <a:schemeClr val="bg1"/>
                </a:solidFill>
              </a:rPr>
              <a:t>Identify </a:t>
            </a:r>
            <a:r>
              <a:rPr lang="en-US" u="sng" dirty="0">
                <a:solidFill>
                  <a:schemeClr val="bg1"/>
                </a:solidFill>
              </a:rPr>
              <a:t>outcomes</a:t>
            </a:r>
            <a:r>
              <a:rPr lang="en-US" dirty="0">
                <a:solidFill>
                  <a:schemeClr val="bg1"/>
                </a:solidFill>
              </a:rPr>
              <a:t> – what do you want rivers to look like in the future?</a:t>
            </a:r>
          </a:p>
          <a:p>
            <a:r>
              <a:rPr lang="en-US" dirty="0" smtClean="0">
                <a:solidFill>
                  <a:schemeClr val="bg1"/>
                </a:solidFill>
              </a:rPr>
              <a:t>Develop measurable </a:t>
            </a:r>
            <a:r>
              <a:rPr lang="en-US" u="sng" dirty="0" smtClean="0">
                <a:solidFill>
                  <a:schemeClr val="bg1"/>
                </a:solidFill>
              </a:rPr>
              <a:t>outputs</a:t>
            </a:r>
            <a:r>
              <a:rPr lang="en-US" dirty="0" smtClean="0">
                <a:solidFill>
                  <a:schemeClr val="bg1"/>
                </a:solidFill>
              </a:rPr>
              <a:t> that lead to outcomes</a:t>
            </a:r>
            <a:endParaRPr lang="en-US" u="sng" dirty="0" smtClean="0">
              <a:solidFill>
                <a:schemeClr val="bg1"/>
              </a:solidFill>
            </a:endParaRPr>
          </a:p>
          <a:p>
            <a:r>
              <a:rPr lang="en-US" dirty="0" smtClean="0">
                <a:solidFill>
                  <a:schemeClr val="bg1"/>
                </a:solidFill>
              </a:rPr>
              <a:t>Establish appropriate </a:t>
            </a:r>
            <a:r>
              <a:rPr lang="en-US" u="sng" dirty="0" smtClean="0">
                <a:solidFill>
                  <a:schemeClr val="bg1"/>
                </a:solidFill>
              </a:rPr>
              <a:t>activities</a:t>
            </a:r>
            <a:r>
              <a:rPr lang="en-US" dirty="0" smtClean="0">
                <a:solidFill>
                  <a:schemeClr val="bg1"/>
                </a:solidFill>
              </a:rPr>
              <a:t> to achieve outputs</a:t>
            </a:r>
          </a:p>
          <a:p>
            <a:pPr lvl="1"/>
            <a:r>
              <a:rPr lang="en-US" dirty="0" smtClean="0">
                <a:solidFill>
                  <a:schemeClr val="bg1"/>
                </a:solidFill>
              </a:rPr>
              <a:t>Strategic plans</a:t>
            </a:r>
          </a:p>
          <a:p>
            <a:pPr lvl="1"/>
            <a:r>
              <a:rPr lang="en-US" dirty="0" smtClean="0">
                <a:solidFill>
                  <a:schemeClr val="bg1"/>
                </a:solidFill>
              </a:rPr>
              <a:t>Design and implement studies</a:t>
            </a:r>
          </a:p>
          <a:p>
            <a:pPr lvl="1"/>
            <a:r>
              <a:rPr lang="en-US" dirty="0" smtClean="0">
                <a:solidFill>
                  <a:schemeClr val="bg1"/>
                </a:solidFill>
              </a:rPr>
              <a:t>Involve the public or at least key partners/sister agencies</a:t>
            </a:r>
          </a:p>
          <a:p>
            <a:r>
              <a:rPr lang="en-US" dirty="0" smtClean="0">
                <a:solidFill>
                  <a:schemeClr val="bg1"/>
                </a:solidFill>
              </a:rPr>
              <a:t>Provide adequate resources (</a:t>
            </a:r>
            <a:r>
              <a:rPr lang="en-US" u="sng" dirty="0" smtClean="0">
                <a:solidFill>
                  <a:schemeClr val="bg1"/>
                </a:solidFill>
              </a:rPr>
              <a:t>inputs</a:t>
            </a:r>
            <a:r>
              <a:rPr lang="en-US" dirty="0" smtClean="0">
                <a:solidFill>
                  <a:schemeClr val="bg1"/>
                </a:solidFill>
              </a:rPr>
              <a:t>)</a:t>
            </a:r>
          </a:p>
          <a:p>
            <a:pPr lvl="1"/>
            <a:r>
              <a:rPr lang="en-US" dirty="0" smtClean="0">
                <a:solidFill>
                  <a:schemeClr val="bg1"/>
                </a:solidFill>
              </a:rPr>
              <a:t>Staff (should be full-time, dedicated to ISF)</a:t>
            </a:r>
          </a:p>
          <a:p>
            <a:pPr lvl="1"/>
            <a:r>
              <a:rPr lang="en-US" dirty="0" smtClean="0">
                <a:solidFill>
                  <a:schemeClr val="bg1"/>
                </a:solidFill>
              </a:rPr>
              <a:t>Budgets</a:t>
            </a:r>
          </a:p>
          <a:p>
            <a:pPr lvl="1"/>
            <a:r>
              <a:rPr lang="en-US" dirty="0" smtClean="0">
                <a:solidFill>
                  <a:schemeClr val="bg1"/>
                </a:solidFill>
              </a:rPr>
              <a:t>Training</a:t>
            </a:r>
          </a:p>
          <a:p>
            <a:pPr lvl="1"/>
            <a:r>
              <a:rPr lang="en-US" dirty="0" smtClean="0">
                <a:solidFill>
                  <a:schemeClr val="bg1"/>
                </a:solidFill>
              </a:rPr>
              <a:t>Equipment</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wipe(left)">
                                      <p:cBhvr>
                                        <p:cTn id="7" dur="5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wipe(left)">
                                      <p:cBhvr>
                                        <p:cTn id="12" dur="500"/>
                                        <p:tgtEl>
                                          <p:spTgt spid="5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wipe(left)">
                                      <p:cBhvr>
                                        <p:cTn id="17" dur="500"/>
                                        <p:tgtEl>
                                          <p:spTgt spid="50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wipe(left)">
                                      <p:cBhvr>
                                        <p:cTn id="22" dur="500"/>
                                        <p:tgtEl>
                                          <p:spTgt spid="50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179">
                                            <p:txEl>
                                              <p:pRg st="4" end="4"/>
                                            </p:txEl>
                                          </p:spTgt>
                                        </p:tgtEl>
                                        <p:attrNameLst>
                                          <p:attrName>style.visibility</p:attrName>
                                        </p:attrNameLst>
                                      </p:cBhvr>
                                      <p:to>
                                        <p:strVal val="visible"/>
                                      </p:to>
                                    </p:set>
                                    <p:animEffect transition="in" filter="wipe(left)">
                                      <p:cBhvr>
                                        <p:cTn id="27" dur="500"/>
                                        <p:tgtEl>
                                          <p:spTgt spid="501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179">
                                            <p:txEl>
                                              <p:pRg st="5" end="5"/>
                                            </p:txEl>
                                          </p:spTgt>
                                        </p:tgtEl>
                                        <p:attrNameLst>
                                          <p:attrName>style.visibility</p:attrName>
                                        </p:attrNameLst>
                                      </p:cBhvr>
                                      <p:to>
                                        <p:strVal val="visible"/>
                                      </p:to>
                                    </p:set>
                                    <p:animEffect transition="in" filter="wipe(left)">
                                      <p:cBhvr>
                                        <p:cTn id="32" dur="500"/>
                                        <p:tgtEl>
                                          <p:spTgt spid="501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0179">
                                            <p:txEl>
                                              <p:pRg st="6" end="6"/>
                                            </p:txEl>
                                          </p:spTgt>
                                        </p:tgtEl>
                                        <p:attrNameLst>
                                          <p:attrName>style.visibility</p:attrName>
                                        </p:attrNameLst>
                                      </p:cBhvr>
                                      <p:to>
                                        <p:strVal val="visible"/>
                                      </p:to>
                                    </p:set>
                                    <p:animEffect transition="in" filter="wipe(left)">
                                      <p:cBhvr>
                                        <p:cTn id="37" dur="500"/>
                                        <p:tgtEl>
                                          <p:spTgt spid="5017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0179">
                                            <p:txEl>
                                              <p:pRg st="7" end="7"/>
                                            </p:txEl>
                                          </p:spTgt>
                                        </p:tgtEl>
                                        <p:attrNameLst>
                                          <p:attrName>style.visibility</p:attrName>
                                        </p:attrNameLst>
                                      </p:cBhvr>
                                      <p:to>
                                        <p:strVal val="visible"/>
                                      </p:to>
                                    </p:set>
                                    <p:animEffect transition="in" filter="wipe(left)">
                                      <p:cBhvr>
                                        <p:cTn id="42" dur="500"/>
                                        <p:tgtEl>
                                          <p:spTgt spid="5017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0179">
                                            <p:txEl>
                                              <p:pRg st="8" end="8"/>
                                            </p:txEl>
                                          </p:spTgt>
                                        </p:tgtEl>
                                        <p:attrNameLst>
                                          <p:attrName>style.visibility</p:attrName>
                                        </p:attrNameLst>
                                      </p:cBhvr>
                                      <p:to>
                                        <p:strVal val="visible"/>
                                      </p:to>
                                    </p:set>
                                    <p:animEffect transition="in" filter="wipe(left)">
                                      <p:cBhvr>
                                        <p:cTn id="47" dur="500"/>
                                        <p:tgtEl>
                                          <p:spTgt spid="5017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0179">
                                            <p:txEl>
                                              <p:pRg st="9" end="9"/>
                                            </p:txEl>
                                          </p:spTgt>
                                        </p:tgtEl>
                                        <p:attrNameLst>
                                          <p:attrName>style.visibility</p:attrName>
                                        </p:attrNameLst>
                                      </p:cBhvr>
                                      <p:to>
                                        <p:strVal val="visible"/>
                                      </p:to>
                                    </p:set>
                                    <p:animEffect transition="in" filter="wipe(left)">
                                      <p:cBhvr>
                                        <p:cTn id="52" dur="500"/>
                                        <p:tgtEl>
                                          <p:spTgt spid="5017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0179">
                                            <p:txEl>
                                              <p:pRg st="10" end="10"/>
                                            </p:txEl>
                                          </p:spTgt>
                                        </p:tgtEl>
                                        <p:attrNameLst>
                                          <p:attrName>style.visibility</p:attrName>
                                        </p:attrNameLst>
                                      </p:cBhvr>
                                      <p:to>
                                        <p:strVal val="visible"/>
                                      </p:to>
                                    </p:set>
                                    <p:animEffect transition="in" filter="wipe(left)">
                                      <p:cBhvr>
                                        <p:cTn id="57" dur="500"/>
                                        <p:tgtEl>
                                          <p:spTgt spid="5017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50000" b="-50000"/>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4800" b="1" dirty="0" smtClean="0"/>
              <a:t>Dealing with the public</a:t>
            </a:r>
            <a:endParaRPr lang="en-US" sz="4800" b="1" dirty="0"/>
          </a:p>
        </p:txBody>
      </p:sp>
      <p:sp>
        <p:nvSpPr>
          <p:cNvPr id="4" name="Content Placeholder 3"/>
          <p:cNvSpPr>
            <a:spLocks noGrp="1"/>
          </p:cNvSpPr>
          <p:nvPr>
            <p:ph idx="1"/>
          </p:nvPr>
        </p:nvSpPr>
        <p:spPr>
          <a:xfrm>
            <a:off x="381000" y="2438400"/>
            <a:ext cx="8229600" cy="3352800"/>
          </a:xfrm>
          <a:solidFill>
            <a:srgbClr val="D5A97D">
              <a:alpha val="50588"/>
            </a:srgbClr>
          </a:solidFill>
        </p:spPr>
        <p:txBody>
          <a:bodyPr>
            <a:normAutofit/>
          </a:bodyPr>
          <a:lstStyle/>
          <a:p>
            <a:r>
              <a:rPr lang="en-US" sz="3000" b="1" dirty="0" smtClean="0"/>
              <a:t>Simplify problems and solutions.</a:t>
            </a:r>
          </a:p>
          <a:p>
            <a:r>
              <a:rPr lang="en-US" sz="3000" b="1" dirty="0" smtClean="0"/>
              <a:t>Use concrete images (minimize words).</a:t>
            </a:r>
          </a:p>
          <a:p>
            <a:r>
              <a:rPr lang="en-US" sz="3000" b="1" dirty="0" smtClean="0"/>
              <a:t>Identify real things, local needs and stories.</a:t>
            </a:r>
          </a:p>
          <a:p>
            <a:r>
              <a:rPr lang="en-US" sz="3000" b="1" dirty="0" smtClean="0"/>
              <a:t>Use action words that stimulate senses, feelings.</a:t>
            </a:r>
          </a:p>
          <a:p>
            <a:r>
              <a:rPr lang="en-US" sz="3000" b="1" dirty="0" smtClean="0"/>
              <a:t>A message for everyone is a message for no one.</a:t>
            </a:r>
          </a:p>
          <a:p>
            <a:r>
              <a:rPr lang="en-US" sz="3000" b="1" dirty="0" smtClean="0"/>
              <a:t>There is no general public.</a:t>
            </a:r>
          </a:p>
        </p:txBody>
      </p:sp>
      <p:sp>
        <p:nvSpPr>
          <p:cNvPr id="5" name="TextBox 4"/>
          <p:cNvSpPr txBox="1"/>
          <p:nvPr/>
        </p:nvSpPr>
        <p:spPr>
          <a:xfrm>
            <a:off x="381000" y="5791200"/>
            <a:ext cx="8229600" cy="646331"/>
          </a:xfrm>
          <a:prstGeom prst="rect">
            <a:avLst/>
          </a:prstGeom>
          <a:solidFill>
            <a:srgbClr val="D5A97D">
              <a:alpha val="51000"/>
            </a:srgbClr>
          </a:solidFill>
        </p:spPr>
        <p:txBody>
          <a:bodyPr wrap="square" rtlCol="0">
            <a:spAutoFit/>
          </a:bodyPr>
          <a:lstStyle/>
          <a:p>
            <a:pPr>
              <a:buFont typeface="Arial" pitchFamily="34" charset="0"/>
              <a:buChar char="•"/>
            </a:pPr>
            <a:r>
              <a:rPr lang="en-US" sz="3600" b="1" dirty="0" smtClean="0">
                <a:solidFill>
                  <a:srgbClr val="0070C0"/>
                </a:solidFill>
              </a:rPr>
              <a:t>  Who takes the lead on this?</a:t>
            </a:r>
            <a:endParaRPr lang="en-US" sz="36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Power of One</a:t>
            </a:r>
            <a:br>
              <a:rPr lang="en-US" b="1" dirty="0" smtClean="0"/>
            </a:br>
            <a:r>
              <a:rPr lang="en-US" sz="2200" b="1" dirty="0" smtClean="0"/>
              <a:t>(Champions and Assassins)</a:t>
            </a:r>
            <a:endParaRPr lang="en-US" sz="2200" b="1" dirty="0"/>
          </a:p>
        </p:txBody>
      </p:sp>
      <p:pic>
        <p:nvPicPr>
          <p:cNvPr id="6" name="Content Placeholder 5" descr="Public meeting - IFC.jpg"/>
          <p:cNvPicPr>
            <a:picLocks noGrp="1" noChangeAspect="1"/>
          </p:cNvPicPr>
          <p:nvPr>
            <p:ph sz="half" idx="1"/>
          </p:nvPr>
        </p:nvPicPr>
        <p:blipFill>
          <a:blip r:embed="rId3" cstate="print"/>
          <a:stretch>
            <a:fillRect/>
          </a:stretch>
        </p:blipFill>
        <p:spPr>
          <a:xfrm>
            <a:off x="457199" y="2362200"/>
            <a:ext cx="5110533" cy="3767591"/>
          </a:xfrm>
          <a:prstGeom prst="rect">
            <a:avLst/>
          </a:prstGeom>
        </p:spPr>
      </p:pic>
      <p:sp>
        <p:nvSpPr>
          <p:cNvPr id="5" name="Content Placeholder 4"/>
          <p:cNvSpPr>
            <a:spLocks noGrp="1"/>
          </p:cNvSpPr>
          <p:nvPr>
            <p:ph sz="half" idx="2"/>
          </p:nvPr>
        </p:nvSpPr>
        <p:spPr>
          <a:xfrm>
            <a:off x="5867400" y="2819400"/>
            <a:ext cx="2895600" cy="1752600"/>
          </a:xfrm>
        </p:spPr>
        <p:txBody>
          <a:bodyPr/>
          <a:lstStyle/>
          <a:p>
            <a:r>
              <a:rPr lang="en-US" b="1" dirty="0" smtClean="0"/>
              <a:t>Patience</a:t>
            </a:r>
          </a:p>
          <a:p>
            <a:r>
              <a:rPr lang="en-US" b="1" dirty="0" smtClean="0"/>
              <a:t>Persistence</a:t>
            </a:r>
          </a:p>
          <a:p>
            <a:r>
              <a:rPr lang="en-US" b="1" dirty="0" smtClean="0"/>
              <a:t>Professionalism</a:t>
            </a:r>
            <a:endParaRPr lang="en-US"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z="6000" b="1" dirty="0">
                <a:solidFill>
                  <a:srgbClr val="F9FDFD"/>
                </a:solidFill>
              </a:rPr>
              <a:t>Conclusions</a:t>
            </a:r>
          </a:p>
        </p:txBody>
      </p:sp>
      <p:sp>
        <p:nvSpPr>
          <p:cNvPr id="91139" name="Rectangle 3"/>
          <p:cNvSpPr>
            <a:spLocks noGrp="1" noChangeArrowheads="1"/>
          </p:cNvSpPr>
          <p:nvPr>
            <p:ph type="body" idx="1"/>
          </p:nvPr>
        </p:nvSpPr>
        <p:spPr>
          <a:xfrm>
            <a:off x="914400" y="4114800"/>
            <a:ext cx="7467600" cy="2514600"/>
          </a:xfrm>
        </p:spPr>
        <p:txBody>
          <a:bodyPr>
            <a:normAutofit/>
          </a:bodyPr>
          <a:lstStyle/>
          <a:p>
            <a:pPr>
              <a:lnSpc>
                <a:spcPct val="90000"/>
              </a:lnSpc>
              <a:buFont typeface="Wingdings" pitchFamily="2" charset="2"/>
              <a:buChar char="Ø"/>
            </a:pPr>
            <a:r>
              <a:rPr lang="en-US" sz="2800" dirty="0">
                <a:solidFill>
                  <a:schemeClr val="bg1"/>
                </a:solidFill>
              </a:rPr>
              <a:t>Science is necessary and important but </a:t>
            </a:r>
            <a:r>
              <a:rPr lang="en-US" sz="2800" dirty="0" smtClean="0">
                <a:solidFill>
                  <a:schemeClr val="bg1"/>
                </a:solidFill>
              </a:rPr>
              <a:t>seldom compelling by itself</a:t>
            </a:r>
            <a:endParaRPr lang="en-US" sz="2800" dirty="0">
              <a:solidFill>
                <a:schemeClr val="bg1"/>
              </a:solidFill>
            </a:endParaRPr>
          </a:p>
          <a:p>
            <a:pPr>
              <a:lnSpc>
                <a:spcPct val="90000"/>
              </a:lnSpc>
              <a:buFont typeface="Wingdings" pitchFamily="2" charset="2"/>
              <a:buChar char="Ø"/>
            </a:pPr>
            <a:r>
              <a:rPr lang="en-US" sz="2800" dirty="0">
                <a:solidFill>
                  <a:schemeClr val="bg1"/>
                </a:solidFill>
              </a:rPr>
              <a:t>The law is important </a:t>
            </a:r>
            <a:r>
              <a:rPr lang="en-US" sz="2800" dirty="0" smtClean="0">
                <a:solidFill>
                  <a:schemeClr val="bg1"/>
                </a:solidFill>
              </a:rPr>
              <a:t>but can be </a:t>
            </a:r>
            <a:r>
              <a:rPr lang="en-US" sz="2800" dirty="0">
                <a:solidFill>
                  <a:schemeClr val="bg1"/>
                </a:solidFill>
              </a:rPr>
              <a:t>limiting</a:t>
            </a:r>
          </a:p>
          <a:p>
            <a:pPr>
              <a:lnSpc>
                <a:spcPct val="90000"/>
              </a:lnSpc>
              <a:buFont typeface="Wingdings" pitchFamily="2" charset="2"/>
              <a:buChar char="Ø"/>
            </a:pPr>
            <a:r>
              <a:rPr lang="en-US" sz="2800" dirty="0">
                <a:solidFill>
                  <a:schemeClr val="bg1"/>
                </a:solidFill>
              </a:rPr>
              <a:t>Institutional </a:t>
            </a:r>
            <a:r>
              <a:rPr lang="en-US" sz="2800" dirty="0" smtClean="0">
                <a:solidFill>
                  <a:schemeClr val="bg1"/>
                </a:solidFill>
              </a:rPr>
              <a:t>processes are needed</a:t>
            </a:r>
            <a:endParaRPr lang="en-US" sz="2800" dirty="0">
              <a:solidFill>
                <a:schemeClr val="bg1"/>
              </a:solidFill>
            </a:endParaRPr>
          </a:p>
          <a:p>
            <a:pPr>
              <a:lnSpc>
                <a:spcPct val="90000"/>
              </a:lnSpc>
              <a:buFont typeface="Wingdings" pitchFamily="2" charset="2"/>
              <a:buChar char="Ø"/>
            </a:pPr>
            <a:r>
              <a:rPr lang="en-US" sz="2800" dirty="0" smtClean="0">
                <a:solidFill>
                  <a:schemeClr val="bg1"/>
                </a:solidFill>
              </a:rPr>
              <a:t>Effective public </a:t>
            </a:r>
            <a:r>
              <a:rPr lang="en-US" sz="2800" dirty="0">
                <a:solidFill>
                  <a:schemeClr val="bg1"/>
                </a:solidFill>
              </a:rPr>
              <a:t>involvement drives the system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iths Fork Sept 10 2009 004.jpg"/>
          <p:cNvPicPr>
            <a:picLocks noChangeAspect="1"/>
          </p:cNvPicPr>
          <p:nvPr/>
        </p:nvPicPr>
        <p:blipFill>
          <a:blip r:embed="rId3" cstate="print"/>
          <a:stretch>
            <a:fillRect/>
          </a:stretch>
        </p:blipFill>
        <p:spPr>
          <a:xfrm>
            <a:off x="-21364" y="0"/>
            <a:ext cx="9165364" cy="6858000"/>
          </a:xfrm>
          <a:prstGeom prst="rect">
            <a:avLst/>
          </a:prstGeom>
        </p:spPr>
      </p:pic>
      <p:pic>
        <p:nvPicPr>
          <p:cNvPr id="5" name="Picture 4" descr="2009 - Parker.jpg"/>
          <p:cNvPicPr>
            <a:picLocks noChangeAspect="1"/>
          </p:cNvPicPr>
          <p:nvPr/>
        </p:nvPicPr>
        <p:blipFill>
          <a:blip r:embed="rId4" cstate="print"/>
          <a:stretch>
            <a:fillRect/>
          </a:stretch>
        </p:blipFill>
        <p:spPr>
          <a:xfrm>
            <a:off x="0" y="0"/>
            <a:ext cx="4108269" cy="5638800"/>
          </a:xfrm>
          <a:prstGeom prst="rect">
            <a:avLst/>
          </a:prstGeom>
        </p:spPr>
      </p:pic>
      <p:pic>
        <p:nvPicPr>
          <p:cNvPr id="6" name="Picture 5" descr="baby.jpg"/>
          <p:cNvPicPr>
            <a:picLocks noChangeAspect="1"/>
          </p:cNvPicPr>
          <p:nvPr/>
        </p:nvPicPr>
        <p:blipFill>
          <a:blip r:embed="rId5" cstate="print"/>
          <a:stretch>
            <a:fillRect/>
          </a:stretch>
        </p:blipFill>
        <p:spPr>
          <a:xfrm>
            <a:off x="5105400" y="1219200"/>
            <a:ext cx="4038600" cy="5638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381000"/>
            <a:ext cx="9144000" cy="1447800"/>
          </a:xfrm>
        </p:spPr>
        <p:txBody>
          <a:bodyPr>
            <a:noAutofit/>
          </a:bodyPr>
          <a:lstStyle/>
          <a:p>
            <a:r>
              <a:rPr lang="en-US" sz="4800" b="1" dirty="0" smtClean="0"/>
              <a:t>When it comes to management strategies, water is different . . . </a:t>
            </a:r>
            <a:endParaRPr lang="en-US" sz="4800" b="1" dirty="0"/>
          </a:p>
        </p:txBody>
      </p:sp>
      <p:sp>
        <p:nvSpPr>
          <p:cNvPr id="4" name="Content Placeholder 3"/>
          <p:cNvSpPr>
            <a:spLocks noGrp="1"/>
          </p:cNvSpPr>
          <p:nvPr>
            <p:ph idx="1"/>
          </p:nvPr>
        </p:nvSpPr>
        <p:spPr>
          <a:xfrm>
            <a:off x="457200" y="2362200"/>
            <a:ext cx="8382000" cy="3810000"/>
          </a:xfrm>
        </p:spPr>
        <p:txBody>
          <a:bodyPr>
            <a:normAutofit fontScale="92500" lnSpcReduction="10000"/>
          </a:bodyPr>
          <a:lstStyle/>
          <a:p>
            <a:r>
              <a:rPr lang="en-US" b="1" dirty="0" smtClean="0"/>
              <a:t>“Water wars” are real – competition for a strictly limited and essential commodity.</a:t>
            </a:r>
          </a:p>
          <a:p>
            <a:r>
              <a:rPr lang="en-US" b="1" dirty="0" smtClean="0"/>
              <a:t>For every way you’ve been beaten there’s always one more way you haven’t thought of . . . and it will be used.</a:t>
            </a:r>
          </a:p>
          <a:p>
            <a:r>
              <a:rPr lang="en-US" b="1" dirty="0" smtClean="0"/>
              <a:t>Though there are guidelines and protocols for negotiations . . . there are no rules in the trenches.</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50000">
              <a:srgbClr val="0070C0"/>
            </a:gs>
            <a:gs pos="100000">
              <a:srgbClr val="00B0F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rmAutofit/>
          </a:bodyPr>
          <a:lstStyle/>
          <a:p>
            <a:r>
              <a:rPr lang="en-US" sz="6000" b="1" dirty="0" smtClean="0">
                <a:solidFill>
                  <a:schemeClr val="bg1"/>
                </a:solidFill>
              </a:rPr>
              <a:t>So What?</a:t>
            </a:r>
            <a:endParaRPr lang="en-US" sz="6000" b="1" dirty="0">
              <a:solidFill>
                <a:schemeClr val="bg1"/>
              </a:solidFill>
            </a:endParaRPr>
          </a:p>
        </p:txBody>
      </p:sp>
      <p:sp>
        <p:nvSpPr>
          <p:cNvPr id="3" name="Content Placeholder 2"/>
          <p:cNvSpPr>
            <a:spLocks noGrp="1"/>
          </p:cNvSpPr>
          <p:nvPr>
            <p:ph idx="1"/>
          </p:nvPr>
        </p:nvSpPr>
        <p:spPr>
          <a:xfrm>
            <a:off x="533400" y="3048000"/>
            <a:ext cx="8229600" cy="3124200"/>
          </a:xfrm>
        </p:spPr>
        <p:txBody>
          <a:bodyPr>
            <a:normAutofit fontScale="92500" lnSpcReduction="10000"/>
          </a:bodyPr>
          <a:lstStyle/>
          <a:p>
            <a:r>
              <a:rPr lang="en-US" dirty="0" smtClean="0">
                <a:solidFill>
                  <a:schemeClr val="bg1"/>
                </a:solidFill>
              </a:rPr>
              <a:t>Were your expectations met?</a:t>
            </a:r>
          </a:p>
          <a:p>
            <a:r>
              <a:rPr lang="en-US" dirty="0" smtClean="0">
                <a:solidFill>
                  <a:schemeClr val="bg1"/>
                </a:solidFill>
              </a:rPr>
              <a:t>Did your understanding or opinion(s) change?</a:t>
            </a:r>
          </a:p>
          <a:p>
            <a:r>
              <a:rPr lang="en-US" dirty="0" smtClean="0">
                <a:solidFill>
                  <a:schemeClr val="bg1"/>
                </a:solidFill>
              </a:rPr>
              <a:t>What messages resonated?</a:t>
            </a:r>
          </a:p>
          <a:p>
            <a:r>
              <a:rPr lang="en-US" dirty="0" smtClean="0">
                <a:solidFill>
                  <a:schemeClr val="bg1"/>
                </a:solidFill>
              </a:rPr>
              <a:t>What challenges seem bigger (or smaller)?</a:t>
            </a:r>
          </a:p>
          <a:p>
            <a:r>
              <a:rPr lang="en-US" dirty="0" smtClean="0">
                <a:solidFill>
                  <a:schemeClr val="bg1"/>
                </a:solidFill>
              </a:rPr>
              <a:t>What are the most important things to work on?</a:t>
            </a:r>
          </a:p>
          <a:p>
            <a:r>
              <a:rPr lang="en-US" dirty="0" smtClean="0">
                <a:solidFill>
                  <a:schemeClr val="bg1"/>
                </a:solidFill>
              </a:rPr>
              <a:t>What are you going to do tomorrow?</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Water Management Principles</a:t>
            </a:r>
            <a:endParaRPr lang="en-US" b="1" dirty="0"/>
          </a:p>
        </p:txBody>
      </p:sp>
      <p:sp>
        <p:nvSpPr>
          <p:cNvPr id="5" name="Content Placeholder 4"/>
          <p:cNvSpPr>
            <a:spLocks noGrp="1"/>
          </p:cNvSpPr>
          <p:nvPr>
            <p:ph idx="1"/>
          </p:nvPr>
        </p:nvSpPr>
        <p:spPr>
          <a:xfrm>
            <a:off x="457200" y="1828800"/>
            <a:ext cx="8229600" cy="4525963"/>
          </a:xfrm>
        </p:spPr>
        <p:txBody>
          <a:bodyPr>
            <a:normAutofit fontScale="85000" lnSpcReduction="20000"/>
          </a:bodyPr>
          <a:lstStyle/>
          <a:p>
            <a:r>
              <a:rPr lang="en-US" dirty="0" smtClean="0"/>
              <a:t>Everyone is always playing for all the marbles . . . and they’re playing for keeps.</a:t>
            </a:r>
          </a:p>
          <a:p>
            <a:r>
              <a:rPr lang="en-US" dirty="0" smtClean="0"/>
              <a:t>Nice guys always finish last.   </a:t>
            </a:r>
          </a:p>
          <a:p>
            <a:r>
              <a:rPr lang="en-US" dirty="0" smtClean="0"/>
              <a:t>When you think something’s going on, there’s something going on.</a:t>
            </a:r>
          </a:p>
          <a:p>
            <a:r>
              <a:rPr lang="en-US" dirty="0" smtClean="0"/>
              <a:t>Compromise is an end point – not a starting point.  </a:t>
            </a:r>
            <a:r>
              <a:rPr lang="en-US" i="1" dirty="0" smtClean="0"/>
              <a:t>(Which finger do you want to lose?)</a:t>
            </a:r>
          </a:p>
          <a:p>
            <a:r>
              <a:rPr lang="en-US" dirty="0" smtClean="0"/>
              <a:t>When the world’s out to get you, being paranoid just makes good sense </a:t>
            </a:r>
            <a:r>
              <a:rPr lang="en-US" i="1" dirty="0" smtClean="0"/>
              <a:t>(Johnny Fever, WKRP)</a:t>
            </a:r>
          </a:p>
          <a:p>
            <a:r>
              <a:rPr lang="en-US" dirty="0" smtClean="0"/>
              <a:t>Relationships and trust are a premium – earned over years and lost in an instant.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a:solidFill>
            <a:schemeClr val="bg1">
              <a:alpha val="46000"/>
            </a:schemeClr>
          </a:solidFill>
        </p:spPr>
        <p:txBody>
          <a:bodyPr/>
          <a:lstStyle/>
          <a:p>
            <a:r>
              <a:rPr lang="en-US" b="1" dirty="0" smtClean="0"/>
              <a:t>The Importance of Time &amp; Timing</a:t>
            </a:r>
            <a:endParaRPr lang="en-US" b="1" dirty="0"/>
          </a:p>
        </p:txBody>
      </p:sp>
      <p:sp>
        <p:nvSpPr>
          <p:cNvPr id="3" name="Content Placeholder 2"/>
          <p:cNvSpPr>
            <a:spLocks noGrp="1"/>
          </p:cNvSpPr>
          <p:nvPr>
            <p:ph idx="1"/>
          </p:nvPr>
        </p:nvSpPr>
        <p:spPr>
          <a:xfrm>
            <a:off x="457200" y="2057400"/>
            <a:ext cx="8229600" cy="4191000"/>
          </a:xfrm>
          <a:solidFill>
            <a:schemeClr val="bg1">
              <a:alpha val="52000"/>
            </a:schemeClr>
          </a:solidFill>
        </p:spPr>
        <p:txBody>
          <a:bodyPr>
            <a:normAutofit lnSpcReduction="10000"/>
          </a:bodyPr>
          <a:lstStyle/>
          <a:p>
            <a:r>
              <a:rPr lang="en-US" sz="2800" b="1" dirty="0" smtClean="0"/>
              <a:t>Write laws for today . . . and the next 100 years.  </a:t>
            </a:r>
          </a:p>
          <a:p>
            <a:r>
              <a:rPr lang="en-US" sz="2800" b="1" dirty="0" smtClean="0"/>
              <a:t>17 years to get Wyoming’s original statute.</a:t>
            </a:r>
          </a:p>
          <a:p>
            <a:r>
              <a:rPr lang="en-US" sz="2800" b="1" dirty="0" smtClean="0"/>
              <a:t>27 years for the next increment and we’re not there yet (temporary change of use).</a:t>
            </a:r>
          </a:p>
          <a:p>
            <a:r>
              <a:rPr lang="en-US" sz="2800" b="1" dirty="0" smtClean="0"/>
              <a:t>Prepare for landscape action but be ready for individual opportunities.</a:t>
            </a:r>
          </a:p>
          <a:p>
            <a:r>
              <a:rPr lang="en-US" sz="2800" b="1" dirty="0" smtClean="0"/>
              <a:t>Missed opportunities don’t come around again.</a:t>
            </a:r>
          </a:p>
          <a:p>
            <a:r>
              <a:rPr lang="en-US" sz="2800" b="1" dirty="0" smtClean="0"/>
              <a:t>Good enough vs. perfection – know when to cut the deal.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t>Basic Strategies To Manage Flow</a:t>
            </a:r>
            <a:endParaRPr lang="en-US" b="1" u="sng" dirty="0"/>
          </a:p>
        </p:txBody>
      </p:sp>
      <p:sp>
        <p:nvSpPr>
          <p:cNvPr id="5" name="Content Placeholder 4"/>
          <p:cNvSpPr>
            <a:spLocks noGrp="1"/>
          </p:cNvSpPr>
          <p:nvPr>
            <p:ph idx="1"/>
          </p:nvPr>
        </p:nvSpPr>
        <p:spPr>
          <a:xfrm>
            <a:off x="1143000" y="1676400"/>
            <a:ext cx="6934200" cy="4525963"/>
          </a:xfrm>
        </p:spPr>
        <p:txBody>
          <a:bodyPr>
            <a:normAutofit fontScale="92500" lnSpcReduction="10000"/>
          </a:bodyPr>
          <a:lstStyle/>
          <a:p>
            <a:r>
              <a:rPr lang="en-US" b="1" dirty="0" smtClean="0"/>
              <a:t>Federal</a:t>
            </a:r>
          </a:p>
          <a:p>
            <a:pPr lvl="1"/>
            <a:r>
              <a:rPr lang="en-US" b="1" dirty="0" smtClean="0"/>
              <a:t>Clean Water Act (EPA, TMDL)</a:t>
            </a:r>
          </a:p>
          <a:p>
            <a:pPr lvl="1"/>
            <a:r>
              <a:rPr lang="en-US" b="1" dirty="0" smtClean="0"/>
              <a:t>Endangered Species Act</a:t>
            </a:r>
          </a:p>
          <a:p>
            <a:pPr lvl="1"/>
            <a:r>
              <a:rPr lang="en-US" b="1" dirty="0" smtClean="0"/>
              <a:t>Federal Energy Regulatory Commission</a:t>
            </a:r>
          </a:p>
          <a:p>
            <a:pPr lvl="1"/>
            <a:r>
              <a:rPr lang="en-US" b="1" dirty="0" smtClean="0"/>
              <a:t>Interstate compacts and decrees</a:t>
            </a:r>
          </a:p>
          <a:p>
            <a:pPr lvl="1"/>
            <a:r>
              <a:rPr lang="en-US" b="1" dirty="0" smtClean="0"/>
              <a:t>Purpose and need for federal reservoirs</a:t>
            </a:r>
          </a:p>
          <a:p>
            <a:r>
              <a:rPr lang="en-US" b="1" dirty="0" smtClean="0"/>
              <a:t>State</a:t>
            </a:r>
          </a:p>
          <a:p>
            <a:pPr lvl="1"/>
            <a:r>
              <a:rPr lang="en-US" b="1" dirty="0" smtClean="0"/>
              <a:t>Laws</a:t>
            </a:r>
          </a:p>
          <a:p>
            <a:pPr lvl="1"/>
            <a:r>
              <a:rPr lang="en-US" b="1" dirty="0" smtClean="0"/>
              <a:t>Policies</a:t>
            </a:r>
          </a:p>
          <a:p>
            <a:pPr lvl="1"/>
            <a:r>
              <a:rPr lang="en-US" b="1" dirty="0" smtClean="0"/>
              <a:t>Public Trust Doctrine</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457200"/>
            <a:ext cx="7772400" cy="1143000"/>
          </a:xfrm>
        </p:spPr>
        <p:txBody>
          <a:bodyPr/>
          <a:lstStyle/>
          <a:p>
            <a:r>
              <a:rPr lang="en-US" sz="4800" b="1" dirty="0" smtClean="0">
                <a:solidFill>
                  <a:schemeClr val="bg1"/>
                </a:solidFill>
              </a:rPr>
              <a:t>Wyoming History</a:t>
            </a:r>
          </a:p>
        </p:txBody>
      </p:sp>
      <p:sp>
        <p:nvSpPr>
          <p:cNvPr id="6147" name="Rectangle 3"/>
          <p:cNvSpPr>
            <a:spLocks noGrp="1" noChangeArrowheads="1"/>
          </p:cNvSpPr>
          <p:nvPr>
            <p:ph type="body" idx="1"/>
          </p:nvPr>
        </p:nvSpPr>
        <p:spPr>
          <a:xfrm>
            <a:off x="381000" y="1981200"/>
            <a:ext cx="8077200" cy="4114800"/>
          </a:xfrm>
        </p:spPr>
        <p:txBody>
          <a:bodyPr/>
          <a:lstStyle/>
          <a:p>
            <a:r>
              <a:rPr lang="en-US" b="1" dirty="0" smtClean="0">
                <a:solidFill>
                  <a:schemeClr val="bg1"/>
                </a:solidFill>
              </a:rPr>
              <a:t>Application submitted in 1969</a:t>
            </a:r>
          </a:p>
          <a:p>
            <a:r>
              <a:rPr lang="en-US" b="1" dirty="0" smtClean="0">
                <a:solidFill>
                  <a:schemeClr val="bg1"/>
                </a:solidFill>
              </a:rPr>
              <a:t>Denied in 1972</a:t>
            </a:r>
          </a:p>
          <a:p>
            <a:pPr lvl="1"/>
            <a:r>
              <a:rPr lang="en-US" b="1" dirty="0" smtClean="0">
                <a:solidFill>
                  <a:schemeClr val="bg1"/>
                </a:solidFill>
              </a:rPr>
              <a:t>No quantitative basis to support the request</a:t>
            </a:r>
          </a:p>
          <a:p>
            <a:pPr lvl="1"/>
            <a:r>
              <a:rPr lang="en-US" b="1" dirty="0" smtClean="0">
                <a:solidFill>
                  <a:schemeClr val="bg1"/>
                </a:solidFill>
              </a:rPr>
              <a:t>No diversion or storage</a:t>
            </a:r>
          </a:p>
          <a:p>
            <a:pPr lvl="1"/>
            <a:r>
              <a:rPr lang="en-US" b="1" dirty="0" smtClean="0">
                <a:solidFill>
                  <a:schemeClr val="bg1"/>
                </a:solidFill>
              </a:rPr>
              <a:t>No way to test for abandon-ability</a:t>
            </a:r>
          </a:p>
          <a:p>
            <a:pPr lvl="1"/>
            <a:r>
              <a:rPr lang="en-US" b="1" dirty="0" smtClean="0">
                <a:solidFill>
                  <a:schemeClr val="bg1"/>
                </a:solidFill>
              </a:rPr>
              <a:t>A right of this nature would be of such value that it should be vested in the state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026" name="Picture 2" descr="D:\TOM\Pictures\Stream Preservation Cover Page.jpg"/>
          <p:cNvPicPr>
            <a:picLocks noChangeAspect="1" noChangeArrowheads="1"/>
          </p:cNvPicPr>
          <p:nvPr/>
        </p:nvPicPr>
        <p:blipFill>
          <a:blip r:embed="rId4" cstate="print"/>
          <a:srcRect/>
          <a:stretch>
            <a:fillRect/>
          </a:stretch>
        </p:blipFill>
        <p:spPr bwMode="auto">
          <a:xfrm>
            <a:off x="2286000" y="152400"/>
            <a:ext cx="4267199" cy="6553200"/>
          </a:xfrm>
          <a:prstGeom prst="rect">
            <a:avLst/>
          </a:prstGeom>
          <a:noFill/>
          <a:ln w="25400">
            <a:solidFill>
              <a:schemeClr val="tx1"/>
            </a:solid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1094</TotalTime>
  <Words>4741</Words>
  <Application>Microsoft Office PowerPoint</Application>
  <PresentationFormat>On-screen Show (4:3)</PresentationFormat>
  <Paragraphs>235</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Strategies For Developing Environmental Flow Laws</vt:lpstr>
      <vt:lpstr>Slide 2</vt:lpstr>
      <vt:lpstr>When it comes to management strategies, water is different . . . </vt:lpstr>
      <vt:lpstr>Water Management Principles</vt:lpstr>
      <vt:lpstr>Slide 5</vt:lpstr>
      <vt:lpstr>The Importance of Time &amp; Timing</vt:lpstr>
      <vt:lpstr>Basic Strategies To Manage Flow</vt:lpstr>
      <vt:lpstr>Wyoming History</vt:lpstr>
      <vt:lpstr>Slide 9</vt:lpstr>
      <vt:lpstr>Wyoming History</vt:lpstr>
      <vt:lpstr>Since 1986</vt:lpstr>
      <vt:lpstr>What Hasn’t Happened?</vt:lpstr>
      <vt:lpstr>Temporary change of use legislation</vt:lpstr>
      <vt:lpstr>Strategies to minimize the need for or value of instream flow</vt:lpstr>
      <vt:lpstr>Primary Elements</vt:lpstr>
      <vt:lpstr>Know baloney when you see it  (the 2 second rule)</vt:lpstr>
      <vt:lpstr>A few examples of baloney (and some possible answers)</vt:lpstr>
      <vt:lpstr>Some more baloney</vt:lpstr>
      <vt:lpstr>Slide 19</vt:lpstr>
      <vt:lpstr>Saaay, you look different!</vt:lpstr>
      <vt:lpstr>Fear of the unknown (change)</vt:lpstr>
      <vt:lpstr>People are more important than fish?</vt:lpstr>
      <vt:lpstr>Slide 23</vt:lpstr>
      <vt:lpstr>Remain Vigilant</vt:lpstr>
      <vt:lpstr>Basic Strategy</vt:lpstr>
      <vt:lpstr>Dealing with the public</vt:lpstr>
      <vt:lpstr>The Power of One (Champions and Assassins)</vt:lpstr>
      <vt:lpstr>Conclusions</vt:lpstr>
      <vt:lpstr>Slide 29</vt:lpstr>
      <vt:lpstr>So What?</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tannea</dc:creator>
  <cp:lastModifiedBy>tannea</cp:lastModifiedBy>
  <cp:revision>118</cp:revision>
  <dcterms:created xsi:type="dcterms:W3CDTF">2013-02-07T20:38:45Z</dcterms:created>
  <dcterms:modified xsi:type="dcterms:W3CDTF">2013-06-13T20:43:03Z</dcterms:modified>
</cp:coreProperties>
</file>