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handoutMasterIdLst>
    <p:handoutMasterId r:id="rId32"/>
  </p:handoutMasterIdLst>
  <p:sldIdLst>
    <p:sldId id="256" r:id="rId3"/>
    <p:sldId id="257" r:id="rId4"/>
    <p:sldId id="276" r:id="rId5"/>
    <p:sldId id="272" r:id="rId6"/>
    <p:sldId id="274" r:id="rId7"/>
    <p:sldId id="275" r:id="rId8"/>
    <p:sldId id="260" r:id="rId9"/>
    <p:sldId id="267" r:id="rId10"/>
    <p:sldId id="268" r:id="rId11"/>
    <p:sldId id="258" r:id="rId12"/>
    <p:sldId id="269" r:id="rId13"/>
    <p:sldId id="259" r:id="rId14"/>
    <p:sldId id="264" r:id="rId15"/>
    <p:sldId id="265" r:id="rId16"/>
    <p:sldId id="273" r:id="rId17"/>
    <p:sldId id="261" r:id="rId18"/>
    <p:sldId id="266" r:id="rId19"/>
    <p:sldId id="263" r:id="rId20"/>
    <p:sldId id="262" r:id="rId21"/>
    <p:sldId id="283" r:id="rId22"/>
    <p:sldId id="271" r:id="rId23"/>
    <p:sldId id="277" r:id="rId24"/>
    <p:sldId id="278" r:id="rId25"/>
    <p:sldId id="279" r:id="rId26"/>
    <p:sldId id="280" r:id="rId27"/>
    <p:sldId id="281" r:id="rId28"/>
    <p:sldId id="270" r:id="rId29"/>
    <p:sldId id="28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C9E"/>
    <a:srgbClr val="6DD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5389" autoAdjust="0"/>
  </p:normalViewPr>
  <p:slideViewPr>
    <p:cSldViewPr>
      <p:cViewPr varScale="1">
        <p:scale>
          <a:sx n="61" d="100"/>
          <a:sy n="61" d="100"/>
        </p:scale>
        <p:origin x="-768"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TOM\IFC\NIFPA-2\Archives\Edited%20files%20from%20ESSA%20-%20Kelly\Figure%2011%20and%20Appendix%20F.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TOM\IFC\NIFPA-2\Archives\Edited%20files%20from%20ESSA%20-%20Kelly\Figure%2039%20and%2040%20and%20Appendix%20Q.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TOM\IFC\NIFPA-2\Archives\Edited%20files%20from%20ESSA%20-%20Kelly\Figure%2039%20and%2040%20and%20Appendix%20Q.xls"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tannea\AppData\Local\Temp\wz1871\Figure%2037%20and%20Appendix%20O.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b="1" i="0" u="none" strike="noStrike" baseline="0">
                <a:solidFill>
                  <a:srgbClr val="000000"/>
                </a:solidFill>
                <a:latin typeface="Arial"/>
                <a:ea typeface="Arial"/>
                <a:cs typeface="Arial"/>
              </a:defRPr>
            </a:pPr>
            <a:r>
              <a:rPr lang="en-US"/>
              <a:t>Top five program inputs</a:t>
            </a:r>
          </a:p>
        </c:rich>
      </c:tx>
      <c:layout>
        <c:manualLayout>
          <c:xMode val="edge"/>
          <c:yMode val="edge"/>
          <c:x val="0.41039976887085405"/>
          <c:y val="1.0703373903396004E-2"/>
        </c:manualLayout>
      </c:layout>
      <c:spPr>
        <a:noFill/>
        <a:ln w="25400">
          <a:noFill/>
        </a:ln>
      </c:spPr>
    </c:title>
    <c:plotArea>
      <c:layout>
        <c:manualLayout>
          <c:layoutTarget val="inner"/>
          <c:xMode val="edge"/>
          <c:yMode val="edge"/>
          <c:x val="0.49117981387484611"/>
          <c:y val="8.1039830982855526E-2"/>
          <c:w val="0.49025130761043045"/>
          <c:h val="0.81651452348763665"/>
        </c:manualLayout>
      </c:layout>
      <c:barChart>
        <c:barDir val="bar"/>
        <c:grouping val="clustered"/>
        <c:ser>
          <c:idx val="0"/>
          <c:order val="0"/>
          <c:tx>
            <c:strRef>
              <c:f>'Figure 7'!$Z$5</c:f>
              <c:strCache>
                <c:ptCount val="1"/>
                <c:pt idx="0">
                  <c:v>Combined</c:v>
                </c:pt>
              </c:strCache>
            </c:strRef>
          </c:tx>
          <c:spPr>
            <a:solidFill>
              <a:srgbClr val="0000FF"/>
            </a:solidFill>
            <a:ln w="12700">
              <a:solidFill>
                <a:srgbClr val="000000"/>
              </a:solidFill>
              <a:prstDash val="solid"/>
            </a:ln>
          </c:spPr>
          <c:dPt>
            <c:idx val="0"/>
            <c:spPr>
              <a:solidFill>
                <a:srgbClr val="00B050"/>
              </a:solidFill>
              <a:ln w="12700">
                <a:solidFill>
                  <a:srgbClr val="000000"/>
                </a:solidFill>
                <a:prstDash val="solid"/>
              </a:ln>
            </c:spPr>
          </c:dPt>
          <c:dPt>
            <c:idx val="12"/>
            <c:spPr>
              <a:solidFill>
                <a:srgbClr val="C00000"/>
              </a:solidFill>
              <a:ln w="12700">
                <a:solidFill>
                  <a:srgbClr val="000000"/>
                </a:solidFill>
                <a:prstDash val="solid"/>
              </a:ln>
            </c:spPr>
          </c:dPt>
          <c:dPt>
            <c:idx val="13"/>
            <c:spPr>
              <a:solidFill>
                <a:srgbClr val="C00000"/>
              </a:solidFill>
              <a:ln w="12700">
                <a:solidFill>
                  <a:srgbClr val="000000"/>
                </a:solidFill>
                <a:prstDash val="solid"/>
              </a:ln>
            </c:spPr>
          </c:dPt>
          <c:dPt>
            <c:idx val="14"/>
            <c:spPr>
              <a:solidFill>
                <a:srgbClr val="C00000"/>
              </a:solidFill>
              <a:ln w="12700">
                <a:solidFill>
                  <a:srgbClr val="000000"/>
                </a:solidFill>
                <a:prstDash val="solid"/>
              </a:ln>
            </c:spPr>
          </c:dPt>
          <c:dPt>
            <c:idx val="15"/>
            <c:spPr>
              <a:solidFill>
                <a:srgbClr val="C00000"/>
              </a:solidFill>
              <a:ln w="12700">
                <a:solidFill>
                  <a:srgbClr val="000000"/>
                </a:solidFill>
                <a:prstDash val="solid"/>
              </a:ln>
            </c:spPr>
          </c:dPt>
          <c:dPt>
            <c:idx val="16"/>
            <c:spPr>
              <a:solidFill>
                <a:srgbClr val="C00000"/>
              </a:solidFill>
              <a:ln w="12700">
                <a:solidFill>
                  <a:srgbClr val="000000"/>
                </a:solidFill>
                <a:prstDash val="solid"/>
              </a:ln>
            </c:spPr>
          </c:dPt>
          <c:cat>
            <c:strRef>
              <c:f>'Figure 7'!$Y$6:$Y$22</c:f>
              <c:strCache>
                <c:ptCount val="17"/>
                <c:pt idx="0">
                  <c:v>Increased staff ability to recognize threats and opportunities and prioritize related actions</c:v>
                </c:pt>
                <c:pt idx="1">
                  <c:v>A better functioning agency organizational structure</c:v>
                </c:pt>
                <c:pt idx="2">
                  <c:v>Higher staff willingness to advocate for adequate flows and lake levels</c:v>
                </c:pt>
                <c:pt idx="3">
                  <c:v>More or better legal staff </c:v>
                </c:pt>
                <c:pt idx="4">
                  <c:v>More or better technical staff </c:v>
                </c:pt>
                <c:pt idx="5">
                  <c:v>More or better partnerships </c:v>
                </c:pt>
                <c:pt idx="6">
                  <c:v>More or better information and education staff</c:v>
                </c:pt>
                <c:pt idx="7">
                  <c:v>More or better interagency coordination </c:v>
                </c:pt>
                <c:pt idx="8">
                  <c:v>More or better support from the agency </c:v>
                </c:pt>
                <c:pt idx="9">
                  <c:v>More staff training </c:v>
                </c:pt>
                <c:pt idx="10">
                  <c:v>Increased operating budgets </c:v>
                </c:pt>
                <c:pt idx="11">
                  <c:v>More or better access to interdisciplinary team members </c:v>
                </c:pt>
                <c:pt idx="12">
                  <c:v>A more knowledgeable public </c:v>
                </c:pt>
                <c:pt idx="13">
                  <c:v>More supportive laws </c:v>
                </c:pt>
                <c:pt idx="14">
                  <c:v>A public more actively supportive </c:v>
                </c:pt>
                <c:pt idx="15">
                  <c:v>More instream flow/water management staff </c:v>
                </c:pt>
                <c:pt idx="16">
                  <c:v>More supportive regulations and policies </c:v>
                </c:pt>
              </c:strCache>
            </c:strRef>
          </c:cat>
          <c:val>
            <c:numRef>
              <c:f>'Figure 7'!$Z$6:$Z$22</c:f>
              <c:numCache>
                <c:formatCode>General</c:formatCode>
                <c:ptCount val="17"/>
                <c:pt idx="0">
                  <c:v>3</c:v>
                </c:pt>
                <c:pt idx="1">
                  <c:v>4</c:v>
                </c:pt>
                <c:pt idx="2">
                  <c:v>5</c:v>
                </c:pt>
                <c:pt idx="3">
                  <c:v>7</c:v>
                </c:pt>
                <c:pt idx="4">
                  <c:v>7</c:v>
                </c:pt>
                <c:pt idx="5">
                  <c:v>8</c:v>
                </c:pt>
                <c:pt idx="6">
                  <c:v>11</c:v>
                </c:pt>
                <c:pt idx="7">
                  <c:v>12</c:v>
                </c:pt>
                <c:pt idx="8">
                  <c:v>13</c:v>
                </c:pt>
                <c:pt idx="9">
                  <c:v>15</c:v>
                </c:pt>
                <c:pt idx="10">
                  <c:v>15</c:v>
                </c:pt>
                <c:pt idx="11">
                  <c:v>18</c:v>
                </c:pt>
                <c:pt idx="12">
                  <c:v>22</c:v>
                </c:pt>
                <c:pt idx="13">
                  <c:v>23</c:v>
                </c:pt>
                <c:pt idx="14">
                  <c:v>23</c:v>
                </c:pt>
                <c:pt idx="15">
                  <c:v>25</c:v>
                </c:pt>
                <c:pt idx="16">
                  <c:v>28</c:v>
                </c:pt>
              </c:numCache>
            </c:numRef>
          </c:val>
        </c:ser>
        <c:axId val="73052928"/>
        <c:axId val="85557248"/>
      </c:barChart>
      <c:catAx>
        <c:axId val="73052928"/>
        <c:scaling>
          <c:orientation val="minMax"/>
        </c:scaling>
        <c:axPos val="l"/>
        <c:numFmt formatCode="@" sourceLinked="0"/>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5557248"/>
        <c:crossesAt val="0"/>
        <c:auto val="1"/>
        <c:lblAlgn val="ctr"/>
        <c:lblOffset val="100"/>
        <c:tickLblSkip val="1"/>
        <c:tickMarkSkip val="1"/>
      </c:catAx>
      <c:valAx>
        <c:axId val="85557248"/>
        <c:scaling>
          <c:orientation val="minMax"/>
          <c:max val="30"/>
          <c:min val="0"/>
        </c:scaling>
        <c:axPos val="b"/>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Number selected</a:t>
                </a:r>
              </a:p>
            </c:rich>
          </c:tx>
          <c:layout>
            <c:manualLayout>
              <c:xMode val="edge"/>
              <c:yMode val="edge"/>
              <c:x val="0.66945301664227574"/>
              <c:y val="0.94495501032839302"/>
            </c:manualLayout>
          </c:layout>
          <c:spPr>
            <a:noFill/>
            <a:ln w="25400">
              <a:noFill/>
            </a:ln>
          </c:spPr>
        </c:title>
        <c:numFmt formatCode="General" sourceLinked="1"/>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3052928"/>
        <c:crosses val="autoZero"/>
        <c:crossBetween val="between"/>
        <c:majorUnit val="5"/>
        <c:minorUnit val="1"/>
      </c:valAx>
      <c:spPr>
        <a:solidFill>
          <a:srgbClr val="FFFFFF"/>
        </a:solidFill>
        <a:ln w="12700">
          <a:solidFill>
            <a:srgbClr val="000000"/>
          </a:solidFill>
          <a:prstDash val="solid"/>
        </a:ln>
      </c:spPr>
    </c:plotArea>
    <c:plotVisOnly val="1"/>
    <c:dispBlanksAs val="gap"/>
  </c:chart>
  <c:spPr>
    <a:solidFill>
      <a:srgbClr val="FFFFFF"/>
    </a:solidFill>
    <a:ln w="12700">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b="1" i="0" u="none" strike="noStrike" baseline="0">
                <a:solidFill>
                  <a:srgbClr val="000000"/>
                </a:solidFill>
                <a:latin typeface="Arial"/>
                <a:ea typeface="Arial"/>
                <a:cs typeface="Arial"/>
              </a:defRPr>
            </a:pPr>
            <a:r>
              <a:rPr lang="en-US"/>
              <a:t>Expectations for laws and public involvement</a:t>
            </a:r>
          </a:p>
        </c:rich>
      </c:tx>
      <c:layout>
        <c:manualLayout>
          <c:xMode val="edge"/>
          <c:yMode val="edge"/>
          <c:x val="0.17600024062532946"/>
          <c:y val="1.8567675329898135E-2"/>
        </c:manualLayout>
      </c:layout>
      <c:spPr>
        <a:noFill/>
        <a:ln w="25400">
          <a:noFill/>
        </a:ln>
      </c:spPr>
    </c:title>
    <c:plotArea>
      <c:layout>
        <c:manualLayout>
          <c:layoutTarget val="inner"/>
          <c:xMode val="edge"/>
          <c:yMode val="edge"/>
          <c:x val="0.11680015968771834"/>
          <c:y val="0.1458888775920564"/>
          <c:w val="0.86240117906411262"/>
          <c:h val="0.61538581093376565"/>
        </c:manualLayout>
      </c:layout>
      <c:barChart>
        <c:barDir val="col"/>
        <c:grouping val="clustered"/>
        <c:ser>
          <c:idx val="2"/>
          <c:order val="0"/>
          <c:tx>
            <c:strRef>
              <c:f>'Figure 35'!$A$9</c:f>
              <c:strCache>
                <c:ptCount val="1"/>
                <c:pt idx="0">
                  <c:v>Existence of effective laws for flow management</c:v>
                </c:pt>
              </c:strCache>
            </c:strRef>
          </c:tx>
          <c:spPr>
            <a:solidFill>
              <a:srgbClr val="008000"/>
            </a:solidFill>
            <a:ln w="12700">
              <a:solidFill>
                <a:srgbClr val="000000"/>
              </a:solidFill>
              <a:prstDash val="solid"/>
            </a:ln>
          </c:spPr>
          <c:cat>
            <c:strRef>
              <c:f>'Figure 35'!$B$6:$F$6</c:f>
              <c:strCache>
                <c:ptCount val="5"/>
                <c:pt idx="0">
                  <c:v>Much less than today</c:v>
                </c:pt>
                <c:pt idx="1">
                  <c:v>Somewhat less than today</c:v>
                </c:pt>
                <c:pt idx="2">
                  <c:v>About the same as today</c:v>
                </c:pt>
                <c:pt idx="3">
                  <c:v>Somewhat more than today</c:v>
                </c:pt>
                <c:pt idx="4">
                  <c:v>Much more than today</c:v>
                </c:pt>
              </c:strCache>
            </c:strRef>
          </c:cat>
          <c:val>
            <c:numRef>
              <c:f>'Figure 35'!$B$9:$F$9</c:f>
              <c:numCache>
                <c:formatCode>0.0</c:formatCode>
                <c:ptCount val="5"/>
                <c:pt idx="0">
                  <c:v>4.2553191489361701</c:v>
                </c:pt>
                <c:pt idx="1">
                  <c:v>8.5106382978723527</c:v>
                </c:pt>
                <c:pt idx="2">
                  <c:v>57.446808510638228</c:v>
                </c:pt>
                <c:pt idx="3">
                  <c:v>27.65957446808515</c:v>
                </c:pt>
                <c:pt idx="4">
                  <c:v>2.1276595744680837</c:v>
                </c:pt>
              </c:numCache>
            </c:numRef>
          </c:val>
        </c:ser>
        <c:ser>
          <c:idx val="3"/>
          <c:order val="1"/>
          <c:tx>
            <c:strRef>
              <c:f>'Figure 35'!$A$10</c:f>
              <c:strCache>
                <c:ptCount val="1"/>
                <c:pt idx="0">
                  <c:v>Portion of knowledgeable and involved public</c:v>
                </c:pt>
              </c:strCache>
            </c:strRef>
          </c:tx>
          <c:spPr>
            <a:solidFill>
              <a:srgbClr val="C0C0C0"/>
            </a:solidFill>
            <a:ln w="12700">
              <a:solidFill>
                <a:srgbClr val="000000"/>
              </a:solidFill>
              <a:prstDash val="solid"/>
            </a:ln>
          </c:spPr>
          <c:cat>
            <c:strRef>
              <c:f>'Figure 35'!$B$6:$F$6</c:f>
              <c:strCache>
                <c:ptCount val="5"/>
                <c:pt idx="0">
                  <c:v>Much less than today</c:v>
                </c:pt>
                <c:pt idx="1">
                  <c:v>Somewhat less than today</c:v>
                </c:pt>
                <c:pt idx="2">
                  <c:v>About the same as today</c:v>
                </c:pt>
                <c:pt idx="3">
                  <c:v>Somewhat more than today</c:v>
                </c:pt>
                <c:pt idx="4">
                  <c:v>Much more than today</c:v>
                </c:pt>
              </c:strCache>
            </c:strRef>
          </c:cat>
          <c:val>
            <c:numRef>
              <c:f>'Figure 35'!$B$10:$F$10</c:f>
              <c:numCache>
                <c:formatCode>0.0</c:formatCode>
                <c:ptCount val="5"/>
                <c:pt idx="0">
                  <c:v>2.1276595744680837</c:v>
                </c:pt>
                <c:pt idx="1">
                  <c:v>2.1276595744680837</c:v>
                </c:pt>
                <c:pt idx="2">
                  <c:v>42.553191489361588</c:v>
                </c:pt>
                <c:pt idx="3">
                  <c:v>42.553191489361588</c:v>
                </c:pt>
                <c:pt idx="4">
                  <c:v>10.638297872340418</c:v>
                </c:pt>
              </c:numCache>
            </c:numRef>
          </c:val>
        </c:ser>
        <c:axId val="87065344"/>
        <c:axId val="87067264"/>
      </c:barChart>
      <c:catAx>
        <c:axId val="87065344"/>
        <c:scaling>
          <c:orientation val="minMax"/>
        </c:scaling>
        <c:axPos val="b"/>
        <c:numFmt formatCode="General" sourceLinked="1"/>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7067264"/>
        <c:crossesAt val="0"/>
        <c:auto val="1"/>
        <c:lblAlgn val="ctr"/>
        <c:lblOffset val="100"/>
        <c:tickLblSkip val="1"/>
        <c:tickMarkSkip val="1"/>
      </c:catAx>
      <c:valAx>
        <c:axId val="87067264"/>
        <c:scaling>
          <c:orientation val="minMax"/>
          <c:max val="60"/>
          <c:min val="0"/>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Percent</a:t>
                </a:r>
              </a:p>
            </c:rich>
          </c:tx>
          <c:layout>
            <c:manualLayout>
              <c:xMode val="edge"/>
              <c:yMode val="edge"/>
              <c:x val="1.4400019687526921E-2"/>
              <c:y val="0.36604845650370516"/>
            </c:manualLayout>
          </c:layout>
          <c:spPr>
            <a:noFill/>
            <a:ln w="25400">
              <a:noFill/>
            </a:ln>
          </c:spPr>
        </c:title>
        <c:numFmt formatCode="0" sourceLinked="0"/>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7065344"/>
        <c:crosses val="autoZero"/>
        <c:crossBetween val="between"/>
        <c:majorUnit val="10"/>
        <c:minorUnit val="2"/>
      </c:valAx>
      <c:spPr>
        <a:solidFill>
          <a:srgbClr val="FFFFFF"/>
        </a:solidFill>
        <a:ln w="12700">
          <a:solidFill>
            <a:srgbClr val="000000"/>
          </a:solidFill>
          <a:prstDash val="solid"/>
        </a:ln>
      </c:spPr>
    </c:plotArea>
    <c:legend>
      <c:legendPos val="r"/>
      <c:layout>
        <c:manualLayout>
          <c:xMode val="edge"/>
          <c:yMode val="edge"/>
          <c:x val="0.12960017718774228"/>
          <c:y val="0.18567675329898087"/>
          <c:w val="0.34080046593813784"/>
          <c:h val="0.22281210395877687"/>
        </c:manualLayout>
      </c:layout>
      <c:spPr>
        <a:solidFill>
          <a:srgbClr val="FFFFFF"/>
        </a:solidFill>
        <a:ln w="25400">
          <a:noFill/>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12700">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b="1" i="0" u="none" strike="noStrike" baseline="0">
                <a:solidFill>
                  <a:srgbClr val="000000"/>
                </a:solidFill>
                <a:latin typeface="Arial"/>
                <a:ea typeface="Arial"/>
                <a:cs typeface="Arial"/>
              </a:defRPr>
            </a:pPr>
            <a:r>
              <a:rPr lang="en-US"/>
              <a:t>Expectations for flows and reservoir condition</a:t>
            </a:r>
          </a:p>
        </c:rich>
      </c:tx>
      <c:layout>
        <c:manualLayout>
          <c:xMode val="edge"/>
          <c:yMode val="edge"/>
          <c:x val="0.17258105291012379"/>
          <c:y val="1.8421123642283856E-2"/>
        </c:manualLayout>
      </c:layout>
      <c:spPr>
        <a:noFill/>
        <a:ln w="25400">
          <a:noFill/>
        </a:ln>
      </c:spPr>
    </c:title>
    <c:plotArea>
      <c:layout>
        <c:manualLayout>
          <c:layoutTarget val="inner"/>
          <c:xMode val="edge"/>
          <c:yMode val="edge"/>
          <c:x val="0.1161293066311115"/>
          <c:y val="0.15000057823002505"/>
          <c:w val="0.85967945047753525"/>
          <c:h val="0.6078970801953647"/>
        </c:manualLayout>
      </c:layout>
      <c:barChart>
        <c:barDir val="col"/>
        <c:grouping val="clustered"/>
        <c:ser>
          <c:idx val="0"/>
          <c:order val="0"/>
          <c:tx>
            <c:strRef>
              <c:f>'Figure 35'!$A$7</c:f>
              <c:strCache>
                <c:ptCount val="1"/>
                <c:pt idx="0">
                  <c:v>Portion of stream miles fully functional and protected</c:v>
                </c:pt>
              </c:strCache>
            </c:strRef>
          </c:tx>
          <c:spPr>
            <a:solidFill>
              <a:srgbClr val="0000FF"/>
            </a:solidFill>
            <a:ln w="12700">
              <a:solidFill>
                <a:srgbClr val="000000"/>
              </a:solidFill>
              <a:prstDash val="solid"/>
            </a:ln>
          </c:spPr>
          <c:cat>
            <c:strRef>
              <c:f>'Figure 35'!$B$6:$F$6</c:f>
              <c:strCache>
                <c:ptCount val="5"/>
                <c:pt idx="0">
                  <c:v>Much less than today</c:v>
                </c:pt>
                <c:pt idx="1">
                  <c:v>Somewhat less than today</c:v>
                </c:pt>
                <c:pt idx="2">
                  <c:v>About the same as today</c:v>
                </c:pt>
                <c:pt idx="3">
                  <c:v>Somewhat more than today</c:v>
                </c:pt>
                <c:pt idx="4">
                  <c:v>Much more than today</c:v>
                </c:pt>
              </c:strCache>
            </c:strRef>
          </c:cat>
          <c:val>
            <c:numRef>
              <c:f>'Figure 35'!$B$7:$F$7</c:f>
              <c:numCache>
                <c:formatCode>0.0</c:formatCode>
                <c:ptCount val="5"/>
                <c:pt idx="0">
                  <c:v>19.148936170212767</c:v>
                </c:pt>
                <c:pt idx="1">
                  <c:v>36.170212765957451</c:v>
                </c:pt>
                <c:pt idx="2">
                  <c:v>25.531914893617031</c:v>
                </c:pt>
                <c:pt idx="3">
                  <c:v>17.021276595744681</c:v>
                </c:pt>
                <c:pt idx="4">
                  <c:v>2.1276595744680837</c:v>
                </c:pt>
              </c:numCache>
            </c:numRef>
          </c:val>
        </c:ser>
        <c:ser>
          <c:idx val="1"/>
          <c:order val="1"/>
          <c:tx>
            <c:strRef>
              <c:f>'Figure 35'!$A$8</c:f>
              <c:strCache>
                <c:ptCount val="1"/>
                <c:pt idx="0">
                  <c:v>Portion of lake and reservoir acres fully functional and protected</c:v>
                </c:pt>
              </c:strCache>
            </c:strRef>
          </c:tx>
          <c:spPr>
            <a:solidFill>
              <a:srgbClr val="FFFF99"/>
            </a:solidFill>
            <a:ln w="12700">
              <a:solidFill>
                <a:srgbClr val="000000"/>
              </a:solidFill>
              <a:prstDash val="solid"/>
            </a:ln>
          </c:spPr>
          <c:cat>
            <c:strRef>
              <c:f>'Figure 35'!$B$6:$F$6</c:f>
              <c:strCache>
                <c:ptCount val="5"/>
                <c:pt idx="0">
                  <c:v>Much less than today</c:v>
                </c:pt>
                <c:pt idx="1">
                  <c:v>Somewhat less than today</c:v>
                </c:pt>
                <c:pt idx="2">
                  <c:v>About the same as today</c:v>
                </c:pt>
                <c:pt idx="3">
                  <c:v>Somewhat more than today</c:v>
                </c:pt>
                <c:pt idx="4">
                  <c:v>Much more than today</c:v>
                </c:pt>
              </c:strCache>
            </c:strRef>
          </c:cat>
          <c:val>
            <c:numRef>
              <c:f>'Figure 35'!$B$8:$F$8</c:f>
              <c:numCache>
                <c:formatCode>0.0</c:formatCode>
                <c:ptCount val="5"/>
                <c:pt idx="0">
                  <c:v>4.2553191489361701</c:v>
                </c:pt>
                <c:pt idx="1">
                  <c:v>40.425531914893611</c:v>
                </c:pt>
                <c:pt idx="2">
                  <c:v>51.063829787233963</c:v>
                </c:pt>
                <c:pt idx="3">
                  <c:v>4.2553191489361701</c:v>
                </c:pt>
                <c:pt idx="4">
                  <c:v>0</c:v>
                </c:pt>
              </c:numCache>
            </c:numRef>
          </c:val>
        </c:ser>
        <c:axId val="104468480"/>
        <c:axId val="104470400"/>
      </c:barChart>
      <c:catAx>
        <c:axId val="104468480"/>
        <c:scaling>
          <c:orientation val="minMax"/>
        </c:scaling>
        <c:axPos val="b"/>
        <c:numFmt formatCode="General" sourceLinked="1"/>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4470400"/>
        <c:crossesAt val="0"/>
        <c:auto val="1"/>
        <c:lblAlgn val="ctr"/>
        <c:lblOffset val="100"/>
        <c:tickLblSkip val="1"/>
        <c:tickMarkSkip val="1"/>
      </c:catAx>
      <c:valAx>
        <c:axId val="104470400"/>
        <c:scaling>
          <c:orientation val="minMax"/>
          <c:max val="60"/>
          <c:min val="0"/>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Percent</a:t>
                </a:r>
              </a:p>
            </c:rich>
          </c:tx>
          <c:layout>
            <c:manualLayout>
              <c:xMode val="edge"/>
              <c:yMode val="edge"/>
              <c:x val="1.2903256292345703E-2"/>
              <c:y val="0.36579088375392088"/>
            </c:manualLayout>
          </c:layout>
          <c:spPr>
            <a:noFill/>
            <a:ln w="25400">
              <a:noFill/>
            </a:ln>
          </c:spPr>
        </c:title>
        <c:numFmt formatCode="0" sourceLinked="0"/>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4468480"/>
        <c:crosses val="autoZero"/>
        <c:crossBetween val="between"/>
        <c:majorUnit val="10"/>
        <c:minorUnit val="2"/>
      </c:valAx>
      <c:spPr>
        <a:noFill/>
        <a:ln w="12700">
          <a:solidFill>
            <a:srgbClr val="000000"/>
          </a:solidFill>
          <a:prstDash val="solid"/>
        </a:ln>
      </c:spPr>
    </c:plotArea>
    <c:legend>
      <c:legendPos val="r"/>
      <c:layout>
        <c:manualLayout>
          <c:xMode val="edge"/>
          <c:yMode val="edge"/>
          <c:x val="0.62096920906913811"/>
          <c:y val="0.16052693459704476"/>
          <c:w val="0.34677501285679074"/>
          <c:h val="0.33947499283637378"/>
        </c:manualLayout>
      </c:layout>
      <c:spPr>
        <a:solidFill>
          <a:srgbClr val="FFFFFF"/>
        </a:solidFill>
        <a:ln w="25400">
          <a:noFill/>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12700">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b="1" i="0" u="none" strike="noStrike" baseline="0">
                <a:solidFill>
                  <a:srgbClr val="000000"/>
                </a:solidFill>
                <a:latin typeface="Arial"/>
                <a:ea typeface="Arial"/>
                <a:cs typeface="Arial"/>
              </a:defRPr>
            </a:pPr>
            <a:r>
              <a:rPr lang="en-US"/>
              <a:t>Effort needed for protection</a:t>
            </a:r>
          </a:p>
        </c:rich>
      </c:tx>
      <c:layout>
        <c:manualLayout>
          <c:xMode val="edge"/>
          <c:yMode val="edge"/>
          <c:x val="0.30503226618770024"/>
          <c:y val="2.3255813953488372E-2"/>
        </c:manualLayout>
      </c:layout>
      <c:spPr>
        <a:noFill/>
        <a:ln w="25400">
          <a:noFill/>
        </a:ln>
      </c:spPr>
    </c:title>
    <c:plotArea>
      <c:layout>
        <c:manualLayout>
          <c:layoutTarget val="inner"/>
          <c:xMode val="edge"/>
          <c:yMode val="edge"/>
          <c:x val="0.28930895349761293"/>
          <c:y val="0.15116279069767441"/>
          <c:w val="0.67453011440475863"/>
          <c:h val="0.65116279069767469"/>
        </c:manualLayout>
      </c:layout>
      <c:barChart>
        <c:barDir val="bar"/>
        <c:grouping val="stacked"/>
        <c:ser>
          <c:idx val="0"/>
          <c:order val="0"/>
          <c:tx>
            <c:strRef>
              <c:f>'Figure 33'!$A$6</c:f>
              <c:strCache>
                <c:ptCount val="1"/>
                <c:pt idx="0">
                  <c:v>Self-enforcing</c:v>
                </c:pt>
              </c:strCache>
            </c:strRef>
          </c:tx>
          <c:spPr>
            <a:solidFill>
              <a:srgbClr val="FFFF99"/>
            </a:solidFill>
            <a:ln w="12700">
              <a:solidFill>
                <a:srgbClr val="000000"/>
              </a:solidFill>
              <a:prstDash val="solid"/>
            </a:ln>
          </c:spPr>
          <c:cat>
            <c:strRef>
              <c:f>'Figure 33'!$B$5:$E$5</c:f>
              <c:strCache>
                <c:ptCount val="4"/>
                <c:pt idx="0">
                  <c:v>Threshold protection</c:v>
                </c:pt>
                <c:pt idx="1">
                  <c:v>Partial flow protection</c:v>
                </c:pt>
                <c:pt idx="2">
                  <c:v>Comprehensive flow protection</c:v>
                </c:pt>
                <c:pt idx="3">
                  <c:v>Full flow protection</c:v>
                </c:pt>
              </c:strCache>
            </c:strRef>
          </c:cat>
          <c:val>
            <c:numRef>
              <c:f>'Figure 33'!$B$6:$E$6</c:f>
              <c:numCache>
                <c:formatCode>General</c:formatCode>
                <c:ptCount val="4"/>
                <c:pt idx="0">
                  <c:v>13</c:v>
                </c:pt>
                <c:pt idx="1">
                  <c:v>6</c:v>
                </c:pt>
                <c:pt idx="2">
                  <c:v>4</c:v>
                </c:pt>
                <c:pt idx="3">
                  <c:v>11</c:v>
                </c:pt>
              </c:numCache>
            </c:numRef>
          </c:val>
        </c:ser>
        <c:ser>
          <c:idx val="1"/>
          <c:order val="1"/>
          <c:tx>
            <c:strRef>
              <c:f>'Figure 33'!$A$7</c:f>
              <c:strCache>
                <c:ptCount val="1"/>
                <c:pt idx="0">
                  <c:v>Requires oversight</c:v>
                </c:pt>
              </c:strCache>
            </c:strRef>
          </c:tx>
          <c:spPr>
            <a:solidFill>
              <a:srgbClr val="0000FF"/>
            </a:solidFill>
            <a:ln w="12700">
              <a:solidFill>
                <a:srgbClr val="000000"/>
              </a:solidFill>
              <a:prstDash val="solid"/>
            </a:ln>
          </c:spPr>
          <c:cat>
            <c:strRef>
              <c:f>'Figure 33'!$B$5:$E$5</c:f>
              <c:strCache>
                <c:ptCount val="4"/>
                <c:pt idx="0">
                  <c:v>Threshold protection</c:v>
                </c:pt>
                <c:pt idx="1">
                  <c:v>Partial flow protection</c:v>
                </c:pt>
                <c:pt idx="2">
                  <c:v>Comprehensive flow protection</c:v>
                </c:pt>
                <c:pt idx="3">
                  <c:v>Full flow protection</c:v>
                </c:pt>
              </c:strCache>
            </c:strRef>
          </c:cat>
          <c:val>
            <c:numRef>
              <c:f>'Figure 33'!$B$7:$E$7</c:f>
              <c:numCache>
                <c:formatCode>General</c:formatCode>
                <c:ptCount val="4"/>
                <c:pt idx="0">
                  <c:v>26</c:v>
                </c:pt>
                <c:pt idx="1">
                  <c:v>25</c:v>
                </c:pt>
                <c:pt idx="2">
                  <c:v>16</c:v>
                </c:pt>
                <c:pt idx="3">
                  <c:v>11</c:v>
                </c:pt>
              </c:numCache>
            </c:numRef>
          </c:val>
        </c:ser>
        <c:gapWidth val="100"/>
        <c:overlap val="100"/>
        <c:axId val="64328064"/>
        <c:axId val="64329600"/>
      </c:barChart>
      <c:catAx>
        <c:axId val="64328064"/>
        <c:scaling>
          <c:orientation val="minMax"/>
        </c:scaling>
        <c:axPos val="l"/>
        <c:numFmt formatCode="General" sourceLinked="1"/>
        <c:tickLblPos val="nextTo"/>
        <c:spPr>
          <a:ln w="127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64329600"/>
        <c:crosses val="autoZero"/>
        <c:auto val="1"/>
        <c:lblAlgn val="ctr"/>
        <c:lblOffset val="100"/>
        <c:tickLblSkip val="1"/>
        <c:tickMarkSkip val="1"/>
      </c:catAx>
      <c:valAx>
        <c:axId val="64329600"/>
        <c:scaling>
          <c:orientation val="minMax"/>
        </c:scaling>
        <c:axPos val="b"/>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Number selected in each category</a:t>
                </a:r>
              </a:p>
            </c:rich>
          </c:tx>
          <c:layout>
            <c:manualLayout>
              <c:xMode val="edge"/>
              <c:yMode val="edge"/>
              <c:x val="0.41037846121128779"/>
              <c:y val="0.89534883720930403"/>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64328064"/>
        <c:crosses val="autoZero"/>
        <c:crossBetween val="between"/>
      </c:valAx>
      <c:spPr>
        <a:solidFill>
          <a:srgbClr val="FFFFFF"/>
        </a:solidFill>
        <a:ln w="12700">
          <a:solidFill>
            <a:srgbClr val="000000"/>
          </a:solidFill>
          <a:prstDash val="solid"/>
        </a:ln>
      </c:spPr>
    </c:plotArea>
    <c:legend>
      <c:legendPos val="r"/>
      <c:layout>
        <c:manualLayout>
          <c:xMode val="edge"/>
          <c:yMode val="edge"/>
          <c:x val="0.71383839612997824"/>
          <c:y val="0.1773255813953489"/>
          <c:w val="0.24056668415834062"/>
          <c:h val="0.17151162790697672"/>
        </c:manualLayout>
      </c:layout>
      <c:spPr>
        <a:solidFill>
          <a:srgbClr val="FFFFFF"/>
        </a:solidFill>
        <a:ln w="25400">
          <a:noFill/>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12700">
      <a:solidFill>
        <a:srgbClr val="000000"/>
      </a:solidFill>
      <a:prstDash val="solid"/>
    </a:ln>
  </c:spPr>
  <c:txPr>
    <a:bodyPr/>
    <a:lstStyle/>
    <a:p>
      <a:pPr>
        <a:defRPr sz="850" b="0" i="0" u="none" strike="noStrike" baseline="0">
          <a:solidFill>
            <a:srgbClr val="000000"/>
          </a:solidFill>
          <a:latin typeface="Arial"/>
          <a:ea typeface="Arial"/>
          <a:cs typeface="Arial"/>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0.00649</cdr:x>
      <cdr:y>0.93965</cdr:y>
    </cdr:from>
    <cdr:to>
      <cdr:x>0.23104</cdr:x>
      <cdr:y>0.98246</cdr:y>
    </cdr:to>
    <cdr:sp macro="" textlink="">
      <cdr:nvSpPr>
        <cdr:cNvPr id="11265" name="Text Box 1"/>
        <cdr:cNvSpPr txBox="1">
          <a:spLocks xmlns:a="http://schemas.openxmlformats.org/drawingml/2006/main" noChangeArrowheads="1"/>
        </cdr:cNvSpPr>
      </cdr:nvSpPr>
      <cdr:spPr bwMode="auto">
        <a:xfrm xmlns:a="http://schemas.openxmlformats.org/drawingml/2006/main">
          <a:off x="50800" y="4687336"/>
          <a:ext cx="1844497" cy="21369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000" b="0" i="1" strike="noStrike">
              <a:solidFill>
                <a:srgbClr val="000000"/>
              </a:solidFill>
              <a:latin typeface="Arial"/>
              <a:cs typeface="Arial"/>
            </a:rPr>
            <a:t>All responses combined</a:t>
          </a:r>
        </a:p>
      </cdr:txBody>
    </cdr:sp>
  </cdr:relSizeAnchor>
</c:userShapes>
</file>

<file path=ppt/drawings/drawing2.xml><?xml version="1.0" encoding="utf-8"?>
<c:userShapes xmlns:c="http://schemas.openxmlformats.org/drawingml/2006/chart">
  <cdr:relSizeAnchor xmlns:cdr="http://schemas.openxmlformats.org/drawingml/2006/chartDrawing">
    <cdr:from>
      <cdr:x>0.01906</cdr:x>
      <cdr:y>0.90272</cdr:y>
    </cdr:from>
    <cdr:to>
      <cdr:x>0.43227</cdr:x>
      <cdr:y>0.97971</cdr:y>
    </cdr:to>
    <cdr:sp macro="" textlink="">
      <cdr:nvSpPr>
        <cdr:cNvPr id="2049" name="Text Box 1"/>
        <cdr:cNvSpPr txBox="1">
          <a:spLocks xmlns:a="http://schemas.openxmlformats.org/drawingml/2006/main" noChangeArrowheads="1"/>
        </cdr:cNvSpPr>
      </cdr:nvSpPr>
      <cdr:spPr bwMode="auto">
        <a:xfrm xmlns:a="http://schemas.openxmlformats.org/drawingml/2006/main">
          <a:off x="89965" y="2370612"/>
          <a:ext cx="2005717" cy="20240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025" b="0" i="1" strike="noStrike">
              <a:solidFill>
                <a:srgbClr val="000000"/>
              </a:solidFill>
              <a:latin typeface="Arial"/>
              <a:cs typeface="Arial"/>
            </a:rPr>
            <a:t>All responses combined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B7C9B0-D949-499C-BA79-E4985AE32443}" type="datetimeFigureOut">
              <a:rPr lang="en-US" smtClean="0"/>
              <a:pPr/>
              <a:t>4/5/2013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9B3F27-F272-4832-B96A-3BB638B05FF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A46BAC-B22D-4A68-99EF-D24F54476FC7}" type="datetimeFigureOut">
              <a:rPr lang="en-US" smtClean="0"/>
              <a:pPr/>
              <a:t>4/5/2013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32502D-7C73-4946-9B0F-A4C4B5F7B2F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Writing laws is a</a:t>
            </a:r>
            <a:r>
              <a:rPr lang="en-US" baseline="0" dirty="0" smtClean="0"/>
              <a:t> considerable challenge.  We must provide opportunity for societal benefit on several levels – both economic </a:t>
            </a:r>
            <a:r>
              <a:rPr lang="en-US" baseline="0" smtClean="0"/>
              <a:t>and environmental.</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3 primary water allocation doctrines</a:t>
            </a:r>
            <a:r>
              <a:rPr lang="en-US" baseline="0" dirty="0" smtClean="0"/>
              <a:t> in the U.S. and Canada.  Riparianism (sharing</a:t>
            </a:r>
            <a:r>
              <a:rPr lang="en-US" baseline="0" dirty="0" smtClean="0"/>
              <a:t>) and </a:t>
            </a:r>
            <a:r>
              <a:rPr lang="en-US" baseline="0" dirty="0" smtClean="0"/>
              <a:t>Allocation (first in time is first in right</a:t>
            </a:r>
            <a:r>
              <a:rPr lang="en-US" baseline="0" dirty="0" smtClean="0"/>
              <a:t>).  Recently a new doctrine or basis for allocating water called Regulated </a:t>
            </a:r>
            <a:r>
              <a:rPr lang="en-US" baseline="0" dirty="0" smtClean="0"/>
              <a:t>Riparianism </a:t>
            </a:r>
            <a:r>
              <a:rPr lang="en-US" baseline="0" dirty="0" smtClean="0"/>
              <a:t>has begun to evolve (mostly in the eastern U.S.) that borrows features </a:t>
            </a:r>
            <a:r>
              <a:rPr lang="en-US" baseline="0" dirty="0" smtClean="0"/>
              <a:t>from both existing doctrines.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the Appropriation</a:t>
            </a:r>
            <a:r>
              <a:rPr lang="en-US" baseline="0" dirty="0" smtClean="0"/>
              <a:t> and Riparian doctrines, Regulated Riparianism is actually just another way to administer the privatization (extraction) of water from rivers (and lakes).  It’s primary purpose is to provide certainty and control to new water development projects (like subdivisions or industries that consume large amounts of water) to ensure that they will be able to promise water supplies to people who </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crafting</a:t>
            </a:r>
            <a:r>
              <a:rPr lang="en-US" baseline="0" dirty="0" smtClean="0"/>
              <a:t> instream flow and water volume legislation, it’s necessary to either consider the existing institutional structure or devise a new/formal structure.  This is important because the institutional structure will determine how laws are administered and how effective the laws are for their intended purpose.  Good legislation without effective institutional capacity won’t really accomplish much in terms of managing instream flow and lake volumes.  This is another time when it’s important to address the issues of certainty and control and build in features that maximize those abilities for the state (or province).</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Terminology is of critical importance in all laws and that is absolutely the case when it comes to crafting</a:t>
            </a:r>
            <a:r>
              <a:rPr lang="en-US" baseline="0" dirty="0" smtClean="0"/>
              <a:t> laws for water management.  Too often legislators and agency managers alike are either unaware of what words to include or assume everyone knows the meaning of key terms.  </a:t>
            </a:r>
          </a:p>
          <a:p>
            <a:endParaRPr lang="en-US" baseline="0" dirty="0" smtClean="0"/>
          </a:p>
          <a:p>
            <a:r>
              <a:rPr lang="en-US" baseline="0" dirty="0" smtClean="0"/>
              <a:t>For example, there’s a huge difference between the words “fish” (which can mean one species or all species) and “fishery” (which technically embraces the community of all aquatic organisms in a stream, their habitat and habitat processes over time, and human users).</a:t>
            </a:r>
          </a:p>
          <a:p>
            <a:endParaRPr lang="en-US" baseline="0" dirty="0" smtClean="0"/>
          </a:p>
          <a:p>
            <a:r>
              <a:rPr lang="en-US" baseline="0" dirty="0" smtClean="0"/>
              <a:t>Each of the other terms shown here could innocently be used interchangeably by some but mean totally different things to different people (i.e. attorneys).  Likewise, the failure to include a term such as “restore” (for example) may totally preclude opportunities for using water for anything other than protection (of a degraded condition).</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list of key components are other</a:t>
            </a:r>
            <a:r>
              <a:rPr lang="en-US" baseline="0" dirty="0" smtClean="0"/>
              <a:t> aspects of environmental flow legislation that are essential to address to secure or enhance the state’s certainty and control over waters used for environmental purposes.  These bullets refer primarily to institutional capacity but there are also other components to address related to dealing with the public and conducting flow quantification studies.  Omission of these kinds of elements means that sometimes water regulators will determine that no authority exists for holding a permit or water right (for example).  In other situations, regulators may address these matters by rule making or in policy.  Whenever possible, it is best to get these kinds of things recognized in statute . . . unless it appears the statute will be unnecessarily onerous and limiting.  In those situations, proponents may argue for making these determinations by rule making and hope for a better outcome.</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other components that are often important</a:t>
            </a:r>
            <a:r>
              <a:rPr lang="en-US" baseline="0" dirty="0" smtClean="0"/>
              <a:t> to address by statute.  It should be noted that this is still just a partial list of considerations.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Protection is not protection.  You need to clearly</a:t>
            </a:r>
            <a:r>
              <a:rPr lang="en-US" baseline="0" dirty="0" smtClean="0"/>
              <a:t> specify the level of protection opportunities allowed under specific conditions.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helps to see that the less protection provided, the more effort is needed</a:t>
            </a:r>
            <a:r>
              <a:rPr lang="en-US" baseline="0" dirty="0" smtClean="0"/>
              <a:t> to ensure protection</a:t>
            </a:r>
            <a:r>
              <a:rPr lang="en-US" baseline="0" dirty="0" smtClean="0"/>
              <a:t>.  This perspective may help water managers to see where monitoring or </a:t>
            </a:r>
            <a:r>
              <a:rPr lang="en-US" baseline="0" dirty="0" err="1" smtClean="0"/>
              <a:t>gaging</a:t>
            </a:r>
            <a:r>
              <a:rPr lang="en-US" baseline="0" dirty="0" smtClean="0"/>
              <a:t> are likely to be important components of flow protection or restoration.</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crafting laws to enable environmental uses of water, there are several aspects to consider that relate to both flowing</a:t>
            </a:r>
            <a:r>
              <a:rPr lang="en-US" baseline="0" dirty="0" smtClean="0"/>
              <a:t> and standing waters</a:t>
            </a:r>
            <a:r>
              <a:rPr lang="en-US" baseline="0" dirty="0" smtClean="0"/>
              <a:t>.  Lately, some instream flow advocates have pressed for protection of regional standards of flow protection in all rivers.  Though some research has been done in this area, most studies show that each stream has unique flow regime requirements that are not well served by protection of (relatively low) base flow amounts.  Such standards may work if standards are set to protect much higher flow regimes on an instantaneous daily basis.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few states or provinces have done much to protect or</a:t>
            </a:r>
            <a:r>
              <a:rPr lang="en-US" baseline="0" dirty="0" smtClean="0"/>
              <a:t> legally manage storage levels in natural lakes or man-made reservoirs.  Several strategies exist for those who find opportunity to regulate or manage these water bodies.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smtClean="0"/>
              <a:t>In spite of all the debate about what instream flows do or don’t do, the reality is that </a:t>
            </a:r>
            <a:r>
              <a:rPr lang="en-US" baseline="0" dirty="0" smtClean="0"/>
              <a:t>Wyoming’s law </a:t>
            </a:r>
            <a:r>
              <a:rPr lang="en-US" baseline="0" dirty="0" smtClean="0"/>
              <a:t>addresses a simple problem.  The law, in its first few lines, establishes that water left in the stream channel for fisheries is a beneficial use of water.    The bulk of the rest of the law deals almost entirely with matters of </a:t>
            </a:r>
            <a:r>
              <a:rPr lang="en-US" baseline="0" dirty="0" smtClean="0"/>
              <a:t>process </a:t>
            </a:r>
            <a:r>
              <a:rPr lang="en-US" baseline="0" dirty="0" smtClean="0"/>
              <a:t>– most of which are already addressed in other areas of state water law.  </a:t>
            </a:r>
          </a:p>
          <a:p>
            <a:pPr>
              <a:spcBef>
                <a:spcPct val="0"/>
              </a:spcBef>
            </a:pPr>
            <a:endParaRPr lang="en-US" baseline="0" dirty="0" smtClean="0"/>
          </a:p>
          <a:p>
            <a:pPr>
              <a:spcBef>
                <a:spcPct val="0"/>
              </a:spcBef>
            </a:pPr>
            <a:r>
              <a:rPr lang="en-US" baseline="0" dirty="0" smtClean="0"/>
              <a:t>But most of all instream flow is just a water right – not another layer of government regulation.</a:t>
            </a:r>
            <a:endParaRPr lang="en-US"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228A35-DE13-4A8D-B024-14D89F91DAB6}"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7644BC-5945-423C-8ED5-DE3E8265C323}" type="slidenum">
              <a:rPr lang="en-US"/>
              <a:pPr/>
              <a:t>21</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dirty="0" smtClean="0"/>
              <a:t>In addition to address procedural issues, Wyoming’s law is also the victim of imprecise and undefined terminology. </a:t>
            </a:r>
          </a:p>
          <a:p>
            <a:endParaRPr lang="en-US" dirty="0" smtClean="0"/>
          </a:p>
          <a:p>
            <a:r>
              <a:rPr lang="en-US" dirty="0" smtClean="0"/>
              <a:t>The established purpose of allowing protection (not restoration) of the “</a:t>
            </a:r>
            <a:r>
              <a:rPr lang="en-US" u="sng" dirty="0" smtClean="0"/>
              <a:t>minimum</a:t>
            </a:r>
            <a:r>
              <a:rPr lang="en-US" dirty="0" smtClean="0"/>
              <a:t> amount necessary to maintain or </a:t>
            </a:r>
            <a:r>
              <a:rPr lang="en-US" u="sng" dirty="0" smtClean="0"/>
              <a:t>improve</a:t>
            </a:r>
            <a:r>
              <a:rPr lang="en-US" dirty="0" smtClean="0"/>
              <a:t> the existing </a:t>
            </a:r>
            <a:r>
              <a:rPr lang="en-US" u="sng" dirty="0" smtClean="0"/>
              <a:t>fishery</a:t>
            </a:r>
            <a:r>
              <a:rPr lang="en-US" dirty="0" smtClean="0"/>
              <a:t>” creates great potential for uncertainty in spite of seemingly tight language.  Just what do the terms “minimum, improve and fishery” mean?</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Minimum realistically could mean</a:t>
            </a:r>
            <a:r>
              <a:rPr lang="en-US" baseline="0" dirty="0" smtClean="0"/>
              <a:t> the same as it does for all other water uses – no more than can be beneficially used.  But to some it could mean the least amount of water needed to keep fish alive.  Initial determinations by sister water management agencies were that minimum was a very basic, low number.  However over time, determinations have gradually moved toward the more enabling definition.</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Allowing for protection of enough water to improve an existing fishery seems liberal and appropriate however no filing has yet been approved to improve a fishery anywhere in the state.  The law has</a:t>
            </a:r>
            <a:r>
              <a:rPr lang="en-US" baseline="0" dirty="0" smtClean="0"/>
              <a:t> been interpreted to mean the state can maintain existing base flows for fisheries but cannot pursue improvements in flow.</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Fish population</a:t>
            </a:r>
            <a:r>
              <a:rPr lang="en-US" baseline="0" dirty="0" smtClean="0"/>
              <a:t> dynamics are by definition dynamic.  Thus the existing fishery is not a static number but variable over time.  It’s ok to use the term “existing fishery” as long as a definition is included that says existing refers to the existing limits of population dynamics over time.</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our law was written, department participants successfully included the word “fishery” vs. fish thinking that it would afford greater opportunities for protection and restoring stream flows.  However, state water managers thought, and continue to think, that the term “fishery” still just pertains narrowly to a static number of fish in a stream segment.</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take home message with these interpretations is that regulators tend to fall back on implied intent (that not everyone else is aware of).  This is why it’s so important to get as much clarification in print as possible.</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6B2DFF-529E-4D14-B2F1-B21573F1B363}" type="slidenum">
              <a:rPr lang="en-US"/>
              <a:pPr/>
              <a:t>27</a:t>
            </a:fld>
            <a:endParaRPr lang="en-US"/>
          </a:p>
        </p:txBody>
      </p:sp>
      <p:sp>
        <p:nvSpPr>
          <p:cNvPr id="87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043" name="Rectangle 3"/>
          <p:cNvSpPr>
            <a:spLocks noGrp="1" noChangeArrowheads="1"/>
          </p:cNvSpPr>
          <p:nvPr>
            <p:ph type="body" idx="1"/>
          </p:nvPr>
        </p:nvSpPr>
        <p:spPr bwMode="auto">
          <a:xfrm>
            <a:off x="914711" y="4344025"/>
            <a:ext cx="5028579" cy="4114488"/>
          </a:xfrm>
          <a:prstGeom prst="rect">
            <a:avLst/>
          </a:prstGeom>
          <a:solidFill>
            <a:srgbClr val="FFFFFF"/>
          </a:solidFill>
          <a:ln>
            <a:solidFill>
              <a:srgbClr val="000000"/>
            </a:solidFill>
            <a:miter lim="800000"/>
            <a:headEnd/>
            <a:tailEnd/>
          </a:ln>
        </p:spPr>
        <p:txBody>
          <a:bodyPr lIns="91435" tIns="45718" rIns="91435" bIns="45718"/>
          <a:lstStyle/>
          <a:p>
            <a:r>
              <a:rPr lang="en-US" dirty="0"/>
              <a:t>The process </a:t>
            </a:r>
            <a:r>
              <a:rPr lang="en-US" dirty="0" smtClean="0"/>
              <a:t>begins with a plan – WGF has had a guiding document since</a:t>
            </a:r>
            <a:r>
              <a:rPr lang="en-US" baseline="0" dirty="0" smtClean="0"/>
              <a:t> 1994 and posted them on our website so </a:t>
            </a:r>
            <a:r>
              <a:rPr lang="en-US" baseline="0" dirty="0" smtClean="0"/>
              <a:t>there’s no </a:t>
            </a:r>
            <a:r>
              <a:rPr lang="en-US" baseline="0" dirty="0" smtClean="0"/>
              <a:t>reason for anyone to say they don’t know what we’re up to.  </a:t>
            </a:r>
          </a:p>
          <a:p>
            <a:r>
              <a:rPr lang="en-US" baseline="0" dirty="0" smtClean="0"/>
              <a:t>The entire process </a:t>
            </a:r>
            <a:r>
              <a:rPr lang="en-US" dirty="0" smtClean="0"/>
              <a:t>can </a:t>
            </a:r>
            <a:r>
              <a:rPr lang="en-US" dirty="0"/>
              <a:t>take anywhere from 5 to </a:t>
            </a:r>
            <a:r>
              <a:rPr lang="en-US" dirty="0" smtClean="0"/>
              <a:t>27 years or more </a:t>
            </a:r>
            <a:r>
              <a:rPr lang="en-US" dirty="0"/>
              <a:t>to complete all these steps and </a:t>
            </a:r>
            <a:r>
              <a:rPr lang="en-US" dirty="0" smtClean="0"/>
              <a:t>cost all agencies involved</a:t>
            </a:r>
            <a:r>
              <a:rPr lang="en-US" baseline="0" dirty="0" smtClean="0"/>
              <a:t> </a:t>
            </a:r>
            <a:r>
              <a:rPr lang="en-US" dirty="0" smtClean="0"/>
              <a:t>between $30,000 </a:t>
            </a:r>
            <a:r>
              <a:rPr lang="en-US" dirty="0"/>
              <a:t>and $50,000 or </a:t>
            </a:r>
            <a:r>
              <a:rPr lang="en-US" dirty="0" smtClean="0"/>
              <a:t>more</a:t>
            </a:r>
            <a:r>
              <a:rPr lang="en-US" baseline="0" dirty="0" smtClean="0"/>
              <a:t> per stream segment.</a:t>
            </a:r>
          </a:p>
          <a:p>
            <a:r>
              <a:rPr lang="en-US" baseline="0" dirty="0" smtClean="0"/>
              <a:t>WGF = Wyoming Game and Fish Commission</a:t>
            </a:r>
          </a:p>
          <a:p>
            <a:r>
              <a:rPr lang="en-US" baseline="0" dirty="0" smtClean="0"/>
              <a:t>WWDC = Wyoming Water Development Commission</a:t>
            </a:r>
          </a:p>
          <a:p>
            <a:r>
              <a:rPr lang="en-US" baseline="0" dirty="0" smtClean="0"/>
              <a:t>SEO = State Engineer’s Office</a:t>
            </a:r>
          </a:p>
          <a:p>
            <a:r>
              <a:rPr lang="en-US" baseline="0" dirty="0" smtClean="0"/>
              <a:t>Board of Control (a branch of the </a:t>
            </a:r>
            <a:r>
              <a:rPr lang="en-US" baseline="0" dirty="0" err="1" smtClean="0"/>
              <a:t>Wyo</a:t>
            </a:r>
            <a:r>
              <a:rPr lang="en-US" baseline="0" dirty="0" smtClean="0"/>
              <a:t> SEO)</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Wyoming’s approach is just one of 49 ways to address instream flow needs in the U.S.  It’s not the best or worst template but offers insights to statutory features and</a:t>
            </a:r>
            <a:r>
              <a:rPr lang="en-US" baseline="0" dirty="0" smtClean="0"/>
              <a:t> considerations that may be included in the development of effective legislation in other parts of </a:t>
            </a:r>
            <a:r>
              <a:rPr lang="en-US" baseline="0" smtClean="0"/>
              <a:t>the country.</a:t>
            </a:r>
            <a:endParaRPr lang="en-US"/>
          </a:p>
        </p:txBody>
      </p:sp>
      <p:sp>
        <p:nvSpPr>
          <p:cNvPr id="4" name="Slide Number Placeholder 3"/>
          <p:cNvSpPr>
            <a:spLocks noGrp="1"/>
          </p:cNvSpPr>
          <p:nvPr>
            <p:ph type="sldNum" sz="quarter" idx="10"/>
          </p:nvPr>
        </p:nvSpPr>
        <p:spPr/>
        <p:txBody>
          <a:bodyPr/>
          <a:lstStyle/>
          <a:p>
            <a:fld id="{0432502D-7C73-4946-9B0F-A4C4B5F7B2F9}"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Certainty and control are at</a:t>
            </a:r>
            <a:r>
              <a:rPr lang="en-US" baseline="0" dirty="0" smtClean="0"/>
              <a:t> the root of all </a:t>
            </a:r>
            <a:r>
              <a:rPr lang="en-US" baseline="0" dirty="0" smtClean="0"/>
              <a:t>disagreements – and settlements – over </a:t>
            </a:r>
            <a:r>
              <a:rPr lang="en-US" baseline="0" dirty="0" smtClean="0"/>
              <a:t>water.  </a:t>
            </a:r>
            <a:endParaRPr lang="en-US" baseline="0" dirty="0" smtClean="0"/>
          </a:p>
          <a:p>
            <a:endParaRPr lang="en-US" baseline="0" dirty="0" smtClean="0"/>
          </a:p>
          <a:p>
            <a:r>
              <a:rPr lang="en-US" baseline="0" dirty="0" smtClean="0"/>
              <a:t>Uncertainty is a huge driver in water negotiations and change is never a welcome player.</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in states with reasonably good laws, instream flow management has a tough time.  </a:t>
            </a:r>
            <a:r>
              <a:rPr lang="en-US" dirty="0" smtClean="0"/>
              <a:t>Among the many reasons that good laws don’t always lead to good </a:t>
            </a:r>
            <a:r>
              <a:rPr lang="en-US" dirty="0" smtClean="0"/>
              <a:t>flow protection </a:t>
            </a:r>
            <a:r>
              <a:rPr lang="en-US" dirty="0" smtClean="0"/>
              <a:t>is that most </a:t>
            </a:r>
            <a:r>
              <a:rPr lang="en-US" dirty="0" smtClean="0"/>
              <a:t>of the flow in rivers (and volumes in lakes) has already been </a:t>
            </a:r>
            <a:r>
              <a:rPr lang="en-US" dirty="0" smtClean="0"/>
              <a:t>removed</a:t>
            </a:r>
            <a:r>
              <a:rPr lang="en-US" baseline="0" dirty="0" smtClean="0"/>
              <a:t> in many states like Wyoming and Washington and provinces like Alberta.  In other situations, laws that appear to offer considerable potential are burdened by bureaucratic conditions and limitations that greatly impede the ability to fully implement basic provisions of flow laws.  In the vast majority of states and most Canadian provinces, it is much easier for individuals to privatize public water resources for personal or commercial gain than it is to obtain adequate protection of public water resources for public benefit.  Thus the challenge when crafting instream flow and water volume laws is to develop them in such a way that such rights, permits and authorities are on an equal (or better) par with the ability afforded for privatization of public water.</a:t>
            </a:r>
            <a:endParaRPr lang="en-US" dirty="0" smtClean="0"/>
          </a:p>
          <a:p>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Bear in mind that laws need to address at least two aspects of instream flow management – protection and restoration.  </a:t>
            </a:r>
            <a:r>
              <a:rPr lang="en-US" dirty="0" smtClean="0"/>
              <a:t>In too many situations states are </a:t>
            </a:r>
            <a:r>
              <a:rPr lang="en-US" dirty="0" smtClean="0"/>
              <a:t>getting a bit of a late </a:t>
            </a:r>
            <a:r>
              <a:rPr lang="en-US" dirty="0" smtClean="0"/>
              <a:t>start</a:t>
            </a:r>
            <a:r>
              <a:rPr lang="en-US" baseline="0" dirty="0" smtClean="0"/>
              <a:t> on protection and opportunities for restoration are limited.  Managers need to craft laws that address each of these opportunities equally – in ways that afford the state needed certainty and control on in-channel water uses.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r>
              <a:rPr lang="en-US" dirty="0" smtClean="0"/>
              <a:t>The western U.S. provides an example of how far behind we are in terms of other</a:t>
            </a:r>
            <a:r>
              <a:rPr lang="en-US" baseline="0" dirty="0" smtClean="0"/>
              <a:t> uses already having full recognition and protection.  Over 90% of all permitted uses of water are for out of channel uses such as irrigation and industrial. </a:t>
            </a:r>
            <a:r>
              <a:rPr lang="en-US" baseline="0" dirty="0" smtClean="0"/>
              <a:t> Riparian doctrine states don’t allocate water according to water rights but do permit many uses of water out of the natural channel.   </a:t>
            </a:r>
            <a:endParaRPr lang="en-US" dirty="0" smtClean="0"/>
          </a:p>
        </p:txBody>
      </p:sp>
      <p:sp>
        <p:nvSpPr>
          <p:cNvPr id="39940" name="Slide Number Placeholder 3"/>
          <p:cNvSpPr>
            <a:spLocks noGrp="1"/>
          </p:cNvSpPr>
          <p:nvPr>
            <p:ph type="sldNum" sz="quarter" idx="5"/>
          </p:nvPr>
        </p:nvSpPr>
        <p:spPr>
          <a:noFill/>
        </p:spPr>
        <p:txBody>
          <a:bodyPr/>
          <a:lstStyle/>
          <a:p>
            <a:fld id="{E8937DDB-8BAF-4764-BF78-89EE407E57F5}"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no mistake, though most fish and wildlife agencies devote</a:t>
            </a:r>
            <a:r>
              <a:rPr lang="en-US" baseline="0" dirty="0" smtClean="0"/>
              <a:t> much of their attention to science, the fact is that i</a:t>
            </a:r>
            <a:r>
              <a:rPr lang="en-US" dirty="0" smtClean="0"/>
              <a:t>n </a:t>
            </a:r>
            <a:r>
              <a:rPr lang="en-US" dirty="0" smtClean="0"/>
              <a:t>virtually every state, the most needed tools to help manage environmental flow </a:t>
            </a:r>
            <a:r>
              <a:rPr lang="en-US" dirty="0" smtClean="0"/>
              <a:t>are more </a:t>
            </a:r>
            <a:r>
              <a:rPr lang="en-US" dirty="0" smtClean="0"/>
              <a:t>supportive </a:t>
            </a:r>
            <a:r>
              <a:rPr lang="en-US" dirty="0" smtClean="0"/>
              <a:t>regulations, laws </a:t>
            </a:r>
            <a:r>
              <a:rPr lang="en-US" dirty="0" smtClean="0"/>
              <a:t>and </a:t>
            </a:r>
            <a:r>
              <a:rPr lang="en-US" dirty="0" smtClean="0"/>
              <a:t>policies.</a:t>
            </a:r>
            <a:endParaRPr lang="en-US" dirty="0" smtClean="0"/>
          </a:p>
          <a:p>
            <a:endParaRPr lang="en-US" dirty="0" smtClean="0"/>
          </a:p>
          <a:p>
            <a:r>
              <a:rPr lang="en-US" dirty="0" smtClean="0"/>
              <a:t>While many states </a:t>
            </a:r>
            <a:r>
              <a:rPr lang="en-US" dirty="0" smtClean="0"/>
              <a:t>think their staff is able to </a:t>
            </a:r>
            <a:r>
              <a:rPr lang="en-US" dirty="0" smtClean="0"/>
              <a:t>recognize water</a:t>
            </a:r>
            <a:r>
              <a:rPr lang="en-US" baseline="0" dirty="0" smtClean="0"/>
              <a:t> management</a:t>
            </a:r>
            <a:r>
              <a:rPr lang="en-US" dirty="0" smtClean="0"/>
              <a:t> </a:t>
            </a:r>
            <a:r>
              <a:rPr lang="en-US" dirty="0" smtClean="0"/>
              <a:t>needs, they </a:t>
            </a:r>
            <a:r>
              <a:rPr lang="en-US" dirty="0" smtClean="0"/>
              <a:t>typically </a:t>
            </a:r>
            <a:r>
              <a:rPr lang="en-US" baseline="0" dirty="0" smtClean="0"/>
              <a:t>don’t </a:t>
            </a:r>
            <a:r>
              <a:rPr lang="en-US" baseline="0" dirty="0" smtClean="0"/>
              <a:t>have </a:t>
            </a:r>
            <a:r>
              <a:rPr lang="en-US" baseline="0" dirty="0" smtClean="0"/>
              <a:t>the legal means to </a:t>
            </a:r>
            <a:r>
              <a:rPr lang="en-US" baseline="0" dirty="0" smtClean="0"/>
              <a:t>act on their knowledge.</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According to the 2009 IFC survey of all state and provincial fish and wildlife agencies,</a:t>
            </a:r>
            <a:r>
              <a:rPr lang="en-US" baseline="0" dirty="0" smtClean="0"/>
              <a:t> almost 90 percent of respondents thought instream flow laws and policies would be about the same or better than they are today within the next ten years.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when</a:t>
            </a:r>
            <a:r>
              <a:rPr lang="en-US" baseline="0" dirty="0" smtClean="0"/>
              <a:t> asked what ecological condition they expected rivers and lakes to be in over half of them thought conditions would be either somewhat less than today or much less.  </a:t>
            </a:r>
          </a:p>
          <a:p>
            <a:endParaRPr lang="en-US" baseline="0" dirty="0" smtClean="0"/>
          </a:p>
          <a:p>
            <a:r>
              <a:rPr lang="en-US" baseline="0" dirty="0" smtClean="0"/>
              <a:t>These two graphs raise the possibility that survey participants were simply </a:t>
            </a:r>
            <a:r>
              <a:rPr lang="en-US" u="sng" baseline="0" dirty="0" smtClean="0"/>
              <a:t>hopeful</a:t>
            </a:r>
            <a:r>
              <a:rPr lang="en-US" baseline="0" dirty="0" smtClean="0"/>
              <a:t> that laws and policies would be better but perhaps more </a:t>
            </a:r>
            <a:r>
              <a:rPr lang="en-US" u="sng" baseline="0" dirty="0" smtClean="0"/>
              <a:t>realistic</a:t>
            </a:r>
            <a:r>
              <a:rPr lang="en-US" baseline="0" dirty="0" smtClean="0"/>
              <a:t> when it comes to projecting actual outcomes.</a:t>
            </a:r>
            <a:endParaRPr lang="en-US" dirty="0"/>
          </a:p>
        </p:txBody>
      </p:sp>
      <p:sp>
        <p:nvSpPr>
          <p:cNvPr id="4" name="Slide Number Placeholder 3"/>
          <p:cNvSpPr>
            <a:spLocks noGrp="1"/>
          </p:cNvSpPr>
          <p:nvPr>
            <p:ph type="sldNum" sz="quarter" idx="10"/>
          </p:nvPr>
        </p:nvSpPr>
        <p:spPr/>
        <p:txBody>
          <a:bodyPr/>
          <a:lstStyle/>
          <a:p>
            <a:fld id="{0432502D-7C73-4946-9B0F-A4C4B5F7B2F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00A0-8F3D-4FAD-A6BD-33A37DB7F0C8}"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00A0-8F3D-4FAD-A6BD-33A37DB7F0C8}"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00A0-8F3D-4FAD-A6BD-33A37DB7F0C8}"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2F5AC2-E04B-4AB2-86D1-B90768EDC4D2}" type="datetimeFigureOut">
              <a:rPr lang="en-US"/>
              <a:pPr>
                <a:defRPr/>
              </a:pPr>
              <a:t>4/5/2013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8591EF-2B02-4D0D-8773-BFA53669387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00A0-8F3D-4FAD-A6BD-33A37DB7F0C8}"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00A0-8F3D-4FAD-A6BD-33A37DB7F0C8}"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00A0-8F3D-4FAD-A6BD-33A37DB7F0C8}" type="datetimeFigureOut">
              <a:rPr lang="en-US" smtClean="0"/>
              <a:pPr/>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00A0-8F3D-4FAD-A6BD-33A37DB7F0C8}" type="datetimeFigureOut">
              <a:rPr lang="en-US" smtClean="0"/>
              <a:pPr/>
              <a:t>4/5/2013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00A0-8F3D-4FAD-A6BD-33A37DB7F0C8}" type="datetimeFigureOut">
              <a:rPr lang="en-US" smtClean="0"/>
              <a:pPr/>
              <a:t>4/5/2013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00A0-8F3D-4FAD-A6BD-33A37DB7F0C8}" type="datetimeFigureOut">
              <a:rPr lang="en-US" smtClean="0"/>
              <a:pPr/>
              <a:t>4/5/2013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00A0-8F3D-4FAD-A6BD-33A37DB7F0C8}" type="datetimeFigureOut">
              <a:rPr lang="en-US" smtClean="0"/>
              <a:pPr/>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00A0-8F3D-4FAD-A6BD-33A37DB7F0C8}" type="datetimeFigureOut">
              <a:rPr lang="en-US" smtClean="0"/>
              <a:pPr/>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B503A-4AA7-4484-B1B7-2F19698508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000A0-8F3D-4FAD-A6BD-33A37DB7F0C8}" type="datetimeFigureOut">
              <a:rPr lang="en-US" smtClean="0"/>
              <a:pPr/>
              <a:t>4/5/2013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B503A-4AA7-4484-B1B7-2F19698508F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9F97D-9D02-408D-8EF9-DA970CA571D3}" type="datetimeFigureOut">
              <a:rPr lang="en-US"/>
              <a:pPr>
                <a:defRPr/>
              </a:pPr>
              <a:t>4/5/2013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7D37878-0810-49A7-9B37-DA2E126D56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800" y="914400"/>
            <a:ext cx="8229600" cy="1143000"/>
          </a:xfrm>
        </p:spPr>
        <p:txBody>
          <a:bodyPr/>
          <a:lstStyle/>
          <a:p>
            <a:r>
              <a:rPr lang="en-US" b="1" dirty="0" smtClean="0">
                <a:solidFill>
                  <a:schemeClr val="bg1"/>
                </a:solidFill>
              </a:rPr>
              <a:t>Developing Laws and Policies</a:t>
            </a:r>
            <a:endParaRPr lang="en-US" b="1" dirty="0">
              <a:solidFill>
                <a:schemeClr val="bg1"/>
              </a:solidFill>
            </a:endParaRPr>
          </a:p>
        </p:txBody>
      </p:sp>
      <p:sp>
        <p:nvSpPr>
          <p:cNvPr id="3" name="TextBox 2"/>
          <p:cNvSpPr txBox="1"/>
          <p:nvPr/>
        </p:nvSpPr>
        <p:spPr>
          <a:xfrm>
            <a:off x="533400" y="3276600"/>
            <a:ext cx="8077200" cy="2662267"/>
          </a:xfrm>
          <a:prstGeom prst="rect">
            <a:avLst/>
          </a:prstGeom>
          <a:solidFill>
            <a:schemeClr val="bg1">
              <a:alpha val="38000"/>
            </a:schemeClr>
          </a:solidFill>
        </p:spPr>
        <p:txBody>
          <a:bodyPr wrap="square" rtlCol="0">
            <a:spAutoFit/>
          </a:bodyPr>
          <a:lstStyle/>
          <a:p>
            <a:pPr algn="ctr" hangingPunct="0">
              <a:spcAft>
                <a:spcPts val="600"/>
              </a:spcAft>
            </a:pPr>
            <a:r>
              <a:rPr lang="en-US" sz="2800" dirty="0" smtClean="0">
                <a:solidFill>
                  <a:schemeClr val="bg1"/>
                </a:solidFill>
              </a:rPr>
              <a:t>If future generations are to remember us with gratitude rather than contempt, we must leave them more than the miracles of technology.  We must leave them a glimpse of the world as it was in the beginning, not just after we got through with it.  </a:t>
            </a:r>
          </a:p>
          <a:p>
            <a:pPr algn="ctr" hangingPunct="0"/>
            <a:r>
              <a:rPr lang="en-US" sz="2200" i="1" dirty="0" smtClean="0">
                <a:solidFill>
                  <a:schemeClr val="bg1"/>
                </a:solidFill>
              </a:rPr>
              <a:t>President Lyndon B. Johnson upon signing the Wilderness Act in 1964.</a:t>
            </a:r>
            <a:endParaRPr lang="en-US" sz="2200" i="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Water Right Doctrines</a:t>
            </a:r>
            <a:endParaRPr lang="en-US" sz="4800" b="1" dirty="0"/>
          </a:p>
        </p:txBody>
      </p:sp>
      <p:pic>
        <p:nvPicPr>
          <p:cNvPr id="1026" name="Picture 2" descr="D:\TOM\IFC\NIFPA-2\Archives\Edited files from ESSA - Kelly\figure 02 map.tif"/>
          <p:cNvPicPr>
            <a:picLocks noChangeAspect="1" noChangeArrowheads="1"/>
          </p:cNvPicPr>
          <p:nvPr/>
        </p:nvPicPr>
        <p:blipFill>
          <a:blip r:embed="rId3"/>
          <a:srcRect/>
          <a:stretch>
            <a:fillRect/>
          </a:stretch>
        </p:blipFill>
        <p:spPr bwMode="auto">
          <a:xfrm>
            <a:off x="1981200" y="1828800"/>
            <a:ext cx="4979988" cy="469954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blip>
          <a:srcRect/>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u="sng" dirty="0" smtClean="0"/>
              <a:t>Regulated Riparianism</a:t>
            </a:r>
            <a:endParaRPr lang="en-US" b="1" u="sng" dirty="0"/>
          </a:p>
        </p:txBody>
      </p:sp>
      <p:sp>
        <p:nvSpPr>
          <p:cNvPr id="4" name="Content Placeholder 3"/>
          <p:cNvSpPr>
            <a:spLocks noGrp="1"/>
          </p:cNvSpPr>
          <p:nvPr>
            <p:ph idx="1"/>
          </p:nvPr>
        </p:nvSpPr>
        <p:spPr/>
        <p:txBody>
          <a:bodyPr>
            <a:normAutofit/>
          </a:bodyPr>
          <a:lstStyle/>
          <a:p>
            <a:r>
              <a:rPr lang="en-US" sz="2800" b="1" dirty="0" smtClean="0"/>
              <a:t>Combines elements of riparian doctrine with appropriation doctrine (e.g. priority dates)</a:t>
            </a:r>
          </a:p>
          <a:p>
            <a:r>
              <a:rPr lang="en-US" sz="2800" b="1" dirty="0" smtClean="0"/>
              <a:t>Favors development interests who want to lock in guaranteed amounts of water (certainty and control).</a:t>
            </a:r>
          </a:p>
          <a:p>
            <a:r>
              <a:rPr lang="en-US" sz="2800" b="1" dirty="0" smtClean="0"/>
              <a:t>Not much value to existing users.</a:t>
            </a:r>
          </a:p>
          <a:p>
            <a:r>
              <a:rPr lang="en-US" sz="2800" b="1" dirty="0" smtClean="0"/>
              <a:t>Mechanism to take more water out of streams.</a:t>
            </a:r>
          </a:p>
          <a:p>
            <a:r>
              <a:rPr lang="en-US" sz="2800" b="1" dirty="0" smtClean="0"/>
              <a:t>Uncertain how this doctrine could work for e-flows.</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Institutional Structure</a:t>
            </a:r>
            <a:endParaRPr lang="en-US" sz="4800" b="1" dirty="0"/>
          </a:p>
        </p:txBody>
      </p:sp>
      <p:pic>
        <p:nvPicPr>
          <p:cNvPr id="2050" name="Picture 2" descr="D:\TOM\IFC\NIFPA-2\Archives\Edited files from ESSA - Kelly\Figure 05 map.tif"/>
          <p:cNvPicPr>
            <a:picLocks noChangeAspect="1" noChangeArrowheads="1"/>
          </p:cNvPicPr>
          <p:nvPr/>
        </p:nvPicPr>
        <p:blipFill>
          <a:blip r:embed="rId3"/>
          <a:srcRect/>
          <a:stretch>
            <a:fillRect/>
          </a:stretch>
        </p:blipFill>
        <p:spPr bwMode="auto">
          <a:xfrm>
            <a:off x="1905000" y="1752600"/>
            <a:ext cx="4979988" cy="469954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u="sng" dirty="0" smtClean="0"/>
              <a:t>Key terms</a:t>
            </a:r>
            <a:endParaRPr lang="en-US" sz="5400" b="1" u="sng" dirty="0"/>
          </a:p>
        </p:txBody>
      </p:sp>
      <p:sp>
        <p:nvSpPr>
          <p:cNvPr id="3" name="Content Placeholder 2"/>
          <p:cNvSpPr>
            <a:spLocks noGrp="1"/>
          </p:cNvSpPr>
          <p:nvPr>
            <p:ph idx="1"/>
          </p:nvPr>
        </p:nvSpPr>
        <p:spPr>
          <a:xfrm>
            <a:off x="2209800" y="2133600"/>
            <a:ext cx="5791200" cy="4267200"/>
          </a:xfrm>
        </p:spPr>
        <p:txBody>
          <a:bodyPr>
            <a:noAutofit/>
          </a:bodyPr>
          <a:lstStyle/>
          <a:p>
            <a:r>
              <a:rPr lang="en-US" sz="3600" b="1" dirty="0" smtClean="0"/>
              <a:t>Fish vs. fishery</a:t>
            </a:r>
          </a:p>
          <a:p>
            <a:r>
              <a:rPr lang="en-US" sz="3600" b="1" dirty="0" smtClean="0"/>
              <a:t>Allow vs. require</a:t>
            </a:r>
          </a:p>
          <a:p>
            <a:r>
              <a:rPr lang="en-US" sz="3600" b="1" dirty="0" smtClean="0"/>
              <a:t>Protect vs. restore</a:t>
            </a:r>
          </a:p>
          <a:p>
            <a:r>
              <a:rPr lang="en-US" sz="3600" b="1" dirty="0" smtClean="0"/>
              <a:t>Feasible vs. available</a:t>
            </a:r>
          </a:p>
          <a:p>
            <a:r>
              <a:rPr lang="en-US" sz="3600" b="1" dirty="0" smtClean="0"/>
              <a:t>Studies vs. assessments</a:t>
            </a:r>
          </a:p>
          <a:p>
            <a:r>
              <a:rPr lang="en-US" sz="3600" b="1" dirty="0" smtClean="0"/>
              <a:t>Flow/volume vs. regime</a:t>
            </a: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800" b="1" u="sng" dirty="0" smtClean="0"/>
              <a:t>Key components</a:t>
            </a:r>
            <a:endParaRPr lang="en-US" sz="4800" b="1" u="sng" dirty="0"/>
          </a:p>
        </p:txBody>
      </p:sp>
      <p:sp>
        <p:nvSpPr>
          <p:cNvPr id="3" name="Content Placeholder 2"/>
          <p:cNvSpPr>
            <a:spLocks noGrp="1"/>
          </p:cNvSpPr>
          <p:nvPr>
            <p:ph idx="1"/>
          </p:nvPr>
        </p:nvSpPr>
        <p:spPr>
          <a:xfrm>
            <a:off x="381000" y="1524000"/>
            <a:ext cx="8458200" cy="5029200"/>
          </a:xfrm>
        </p:spPr>
        <p:txBody>
          <a:bodyPr>
            <a:noAutofit/>
          </a:bodyPr>
          <a:lstStyle/>
          <a:p>
            <a:pPr marL="514350" indent="-514350"/>
            <a:r>
              <a:rPr lang="en-US" sz="2800" b="1" dirty="0" smtClean="0"/>
              <a:t>Same status and process as all other water uses?</a:t>
            </a:r>
          </a:p>
          <a:p>
            <a:pPr marL="514350" indent="-514350"/>
            <a:r>
              <a:rPr lang="en-US" sz="2800" b="1" dirty="0" smtClean="0"/>
              <a:t>Who can hold or own the permit or water right?</a:t>
            </a:r>
          </a:p>
          <a:p>
            <a:pPr marL="514350" indent="-514350"/>
            <a:r>
              <a:rPr lang="en-US" sz="2800" b="1" dirty="0" smtClean="0"/>
              <a:t>What agencies are involved (does the same agency quantify flow needs that issues the permit)?</a:t>
            </a:r>
          </a:p>
          <a:p>
            <a:pPr marL="514350" indent="-514350"/>
            <a:r>
              <a:rPr lang="en-US" sz="2800" b="1" dirty="0" smtClean="0"/>
              <a:t>What resources exist or will be provided for staffing, funding, training, field studies?</a:t>
            </a:r>
          </a:p>
          <a:p>
            <a:pPr marL="514350" indent="-514350"/>
            <a:r>
              <a:rPr lang="en-US" sz="2800" b="1" dirty="0" smtClean="0"/>
              <a:t>Will flow quantification methods be limited or allow use of any methods?</a:t>
            </a:r>
          </a:p>
          <a:p>
            <a:pPr marL="514350" indent="-514350"/>
            <a:r>
              <a:rPr lang="en-US" sz="2800" b="1" dirty="0" smtClean="0"/>
              <a:t>What frequency of availability is needed, if 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smtClean="0"/>
              <a:t>More key components</a:t>
            </a:r>
            <a:endParaRPr lang="en-US" sz="4800" b="1" u="sng" dirty="0"/>
          </a:p>
        </p:txBody>
      </p:sp>
      <p:sp>
        <p:nvSpPr>
          <p:cNvPr id="3" name="Content Placeholder 2"/>
          <p:cNvSpPr>
            <a:spLocks noGrp="1"/>
          </p:cNvSpPr>
          <p:nvPr>
            <p:ph idx="1"/>
          </p:nvPr>
        </p:nvSpPr>
        <p:spPr>
          <a:xfrm>
            <a:off x="228600" y="1600200"/>
            <a:ext cx="8686800" cy="4525963"/>
          </a:xfrm>
        </p:spPr>
        <p:txBody>
          <a:bodyPr>
            <a:noAutofit/>
          </a:bodyPr>
          <a:lstStyle/>
          <a:p>
            <a:pPr marL="514350" indent="-514350"/>
            <a:r>
              <a:rPr lang="en-US" sz="2800" b="1" dirty="0" smtClean="0"/>
              <a:t>What about requirements for monitoring (and metering), enforcement, and penalties?</a:t>
            </a:r>
          </a:p>
          <a:p>
            <a:pPr marL="514350" indent="-514350"/>
            <a:r>
              <a:rPr lang="en-US" sz="2800" b="1" dirty="0" smtClean="0"/>
              <a:t>Allow flows for fish vs. all aquatic organisms vs. habitat vs. other values (wildlife, riparian vegetation, water quality,  recreation, esthetics)?</a:t>
            </a:r>
          </a:p>
          <a:p>
            <a:pPr marL="514350" indent="-514350"/>
            <a:r>
              <a:rPr lang="en-US" sz="2800" b="1" dirty="0" smtClean="0"/>
              <a:t>Will protections have senior or junior priority status?</a:t>
            </a:r>
          </a:p>
          <a:p>
            <a:pPr marL="514350" indent="-514350"/>
            <a:r>
              <a:rPr lang="en-US" sz="2800" b="1" dirty="0" smtClean="0"/>
              <a:t>Permanent vs. temporary opportunities . . . or both?</a:t>
            </a:r>
          </a:p>
          <a:p>
            <a:pPr marL="514350" indent="-514350"/>
            <a:r>
              <a:rPr lang="en-US" sz="2800" b="1" dirty="0" smtClean="0"/>
              <a:t>What about conservation incentives?</a:t>
            </a:r>
          </a:p>
          <a:p>
            <a:pPr marL="514350" indent="-514350"/>
            <a:r>
              <a:rPr lang="en-US" sz="2800" b="1" dirty="0" smtClean="0"/>
              <a:t>What role / opportunity exists for public input?</a:t>
            </a:r>
          </a:p>
          <a:p>
            <a:pPr marL="514350" indent="-514350"/>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u="sng" dirty="0" smtClean="0"/>
              <a:t>Level of Stream Flow Protection</a:t>
            </a:r>
            <a:endParaRPr lang="en-US" b="1" u="sng" dirty="0"/>
          </a:p>
        </p:txBody>
      </p:sp>
      <p:sp>
        <p:nvSpPr>
          <p:cNvPr id="4" name="Content Placeholder 3"/>
          <p:cNvSpPr>
            <a:spLocks noGrp="1"/>
          </p:cNvSpPr>
          <p:nvPr>
            <p:ph idx="1"/>
          </p:nvPr>
        </p:nvSpPr>
        <p:spPr/>
        <p:txBody>
          <a:bodyPr>
            <a:normAutofit fontScale="92500" lnSpcReduction="10000"/>
          </a:bodyPr>
          <a:lstStyle/>
          <a:p>
            <a:r>
              <a:rPr lang="en-US" sz="2800" b="1" dirty="0" smtClean="0"/>
              <a:t>Full flow protection</a:t>
            </a:r>
          </a:p>
          <a:p>
            <a:pPr lvl="1"/>
            <a:r>
              <a:rPr lang="en-US" sz="2400" b="1" dirty="0" smtClean="0"/>
              <a:t>No allowances for additional withdrawals or manipulations.  Hands-off strategy.</a:t>
            </a:r>
          </a:p>
          <a:p>
            <a:r>
              <a:rPr lang="en-US" sz="2800" b="1" dirty="0" smtClean="0"/>
              <a:t>Comprehensive ecologically based </a:t>
            </a:r>
          </a:p>
          <a:p>
            <a:pPr lvl="1"/>
            <a:r>
              <a:rPr lang="en-US" sz="2400" b="1" dirty="0" smtClean="0"/>
              <a:t>Protection based on all 5 riverine components, varies seasonally and between years. </a:t>
            </a:r>
          </a:p>
          <a:p>
            <a:r>
              <a:rPr lang="en-US" sz="2800" b="1" dirty="0" smtClean="0"/>
              <a:t>Partial ecologically based</a:t>
            </a:r>
          </a:p>
          <a:p>
            <a:pPr lvl="1"/>
            <a:r>
              <a:rPr lang="en-US" sz="2400" b="1" dirty="0" smtClean="0"/>
              <a:t>Protection based on one or more of 5 riverine components</a:t>
            </a:r>
          </a:p>
          <a:p>
            <a:r>
              <a:rPr lang="en-US" sz="2800" b="1" dirty="0" smtClean="0"/>
              <a:t>Threshold protection</a:t>
            </a:r>
          </a:p>
          <a:p>
            <a:pPr lvl="1"/>
            <a:r>
              <a:rPr lang="en-US" sz="2400" b="1" dirty="0" smtClean="0"/>
              <a:t>Baseline protection that is less than the average natural flow remaining in the channel</a:t>
            </a:r>
            <a:endParaRPr lang="en-US" sz="2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81000"/>
          <a:ext cx="82296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971800" y="533400"/>
            <a:ext cx="2971800" cy="381000"/>
          </a:xfrm>
          <a:prstGeom prst="rect">
            <a:avLst/>
          </a:prstGeom>
          <a:solidFill>
            <a:schemeClr val="bg1"/>
          </a:solidFill>
        </p:spPr>
        <p:txBody>
          <a:bodyPr wrap="square" rtlCol="0">
            <a:spAutoFit/>
          </a:bodyPr>
          <a:lstStyle/>
          <a:p>
            <a:r>
              <a:rPr lang="en-US" b="1" dirty="0" smtClean="0"/>
              <a:t>Effort needed for protection</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rmAutofit/>
          </a:bodyPr>
          <a:lstStyle/>
          <a:p>
            <a:r>
              <a:rPr lang="en-US" sz="4800" b="1" u="sng" dirty="0" smtClean="0"/>
              <a:t>Water management options</a:t>
            </a:r>
            <a:endParaRPr lang="en-US" sz="4800" b="1" u="sng" dirty="0"/>
          </a:p>
        </p:txBody>
      </p:sp>
      <p:sp>
        <p:nvSpPr>
          <p:cNvPr id="3" name="Content Placeholder 2"/>
          <p:cNvSpPr>
            <a:spLocks noGrp="1"/>
          </p:cNvSpPr>
          <p:nvPr>
            <p:ph idx="1"/>
          </p:nvPr>
        </p:nvSpPr>
        <p:spPr>
          <a:xfrm>
            <a:off x="609600" y="2667000"/>
            <a:ext cx="8001000" cy="3124200"/>
          </a:xfrm>
        </p:spPr>
        <p:txBody>
          <a:bodyPr>
            <a:normAutofit lnSpcReduction="10000"/>
          </a:bodyPr>
          <a:lstStyle/>
          <a:p>
            <a:r>
              <a:rPr lang="en-US" b="1" dirty="0" smtClean="0"/>
              <a:t>Flow protection for a point vs. segment vs. system vs. regional vs. state-wide</a:t>
            </a:r>
          </a:p>
          <a:p>
            <a:r>
              <a:rPr lang="en-US" b="1" dirty="0" smtClean="0"/>
              <a:t>Individual studies vs. regional or statewide thresholds</a:t>
            </a:r>
          </a:p>
          <a:p>
            <a:r>
              <a:rPr lang="en-US" b="1" dirty="0" smtClean="0"/>
              <a:t>Water level / storage volume in standing waters</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lstStyle/>
          <a:p>
            <a:r>
              <a:rPr lang="en-US" b="1" u="sng" dirty="0" smtClean="0"/>
              <a:t>Lake and reservoir level protection</a:t>
            </a:r>
            <a:endParaRPr lang="en-US" b="1" u="sng" dirty="0"/>
          </a:p>
        </p:txBody>
      </p:sp>
      <p:sp>
        <p:nvSpPr>
          <p:cNvPr id="3" name="Content Placeholder 2"/>
          <p:cNvSpPr>
            <a:spLocks noGrp="1"/>
          </p:cNvSpPr>
          <p:nvPr>
            <p:ph idx="1"/>
          </p:nvPr>
        </p:nvSpPr>
        <p:spPr>
          <a:xfrm>
            <a:off x="381000" y="2971800"/>
            <a:ext cx="8458200" cy="3429000"/>
          </a:xfrm>
        </p:spPr>
        <p:txBody>
          <a:bodyPr>
            <a:normAutofit fontScale="92500" lnSpcReduction="10000"/>
          </a:bodyPr>
          <a:lstStyle/>
          <a:p>
            <a:r>
              <a:rPr lang="en-US" b="1" dirty="0" smtClean="0">
                <a:solidFill>
                  <a:schemeClr val="bg1"/>
                </a:solidFill>
              </a:rPr>
              <a:t>Distinguish between natural lakes and reservoirs?</a:t>
            </a:r>
          </a:p>
          <a:p>
            <a:r>
              <a:rPr lang="en-US" b="1" dirty="0" smtClean="0">
                <a:solidFill>
                  <a:schemeClr val="bg1"/>
                </a:solidFill>
              </a:rPr>
              <a:t>Protect any amount of storage in reservoirs?</a:t>
            </a:r>
          </a:p>
          <a:p>
            <a:r>
              <a:rPr lang="en-US" b="1" dirty="0" smtClean="0">
                <a:solidFill>
                  <a:schemeClr val="bg1"/>
                </a:solidFill>
              </a:rPr>
              <a:t>Protect only minimum pools in reservoirs?</a:t>
            </a:r>
          </a:p>
          <a:p>
            <a:r>
              <a:rPr lang="en-US" b="1" dirty="0" smtClean="0">
                <a:solidFill>
                  <a:schemeClr val="bg1"/>
                </a:solidFill>
              </a:rPr>
              <a:t>Protect any amount of water up to full level in natural lakes?</a:t>
            </a:r>
          </a:p>
          <a:p>
            <a:r>
              <a:rPr lang="en-US" b="1" dirty="0" smtClean="0">
                <a:solidFill>
                  <a:schemeClr val="bg1"/>
                </a:solidFill>
              </a:rPr>
              <a:t>Balance volumes in lakes with flows in streams?</a:t>
            </a:r>
          </a:p>
          <a:p>
            <a:r>
              <a:rPr lang="en-US" b="1" dirty="0" smtClean="0">
                <a:solidFill>
                  <a:schemeClr val="bg1"/>
                </a:solidFill>
              </a:rPr>
              <a:t>Emulate natural fluctuations?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rgbClr val="00B0F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chemeClr val="bg1"/>
                </a:solidFill>
              </a:rPr>
              <a:t>Outline</a:t>
            </a:r>
            <a:endParaRPr lang="en-US" sz="5400" b="1" dirty="0">
              <a:solidFill>
                <a:schemeClr val="bg1"/>
              </a:solidFill>
            </a:endParaRPr>
          </a:p>
        </p:txBody>
      </p:sp>
      <p:sp>
        <p:nvSpPr>
          <p:cNvPr id="3" name="Content Placeholder 2"/>
          <p:cNvSpPr>
            <a:spLocks noGrp="1"/>
          </p:cNvSpPr>
          <p:nvPr>
            <p:ph idx="1"/>
          </p:nvPr>
        </p:nvSpPr>
        <p:spPr>
          <a:xfrm>
            <a:off x="457200" y="2514600"/>
            <a:ext cx="8229600" cy="3581400"/>
          </a:xfrm>
        </p:spPr>
        <p:txBody>
          <a:bodyPr>
            <a:normAutofit/>
          </a:bodyPr>
          <a:lstStyle/>
          <a:p>
            <a:r>
              <a:rPr lang="en-US" sz="2800" dirty="0" smtClean="0">
                <a:solidFill>
                  <a:schemeClr val="bg1"/>
                </a:solidFill>
              </a:rPr>
              <a:t>Status of legal opportunities in other states</a:t>
            </a:r>
          </a:p>
          <a:p>
            <a:r>
              <a:rPr lang="en-US" sz="2800" dirty="0" smtClean="0">
                <a:solidFill>
                  <a:schemeClr val="bg1"/>
                </a:solidFill>
              </a:rPr>
              <a:t>Institutional capacity</a:t>
            </a:r>
          </a:p>
          <a:p>
            <a:r>
              <a:rPr lang="en-US" sz="2800" dirty="0" smtClean="0">
                <a:solidFill>
                  <a:schemeClr val="bg1"/>
                </a:solidFill>
              </a:rPr>
              <a:t>Words and definitions matter</a:t>
            </a:r>
          </a:p>
          <a:p>
            <a:r>
              <a:rPr lang="en-US" sz="2800" dirty="0" smtClean="0">
                <a:solidFill>
                  <a:schemeClr val="bg1"/>
                </a:solidFill>
              </a:rPr>
              <a:t>Characteristics and contents of good laws (ownership, level of protection, process, </a:t>
            </a:r>
          </a:p>
          <a:p>
            <a:r>
              <a:rPr lang="en-US" sz="2800" dirty="0" smtClean="0">
                <a:solidFill>
                  <a:schemeClr val="bg1"/>
                </a:solidFill>
              </a:rPr>
              <a:t>Examples of legislation</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228600" y="228600"/>
            <a:ext cx="7391400" cy="1143000"/>
          </a:xfrm>
        </p:spPr>
        <p:txBody>
          <a:bodyPr/>
          <a:lstStyle/>
          <a:p>
            <a:pPr algn="l"/>
            <a:r>
              <a:rPr lang="en-US" sz="4000" b="1" dirty="0" smtClean="0">
                <a:solidFill>
                  <a:schemeClr val="bg1"/>
                </a:solidFill>
                <a:latin typeface="+mn-lt"/>
                <a:cs typeface="Arial" pitchFamily="34" charset="0"/>
              </a:rPr>
              <a:t>Wyoming’s Instream Flow Law</a:t>
            </a:r>
          </a:p>
        </p:txBody>
      </p:sp>
      <p:sp>
        <p:nvSpPr>
          <p:cNvPr id="4" name="Content Placeholder 3"/>
          <p:cNvSpPr>
            <a:spLocks noGrp="1"/>
          </p:cNvSpPr>
          <p:nvPr>
            <p:ph idx="1"/>
          </p:nvPr>
        </p:nvSpPr>
        <p:spPr>
          <a:xfrm>
            <a:off x="381000" y="3505200"/>
            <a:ext cx="8610600" cy="3200400"/>
          </a:xfrm>
          <a:solidFill>
            <a:schemeClr val="accent1">
              <a:alpha val="36000"/>
            </a:schemeClr>
          </a:solidFill>
        </p:spPr>
        <p:txBody>
          <a:bodyPr/>
          <a:lstStyle/>
          <a:p>
            <a:r>
              <a:rPr lang="en-US" sz="2800" b="1" dirty="0" smtClean="0">
                <a:solidFill>
                  <a:schemeClr val="bg1"/>
                </a:solidFill>
                <a:latin typeface="Calibri" pitchFamily="34" charset="0"/>
              </a:rPr>
              <a:t>Instream flow is a beneficial use of water</a:t>
            </a:r>
          </a:p>
          <a:p>
            <a:r>
              <a:rPr lang="en-US" sz="2800" b="1" dirty="0" smtClean="0">
                <a:solidFill>
                  <a:schemeClr val="bg1"/>
                </a:solidFill>
              </a:rPr>
              <a:t>Instream flow rights are junior rights</a:t>
            </a:r>
          </a:p>
          <a:p>
            <a:r>
              <a:rPr lang="en-US" sz="2800" b="1" dirty="0" smtClean="0">
                <a:solidFill>
                  <a:schemeClr val="bg1"/>
                </a:solidFill>
              </a:rPr>
              <a:t>Cannot obtain by filing abandonment</a:t>
            </a:r>
          </a:p>
          <a:p>
            <a:r>
              <a:rPr lang="en-US" sz="2800" b="1" dirty="0" smtClean="0">
                <a:solidFill>
                  <a:schemeClr val="bg1"/>
                </a:solidFill>
              </a:rPr>
              <a:t>Can acquire existing rights &amp; convert to instream flow</a:t>
            </a:r>
          </a:p>
          <a:p>
            <a:r>
              <a:rPr lang="en-US" sz="2800" b="1" dirty="0" smtClean="0">
                <a:solidFill>
                  <a:schemeClr val="bg1"/>
                </a:solidFill>
              </a:rPr>
              <a:t>Available for other uses when water leaves a segment</a:t>
            </a:r>
          </a:p>
          <a:p>
            <a:r>
              <a:rPr lang="en-US" sz="2800" b="1" dirty="0" smtClean="0">
                <a:solidFill>
                  <a:schemeClr val="bg1"/>
                </a:solidFill>
              </a:rPr>
              <a:t>No conservation incentive</a:t>
            </a:r>
          </a:p>
          <a:p>
            <a:pPr>
              <a:buFont typeface="Wingdings" pitchFamily="2" charset="2"/>
              <a:buChar char="Ø"/>
            </a:pPr>
            <a:endParaRPr lang="en-US" sz="2800" b="1" dirty="0" smtClean="0">
              <a:solidFill>
                <a:schemeClr val="bg1"/>
              </a:solidFill>
            </a:endParaRPr>
          </a:p>
        </p:txBody>
      </p:sp>
      <p:sp>
        <p:nvSpPr>
          <p:cNvPr id="5" name="TextBox 4"/>
          <p:cNvSpPr txBox="1"/>
          <p:nvPr/>
        </p:nvSpPr>
        <p:spPr>
          <a:xfrm>
            <a:off x="1295400" y="2286000"/>
            <a:ext cx="72390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wipe(left)">
                                      <p:cBhvr>
                                        <p:cTn id="3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219200" y="152400"/>
            <a:ext cx="7924800" cy="1143000"/>
          </a:xfrm>
        </p:spPr>
        <p:txBody>
          <a:bodyPr/>
          <a:lstStyle/>
          <a:p>
            <a:r>
              <a:rPr lang="en-US" b="1" u="sng" dirty="0" smtClean="0">
                <a:latin typeface="Calibri" pitchFamily="34" charset="0"/>
              </a:rPr>
              <a:t>Wyoming’s Instream </a:t>
            </a:r>
            <a:r>
              <a:rPr lang="en-US" b="1" u="sng" dirty="0">
                <a:latin typeface="Calibri" pitchFamily="34" charset="0"/>
              </a:rPr>
              <a:t>Flow Law</a:t>
            </a:r>
          </a:p>
        </p:txBody>
      </p:sp>
      <p:sp>
        <p:nvSpPr>
          <p:cNvPr id="11267" name="Rectangle 3"/>
          <p:cNvSpPr>
            <a:spLocks noGrp="1" noChangeArrowheads="1"/>
          </p:cNvSpPr>
          <p:nvPr>
            <p:ph type="body" idx="1"/>
          </p:nvPr>
        </p:nvSpPr>
        <p:spPr>
          <a:xfrm>
            <a:off x="990600" y="3505200"/>
            <a:ext cx="7391400" cy="2590800"/>
          </a:xfrm>
          <a:solidFill>
            <a:schemeClr val="bg1">
              <a:alpha val="46000"/>
            </a:schemeClr>
          </a:solidFill>
        </p:spPr>
        <p:txBody>
          <a:bodyPr>
            <a:normAutofit fontScale="92500" lnSpcReduction="10000"/>
          </a:bodyPr>
          <a:lstStyle/>
          <a:p>
            <a:r>
              <a:rPr lang="en-US" sz="2800" b="1" dirty="0" smtClean="0">
                <a:latin typeface="Calibri" pitchFamily="34" charset="0"/>
              </a:rPr>
              <a:t>Only </a:t>
            </a:r>
            <a:r>
              <a:rPr lang="en-US" sz="2800" b="1" dirty="0">
                <a:latin typeface="Calibri" pitchFamily="34" charset="0"/>
              </a:rPr>
              <a:t>the State can own an ISF right</a:t>
            </a:r>
          </a:p>
          <a:p>
            <a:r>
              <a:rPr lang="en-US" sz="2800" b="1" dirty="0" smtClean="0">
                <a:latin typeface="Calibri" pitchFamily="34" charset="0"/>
              </a:rPr>
              <a:t>Can </a:t>
            </a:r>
            <a:r>
              <a:rPr lang="en-US" sz="2800" b="1" dirty="0">
                <a:latin typeface="Calibri" pitchFamily="34" charset="0"/>
              </a:rPr>
              <a:t>come from direct flow or </a:t>
            </a:r>
            <a:r>
              <a:rPr lang="en-US" sz="2800" b="1" dirty="0" smtClean="0">
                <a:latin typeface="Calibri" pitchFamily="34" charset="0"/>
              </a:rPr>
              <a:t>storage</a:t>
            </a:r>
          </a:p>
          <a:p>
            <a:r>
              <a:rPr lang="en-US" sz="2800" b="1" dirty="0" smtClean="0">
                <a:latin typeface="Calibri" pitchFamily="34" charset="0"/>
              </a:rPr>
              <a:t>Public hearing is required (paid by WGF)</a:t>
            </a:r>
            <a:endParaRPr lang="en-US" sz="2800" b="1" dirty="0">
              <a:latin typeface="Calibri" pitchFamily="34" charset="0"/>
            </a:endParaRPr>
          </a:p>
          <a:p>
            <a:r>
              <a:rPr lang="en-US" sz="2800" b="1" dirty="0" smtClean="0">
                <a:latin typeface="Calibri" pitchFamily="34" charset="0"/>
              </a:rPr>
              <a:t>Water </a:t>
            </a:r>
            <a:r>
              <a:rPr lang="en-US" sz="2800" b="1" dirty="0">
                <a:latin typeface="Calibri" pitchFamily="34" charset="0"/>
              </a:rPr>
              <a:t>is available after leaving </a:t>
            </a:r>
            <a:r>
              <a:rPr lang="en-US" sz="2800" b="1" dirty="0" smtClean="0">
                <a:latin typeface="Calibri" pitchFamily="34" charset="0"/>
              </a:rPr>
              <a:t>ISF segment </a:t>
            </a:r>
          </a:p>
          <a:p>
            <a:r>
              <a:rPr lang="en-US" sz="2800" b="1" dirty="0" smtClean="0">
                <a:latin typeface="Calibri" pitchFamily="34" charset="0"/>
              </a:rPr>
              <a:t>Purpose = “</a:t>
            </a:r>
            <a:r>
              <a:rPr lang="en-US" sz="2800" b="1" dirty="0" smtClean="0">
                <a:solidFill>
                  <a:srgbClr val="C00000"/>
                </a:solidFill>
                <a:latin typeface="Calibri" pitchFamily="34" charset="0"/>
              </a:rPr>
              <a:t>minimum</a:t>
            </a:r>
            <a:r>
              <a:rPr lang="en-US" sz="2800" b="1" dirty="0" smtClean="0">
                <a:latin typeface="Calibri" pitchFamily="34" charset="0"/>
              </a:rPr>
              <a:t> amount necessary to maintain or </a:t>
            </a:r>
            <a:r>
              <a:rPr lang="en-US" sz="2800" b="1" dirty="0" smtClean="0">
                <a:solidFill>
                  <a:srgbClr val="C00000"/>
                </a:solidFill>
                <a:latin typeface="Calibri" pitchFamily="34" charset="0"/>
              </a:rPr>
              <a:t>improve</a:t>
            </a:r>
            <a:r>
              <a:rPr lang="en-US" sz="2800" b="1" dirty="0" smtClean="0">
                <a:latin typeface="Calibri" pitchFamily="34" charset="0"/>
              </a:rPr>
              <a:t> the </a:t>
            </a:r>
            <a:r>
              <a:rPr lang="en-US" sz="2800" b="1" dirty="0" smtClean="0">
                <a:solidFill>
                  <a:srgbClr val="C00000"/>
                </a:solidFill>
                <a:latin typeface="Calibri" pitchFamily="34" charset="0"/>
              </a:rPr>
              <a:t>existing</a:t>
            </a:r>
            <a:r>
              <a:rPr lang="en-US" sz="2800" b="1" dirty="0" smtClean="0">
                <a:latin typeface="Calibri" pitchFamily="34" charset="0"/>
              </a:rPr>
              <a:t> </a:t>
            </a:r>
            <a:r>
              <a:rPr lang="en-US" sz="2800" b="1" dirty="0" smtClean="0">
                <a:solidFill>
                  <a:srgbClr val="C00000"/>
                </a:solidFill>
                <a:latin typeface="Calibri" pitchFamily="34" charset="0"/>
              </a:rPr>
              <a:t>fishery</a:t>
            </a:r>
            <a:r>
              <a:rPr lang="en-US" sz="2800" b="1" dirty="0" smtClean="0">
                <a:latin typeface="Calibri" pitchFamily="34" charset="0"/>
              </a:rPr>
              <a:t>”</a:t>
            </a:r>
            <a:endParaRPr lang="en-US" sz="28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ox(out)">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Minimum flow</a:t>
            </a:r>
            <a:endParaRPr lang="en-US" sz="4800" b="1" dirty="0"/>
          </a:p>
        </p:txBody>
      </p:sp>
      <p:sp>
        <p:nvSpPr>
          <p:cNvPr id="3" name="Content Placeholder 2"/>
          <p:cNvSpPr>
            <a:spLocks noGrp="1"/>
          </p:cNvSpPr>
          <p:nvPr>
            <p:ph idx="1"/>
          </p:nvPr>
        </p:nvSpPr>
        <p:spPr>
          <a:xfrm>
            <a:off x="457200" y="2438400"/>
            <a:ext cx="8229600" cy="2743200"/>
          </a:xfrm>
        </p:spPr>
        <p:txBody>
          <a:bodyPr/>
          <a:lstStyle/>
          <a:p>
            <a:r>
              <a:rPr lang="en-US" b="1" dirty="0" smtClean="0"/>
              <a:t>No more than models show is needed to provide the desired level of fishery management?  Or</a:t>
            </a:r>
          </a:p>
          <a:p>
            <a:r>
              <a:rPr lang="en-US" b="1" dirty="0" smtClean="0"/>
              <a:t>The least amount of water needed to keep fish alive?</a:t>
            </a:r>
            <a:endParaRPr lang="en-US"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Maintain or Improve</a:t>
            </a:r>
            <a:endParaRPr lang="en-US" sz="4800" b="1" dirty="0"/>
          </a:p>
        </p:txBody>
      </p:sp>
      <p:sp>
        <p:nvSpPr>
          <p:cNvPr id="3" name="Content Placeholder 2"/>
          <p:cNvSpPr>
            <a:spLocks noGrp="1"/>
          </p:cNvSpPr>
          <p:nvPr>
            <p:ph idx="1"/>
          </p:nvPr>
        </p:nvSpPr>
        <p:spPr>
          <a:xfrm>
            <a:off x="457200" y="2590800"/>
            <a:ext cx="8229600" cy="2819400"/>
          </a:xfrm>
        </p:spPr>
        <p:txBody>
          <a:bodyPr/>
          <a:lstStyle/>
          <a:p>
            <a:r>
              <a:rPr lang="en-US" b="1" dirty="0" smtClean="0"/>
              <a:t>No guidance on how much “improvement” is allowed.  Seems very empowering and enabling.  Or</a:t>
            </a:r>
          </a:p>
          <a:p>
            <a:r>
              <a:rPr lang="en-US" b="1" dirty="0" smtClean="0"/>
              <a:t>Just a base level flow that doesn’t really offer more than the lowest levels of recorded flow.</a:t>
            </a:r>
            <a:endParaRPr lang="en-US"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rPr>
              <a:t>Existing</a:t>
            </a:r>
            <a:r>
              <a:rPr lang="en-US" sz="4800" b="1" dirty="0" smtClean="0"/>
              <a:t> Fishery</a:t>
            </a:r>
            <a:endParaRPr lang="en-US" sz="4800" b="1" dirty="0"/>
          </a:p>
        </p:txBody>
      </p:sp>
      <p:sp>
        <p:nvSpPr>
          <p:cNvPr id="3" name="Content Placeholder 2"/>
          <p:cNvSpPr>
            <a:spLocks noGrp="1"/>
          </p:cNvSpPr>
          <p:nvPr>
            <p:ph idx="1"/>
          </p:nvPr>
        </p:nvSpPr>
        <p:spPr/>
        <p:txBody>
          <a:bodyPr/>
          <a:lstStyle/>
          <a:p>
            <a:r>
              <a:rPr lang="en-US" b="1" dirty="0" smtClean="0"/>
              <a:t>An existing fishery is technically a dynamic metric.  Fish populations are by their very nature in a kind of dynamic equilibrium over time – so the “existing” fishery relates to the dynamic maxima and minima in normal density levels.  OR</a:t>
            </a:r>
          </a:p>
          <a:p>
            <a:r>
              <a:rPr lang="en-US" b="1" dirty="0" smtClean="0"/>
              <a:t>The number of fish found in the stream right now, regardless of where the normal cycle is?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Existing </a:t>
            </a:r>
            <a:r>
              <a:rPr lang="en-US" sz="4800" b="1" dirty="0" smtClean="0">
                <a:solidFill>
                  <a:srgbClr val="FF0000"/>
                </a:solidFill>
              </a:rPr>
              <a:t>Fishery</a:t>
            </a:r>
            <a:endParaRPr lang="en-US" sz="4800" b="1" dirty="0">
              <a:solidFill>
                <a:srgbClr val="FF0000"/>
              </a:solidFill>
            </a:endParaRPr>
          </a:p>
        </p:txBody>
      </p:sp>
      <p:sp>
        <p:nvSpPr>
          <p:cNvPr id="3" name="Content Placeholder 2"/>
          <p:cNvSpPr>
            <a:spLocks noGrp="1"/>
          </p:cNvSpPr>
          <p:nvPr>
            <p:ph idx="1"/>
          </p:nvPr>
        </p:nvSpPr>
        <p:spPr>
          <a:xfrm>
            <a:off x="457200" y="3200400"/>
            <a:ext cx="8229600" cy="2286000"/>
          </a:xfrm>
        </p:spPr>
        <p:txBody>
          <a:bodyPr/>
          <a:lstStyle/>
          <a:p>
            <a:r>
              <a:rPr lang="en-US" b="1" dirty="0" smtClean="0"/>
              <a:t>The accepted scientific definition of a </a:t>
            </a:r>
            <a:r>
              <a:rPr lang="en-US" b="1" u="sng" dirty="0" smtClean="0"/>
              <a:t>fishery</a:t>
            </a:r>
            <a:r>
              <a:rPr lang="en-US" b="1" dirty="0" smtClean="0"/>
              <a:t> is the community of organisms, their habitat, and human users.  Or</a:t>
            </a:r>
          </a:p>
          <a:p>
            <a:r>
              <a:rPr lang="en-US" b="1" dirty="0" smtClean="0"/>
              <a:t>Does this relate to just persistence of </a:t>
            </a:r>
            <a:r>
              <a:rPr lang="en-US" b="1" u="sng" dirty="0" smtClean="0"/>
              <a:t>fish</a:t>
            </a:r>
            <a:r>
              <a:rPr lang="en-US" b="1" dirty="0" smtClean="0"/>
              <a:t>?</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Implied Intent</a:t>
            </a:r>
            <a:endParaRPr lang="en-US" sz="4800" b="1" dirty="0"/>
          </a:p>
        </p:txBody>
      </p:sp>
      <p:sp>
        <p:nvSpPr>
          <p:cNvPr id="3" name="Content Placeholder 2"/>
          <p:cNvSpPr>
            <a:spLocks noGrp="1"/>
          </p:cNvSpPr>
          <p:nvPr>
            <p:ph idx="1"/>
          </p:nvPr>
        </p:nvSpPr>
        <p:spPr>
          <a:xfrm>
            <a:off x="457200" y="3505200"/>
            <a:ext cx="8229600" cy="1219200"/>
          </a:xfrm>
        </p:spPr>
        <p:txBody>
          <a:bodyPr/>
          <a:lstStyle/>
          <a:p>
            <a:pPr algn="ctr">
              <a:buNone/>
            </a:pPr>
            <a:r>
              <a:rPr lang="en-US" b="1" dirty="0" smtClean="0"/>
              <a:t>Beware of the stuff that lies between the lines in printed statutes.</a:t>
            </a:r>
            <a:endParaRPr lang="en-US"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304800"/>
            <a:ext cx="7772400" cy="1143000"/>
          </a:xfrm>
        </p:spPr>
        <p:txBody>
          <a:bodyPr>
            <a:normAutofit/>
          </a:bodyPr>
          <a:lstStyle/>
          <a:p>
            <a:r>
              <a:rPr lang="en-US" sz="5400" b="1" u="sng" dirty="0" smtClean="0">
                <a:solidFill>
                  <a:schemeClr val="bg1"/>
                </a:solidFill>
              </a:rPr>
              <a:t>The Process in Wyoming</a:t>
            </a:r>
            <a:endParaRPr lang="en-US" sz="5400" b="1" u="sng" dirty="0">
              <a:solidFill>
                <a:schemeClr val="bg1"/>
              </a:solidFill>
            </a:endParaRPr>
          </a:p>
        </p:txBody>
      </p:sp>
      <p:sp>
        <p:nvSpPr>
          <p:cNvPr id="86019" name="Rectangle 3"/>
          <p:cNvSpPr>
            <a:spLocks noGrp="1" noChangeArrowheads="1"/>
          </p:cNvSpPr>
          <p:nvPr>
            <p:ph type="body" idx="1"/>
          </p:nvPr>
        </p:nvSpPr>
        <p:spPr>
          <a:xfrm>
            <a:off x="838200" y="2362200"/>
            <a:ext cx="7696200" cy="4114800"/>
          </a:xfrm>
          <a:noFill/>
        </p:spPr>
        <p:txBody>
          <a:bodyPr/>
          <a:lstStyle/>
          <a:p>
            <a:r>
              <a:rPr lang="en-US" dirty="0" smtClean="0">
                <a:solidFill>
                  <a:schemeClr val="bg1"/>
                </a:solidFill>
              </a:rPr>
              <a:t>WGF water plan guides stream selection</a:t>
            </a:r>
          </a:p>
          <a:p>
            <a:r>
              <a:rPr lang="en-US" dirty="0" smtClean="0">
                <a:solidFill>
                  <a:schemeClr val="bg1"/>
                </a:solidFill>
              </a:rPr>
              <a:t>WGF conducts studies</a:t>
            </a:r>
            <a:endParaRPr lang="en-US" dirty="0">
              <a:solidFill>
                <a:schemeClr val="bg1"/>
              </a:solidFill>
            </a:endParaRPr>
          </a:p>
          <a:p>
            <a:r>
              <a:rPr lang="en-US" dirty="0" smtClean="0">
                <a:solidFill>
                  <a:schemeClr val="bg1"/>
                </a:solidFill>
              </a:rPr>
              <a:t>WWDC files application </a:t>
            </a:r>
          </a:p>
          <a:p>
            <a:r>
              <a:rPr lang="en-US" dirty="0" smtClean="0">
                <a:solidFill>
                  <a:schemeClr val="bg1"/>
                </a:solidFill>
              </a:rPr>
              <a:t>WWDC conducts feasibility study</a:t>
            </a:r>
            <a:endParaRPr lang="en-US" dirty="0">
              <a:solidFill>
                <a:schemeClr val="bg1"/>
              </a:solidFill>
            </a:endParaRPr>
          </a:p>
          <a:p>
            <a:r>
              <a:rPr lang="en-US" dirty="0" smtClean="0">
                <a:solidFill>
                  <a:schemeClr val="bg1"/>
                </a:solidFill>
              </a:rPr>
              <a:t>SEO holds public hearing</a:t>
            </a:r>
            <a:endParaRPr lang="en-US" dirty="0">
              <a:solidFill>
                <a:schemeClr val="bg1"/>
              </a:solidFill>
            </a:endParaRPr>
          </a:p>
          <a:p>
            <a:r>
              <a:rPr lang="en-US" dirty="0" smtClean="0">
                <a:solidFill>
                  <a:schemeClr val="bg1"/>
                </a:solidFill>
              </a:rPr>
              <a:t>SEO issues permit decision </a:t>
            </a:r>
          </a:p>
          <a:p>
            <a:r>
              <a:rPr lang="en-US" dirty="0" smtClean="0">
                <a:solidFill>
                  <a:schemeClr val="bg1"/>
                </a:solidFill>
              </a:rPr>
              <a:t>Board of Control adjudicates water rights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697162"/>
          </a:xfrm>
        </p:spPr>
        <p:txBody>
          <a:bodyPr>
            <a:normAutofit/>
          </a:bodyPr>
          <a:lstStyle/>
          <a:p>
            <a:r>
              <a:rPr lang="en-US" dirty="0" smtClean="0">
                <a:solidFill>
                  <a:schemeClr val="bg1"/>
                </a:solidFill>
              </a:rPr>
              <a:t>There are at least 49 other ways to develop an instream flow (and lake volume) program</a:t>
            </a:r>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782762"/>
          </a:xfrm>
        </p:spPr>
        <p:txBody>
          <a:bodyPr>
            <a:normAutofit fontScale="90000"/>
          </a:bodyPr>
          <a:lstStyle/>
          <a:p>
            <a:r>
              <a:rPr lang="en-US" sz="5400" b="1" dirty="0" smtClean="0"/>
              <a:t>Water laws are written to provide </a:t>
            </a:r>
            <a:r>
              <a:rPr lang="en-US" sz="5400" b="1" u="sng" dirty="0" smtClean="0"/>
              <a:t>certainty</a:t>
            </a:r>
            <a:r>
              <a:rPr lang="en-US" sz="5400" b="1" dirty="0" smtClean="0"/>
              <a:t> and </a:t>
            </a:r>
            <a:r>
              <a:rPr lang="en-US" sz="5400" b="1" u="sng" dirty="0" smtClean="0"/>
              <a:t>control</a:t>
            </a:r>
            <a:endParaRPr lang="en-US" sz="5400" b="1" u="sng" dirty="0"/>
          </a:p>
        </p:txBody>
      </p:sp>
      <p:sp>
        <p:nvSpPr>
          <p:cNvPr id="3" name="TextBox 2"/>
          <p:cNvSpPr txBox="1"/>
          <p:nvPr/>
        </p:nvSpPr>
        <p:spPr>
          <a:xfrm>
            <a:off x="685800" y="5410200"/>
            <a:ext cx="7924800" cy="830997"/>
          </a:xfrm>
          <a:prstGeom prst="rect">
            <a:avLst/>
          </a:prstGeom>
          <a:noFill/>
        </p:spPr>
        <p:txBody>
          <a:bodyPr wrap="square" rtlCol="0">
            <a:spAutoFit/>
          </a:bodyPr>
          <a:lstStyle/>
          <a:p>
            <a:pPr algn="ctr"/>
            <a:r>
              <a:rPr lang="en-US" sz="2400" b="1" dirty="0" smtClean="0">
                <a:latin typeface="+mn-lt"/>
              </a:rPr>
              <a:t>Weather variability patterns, water availability and changing human values and needs complicate </a:t>
            </a:r>
            <a:r>
              <a:rPr lang="en-US" sz="2400" b="1" dirty="0" smtClean="0">
                <a:latin typeface="+mn-lt"/>
              </a:rPr>
              <a:t>things.</a:t>
            </a:r>
            <a:endParaRPr lang="en-US" sz="2400" b="1"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Good laws and protection?</a:t>
            </a:r>
            <a:endParaRPr lang="en-US" b="1" dirty="0">
              <a:solidFill>
                <a:schemeClr val="bg1"/>
              </a:solidFill>
            </a:endParaRPr>
          </a:p>
        </p:txBody>
      </p:sp>
      <p:graphicFrame>
        <p:nvGraphicFramePr>
          <p:cNvPr id="5" name="Table 4"/>
          <p:cNvGraphicFramePr>
            <a:graphicFrameLocks noGrp="1"/>
          </p:cNvGraphicFramePr>
          <p:nvPr/>
        </p:nvGraphicFramePr>
        <p:xfrm>
          <a:off x="1371600" y="2438400"/>
          <a:ext cx="6477000" cy="2186940"/>
        </p:xfrm>
        <a:graphic>
          <a:graphicData uri="http://schemas.openxmlformats.org/drawingml/2006/table">
            <a:tbl>
              <a:tblPr/>
              <a:tblGrid>
                <a:gridCol w="1335121"/>
                <a:gridCol w="2855879"/>
                <a:gridCol w="2286000"/>
              </a:tblGrid>
              <a:tr h="556260">
                <a:tc>
                  <a:txBody>
                    <a:bodyPr/>
                    <a:lstStyle/>
                    <a:p>
                      <a:pPr algn="l" fontAlgn="b"/>
                      <a:r>
                        <a:rPr lang="en-US" sz="1800" b="0" i="0" u="none" strike="noStrike" dirty="0">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Arial"/>
                        </a:rPr>
                        <a:t>Portion of miles of streams in unaltered condition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Arial"/>
                        </a:rPr>
                        <a:t>Portion of miles with no flow protection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434340">
                <a:tc>
                  <a:txBody>
                    <a:bodyPr/>
                    <a:lstStyle/>
                    <a:p>
                      <a:pPr algn="l" fontAlgn="b"/>
                      <a:r>
                        <a:rPr lang="en-US" sz="1800" b="0" i="0" u="none" strike="noStrike">
                          <a:solidFill>
                            <a:srgbClr val="000000"/>
                          </a:solidFill>
                          <a:latin typeface="Calibri"/>
                        </a:rPr>
                        <a:t>Alberta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26% - 75%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26% - 75%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4340">
                <a:tc>
                  <a:txBody>
                    <a:bodyPr/>
                    <a:lstStyle/>
                    <a:p>
                      <a:pPr algn="l" fontAlgn="b"/>
                      <a:r>
                        <a:rPr lang="en-US" sz="1800" b="0" i="0" u="none" strike="noStrike">
                          <a:solidFill>
                            <a:srgbClr val="000000"/>
                          </a:solidFill>
                          <a:latin typeface="Calibri"/>
                        </a:rPr>
                        <a:t>Minnesota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6% - 25%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76% - 100%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b"/>
                      <a:r>
                        <a:rPr lang="en-US" sz="1800" b="0" i="0" u="none" strike="noStrike">
                          <a:solidFill>
                            <a:srgbClr val="000000"/>
                          </a:solidFill>
                          <a:latin typeface="Calibri"/>
                        </a:rPr>
                        <a:t>Wyoming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6% - 25%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76% - 100%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b"/>
                      <a:r>
                        <a:rPr lang="en-US" sz="1800" b="0" i="0" u="none" strike="noStrike">
                          <a:solidFill>
                            <a:srgbClr val="000000"/>
                          </a:solidFill>
                          <a:latin typeface="Calibri"/>
                        </a:rPr>
                        <a:t>Washington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a:solidFill>
                            <a:srgbClr val="000000"/>
                          </a:solidFill>
                          <a:latin typeface="Calibri"/>
                        </a:rPr>
                        <a:t>6% - 25%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76% - 100%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50000">
              <a:srgbClr val="6DD9FF"/>
            </a:gs>
            <a:gs pos="100000">
              <a:srgbClr val="265C9E"/>
            </a:gs>
          </a:gsLst>
          <a:lin ang="5400000" scaled="0"/>
        </a:gradFill>
        <a:effectLst/>
      </p:bgPr>
    </p:bg>
    <p:spTree>
      <p:nvGrpSpPr>
        <p:cNvPr id="1" name=""/>
        <p:cNvGrpSpPr/>
        <p:nvPr/>
      </p:nvGrpSpPr>
      <p:grpSpPr>
        <a:xfrm>
          <a:off x="0" y="0"/>
          <a:ext cx="0" cy="0"/>
          <a:chOff x="0" y="0"/>
          <a:chExt cx="0" cy="0"/>
        </a:xfrm>
      </p:grpSpPr>
      <p:pic>
        <p:nvPicPr>
          <p:cNvPr id="5" name="Picture 4" descr="Fig 2-39.jpg"/>
          <p:cNvPicPr>
            <a:picLocks noChangeAspect="1"/>
          </p:cNvPicPr>
          <p:nvPr/>
        </p:nvPicPr>
        <p:blipFill>
          <a:blip r:embed="rId3"/>
          <a:stretch>
            <a:fillRect/>
          </a:stretch>
        </p:blipFill>
        <p:spPr>
          <a:xfrm>
            <a:off x="609600" y="1828800"/>
            <a:ext cx="3503154" cy="2362200"/>
          </a:xfrm>
          <a:prstGeom prst="rect">
            <a:avLst/>
          </a:prstGeom>
        </p:spPr>
      </p:pic>
      <p:pic>
        <p:nvPicPr>
          <p:cNvPr id="4" name="Picture 3" descr="Fig 2-24 up left.jpg"/>
          <p:cNvPicPr>
            <a:picLocks noChangeAspect="1"/>
          </p:cNvPicPr>
          <p:nvPr/>
        </p:nvPicPr>
        <p:blipFill>
          <a:blip r:embed="rId4"/>
          <a:stretch>
            <a:fillRect/>
          </a:stretch>
        </p:blipFill>
        <p:spPr>
          <a:xfrm>
            <a:off x="2895600" y="2895600"/>
            <a:ext cx="3505200" cy="2330309"/>
          </a:xfrm>
          <a:prstGeom prst="rect">
            <a:avLst/>
          </a:prstGeom>
        </p:spPr>
      </p:pic>
      <p:sp>
        <p:nvSpPr>
          <p:cNvPr id="2" name="Title 1"/>
          <p:cNvSpPr>
            <a:spLocks noGrp="1"/>
          </p:cNvSpPr>
          <p:nvPr>
            <p:ph type="title"/>
          </p:nvPr>
        </p:nvSpPr>
        <p:spPr/>
        <p:txBody>
          <a:bodyPr/>
          <a:lstStyle/>
          <a:p>
            <a:r>
              <a:rPr lang="en-US" b="1" dirty="0" smtClean="0">
                <a:solidFill>
                  <a:schemeClr val="bg1"/>
                </a:solidFill>
              </a:rPr>
              <a:t>Goals: Protection vs. Restoration</a:t>
            </a:r>
            <a:endParaRPr lang="en-US" b="1" dirty="0">
              <a:solidFill>
                <a:schemeClr val="bg1"/>
              </a:solidFill>
            </a:endParaRPr>
          </a:p>
        </p:txBody>
      </p:sp>
      <p:pic>
        <p:nvPicPr>
          <p:cNvPr id="3" name="Picture 2" descr="Fig 1-05c.jpg"/>
          <p:cNvPicPr>
            <a:picLocks noChangeAspect="1"/>
          </p:cNvPicPr>
          <p:nvPr/>
        </p:nvPicPr>
        <p:blipFill>
          <a:blip r:embed="rId5" cstate="print"/>
          <a:stretch>
            <a:fillRect/>
          </a:stretch>
        </p:blipFill>
        <p:spPr>
          <a:xfrm>
            <a:off x="5105400" y="3886200"/>
            <a:ext cx="3581400" cy="23876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water use in the West.jpg"/>
          <p:cNvPicPr>
            <a:picLocks noChangeAspect="1"/>
          </p:cNvPicPr>
          <p:nvPr/>
        </p:nvPicPr>
        <p:blipFill>
          <a:blip r:embed="rId3"/>
          <a:srcRect/>
          <a:stretch>
            <a:fillRect/>
          </a:stretch>
        </p:blipFill>
        <p:spPr bwMode="auto">
          <a:xfrm>
            <a:off x="1295400" y="0"/>
            <a:ext cx="6477000" cy="883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609600"/>
          <a:ext cx="82296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733800" y="685800"/>
            <a:ext cx="3657600" cy="369332"/>
          </a:xfrm>
          <a:prstGeom prst="rect">
            <a:avLst/>
          </a:prstGeom>
          <a:solidFill>
            <a:schemeClr val="bg1"/>
          </a:solidFill>
        </p:spPr>
        <p:txBody>
          <a:bodyPr wrap="square" rtlCol="0">
            <a:spAutoFit/>
          </a:bodyPr>
          <a:lstStyle/>
          <a:p>
            <a:pPr algn="ctr"/>
            <a:r>
              <a:rPr lang="en-US" b="1" dirty="0" smtClean="0"/>
              <a:t>Program inputs</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304800"/>
          <a:ext cx="8229600" cy="6172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828800" y="457200"/>
            <a:ext cx="4572000" cy="369332"/>
          </a:xfrm>
          <a:prstGeom prst="rect">
            <a:avLst/>
          </a:prstGeom>
          <a:solidFill>
            <a:schemeClr val="bg1"/>
          </a:solidFill>
        </p:spPr>
        <p:txBody>
          <a:bodyPr wrap="square" rtlCol="0">
            <a:spAutoFit/>
          </a:bodyPr>
          <a:lstStyle/>
          <a:p>
            <a:r>
              <a:rPr lang="en-US" b="1" dirty="0" smtClean="0"/>
              <a:t>Expectations for laws and public involvement</a:t>
            </a:r>
            <a:endParaRPr 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81000"/>
          <a:ext cx="8229600"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676400" y="533400"/>
            <a:ext cx="4648200" cy="369332"/>
          </a:xfrm>
          <a:prstGeom prst="rect">
            <a:avLst/>
          </a:prstGeom>
          <a:solidFill>
            <a:schemeClr val="bg1"/>
          </a:solidFill>
        </p:spPr>
        <p:txBody>
          <a:bodyPr wrap="square" rtlCol="0">
            <a:spAutoFit/>
          </a:bodyPr>
          <a:lstStyle/>
          <a:p>
            <a:r>
              <a:rPr lang="en-US" b="1" dirty="0" smtClean="0"/>
              <a:t>Expectations for flows and reservoir condition</a:t>
            </a:r>
            <a:endParaRPr lang="en-US"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TotalTime>
  <Words>2938</Words>
  <Application>Microsoft Office PowerPoint</Application>
  <PresentationFormat>On-screen Show (4:3)</PresentationFormat>
  <Paragraphs>201</Paragraphs>
  <Slides>28</Slides>
  <Notes>28</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Developing Laws and Policies</vt:lpstr>
      <vt:lpstr>Outline</vt:lpstr>
      <vt:lpstr>Water laws are written to provide certainty and control</vt:lpstr>
      <vt:lpstr>Good laws and protection?</vt:lpstr>
      <vt:lpstr>Goals: Protection vs. Restoration</vt:lpstr>
      <vt:lpstr>Slide 6</vt:lpstr>
      <vt:lpstr>Slide 7</vt:lpstr>
      <vt:lpstr>Slide 8</vt:lpstr>
      <vt:lpstr>Slide 9</vt:lpstr>
      <vt:lpstr>Water Right Doctrines</vt:lpstr>
      <vt:lpstr>Regulated Riparianism</vt:lpstr>
      <vt:lpstr>Institutional Structure</vt:lpstr>
      <vt:lpstr>Key terms</vt:lpstr>
      <vt:lpstr>Key components</vt:lpstr>
      <vt:lpstr>More key components</vt:lpstr>
      <vt:lpstr>Level of Stream Flow Protection</vt:lpstr>
      <vt:lpstr>Slide 17</vt:lpstr>
      <vt:lpstr>Water management options</vt:lpstr>
      <vt:lpstr>Lake and reservoir level protection</vt:lpstr>
      <vt:lpstr>Wyoming’s Instream Flow Law</vt:lpstr>
      <vt:lpstr>Wyoming’s Instream Flow Law</vt:lpstr>
      <vt:lpstr>Minimum flow</vt:lpstr>
      <vt:lpstr>Maintain or Improve</vt:lpstr>
      <vt:lpstr>Existing Fishery</vt:lpstr>
      <vt:lpstr>Existing Fishery</vt:lpstr>
      <vt:lpstr>Implied Intent</vt:lpstr>
      <vt:lpstr>The Process in Wyoming</vt:lpstr>
      <vt:lpstr>There are at least 49 other ways to develop an instream flow (and lake volume) program</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tannea</dc:creator>
  <cp:lastModifiedBy>tannea</cp:lastModifiedBy>
  <cp:revision>94</cp:revision>
  <dcterms:created xsi:type="dcterms:W3CDTF">2013-02-11T17:08:12Z</dcterms:created>
  <dcterms:modified xsi:type="dcterms:W3CDTF">2013-04-05T21:04:03Z</dcterms:modified>
</cp:coreProperties>
</file>