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08" r:id="rId3"/>
    <p:sldId id="257" r:id="rId4"/>
    <p:sldId id="258" r:id="rId5"/>
    <p:sldId id="261" r:id="rId6"/>
    <p:sldId id="262" r:id="rId7"/>
    <p:sldId id="265" r:id="rId8"/>
    <p:sldId id="263" r:id="rId9"/>
    <p:sldId id="273" r:id="rId10"/>
    <p:sldId id="266" r:id="rId11"/>
    <p:sldId id="267" r:id="rId12"/>
    <p:sldId id="268" r:id="rId13"/>
    <p:sldId id="309" r:id="rId14"/>
    <p:sldId id="272" r:id="rId15"/>
    <p:sldId id="295" r:id="rId16"/>
    <p:sldId id="290" r:id="rId17"/>
    <p:sldId id="294" r:id="rId18"/>
    <p:sldId id="299" r:id="rId19"/>
    <p:sldId id="271" r:id="rId20"/>
    <p:sldId id="274" r:id="rId21"/>
    <p:sldId id="275" r:id="rId22"/>
    <p:sldId id="276" r:id="rId23"/>
    <p:sldId id="285" r:id="rId24"/>
    <p:sldId id="286" r:id="rId25"/>
    <p:sldId id="289" r:id="rId26"/>
    <p:sldId id="297" r:id="rId27"/>
    <p:sldId id="298" r:id="rId28"/>
    <p:sldId id="282" r:id="rId29"/>
    <p:sldId id="287" r:id="rId30"/>
    <p:sldId id="288" r:id="rId31"/>
    <p:sldId id="278" r:id="rId32"/>
    <p:sldId id="292" r:id="rId33"/>
    <p:sldId id="280" r:id="rId34"/>
    <p:sldId id="291" r:id="rId35"/>
    <p:sldId id="293" r:id="rId36"/>
    <p:sldId id="281" r:id="rId37"/>
    <p:sldId id="307" r:id="rId38"/>
    <p:sldId id="311" r:id="rId39"/>
    <p:sldId id="305" r:id="rId40"/>
    <p:sldId id="304" r:id="rId41"/>
    <p:sldId id="302" r:id="rId42"/>
    <p:sldId id="306" r:id="rId43"/>
    <p:sldId id="300" r:id="rId44"/>
    <p:sldId id="301" r:id="rId45"/>
    <p:sldId id="284" r:id="rId46"/>
    <p:sldId id="310" r:id="rId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00"/>
    <a:srgbClr val="00CCFF"/>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787"/>
    <p:restoredTop sz="68264" autoAdjust="0"/>
  </p:normalViewPr>
  <p:slideViewPr>
    <p:cSldViewPr>
      <p:cViewPr varScale="1">
        <p:scale>
          <a:sx n="51" d="100"/>
          <a:sy n="51" d="100"/>
        </p:scale>
        <p:origin x="-96" y="-163"/>
      </p:cViewPr>
      <p:guideLst>
        <p:guide orient="horz" pos="2160"/>
        <p:guide pos="2880"/>
      </p:guideLst>
    </p:cSldViewPr>
  </p:slideViewPr>
  <p:outlineViewPr>
    <p:cViewPr>
      <p:scale>
        <a:sx n="33" d="100"/>
        <a:sy n="33" d="100"/>
      </p:scale>
      <p:origin x="0" y="0"/>
    </p:cViewPr>
  </p:outlineViewPr>
  <p:notesTextViewPr>
    <p:cViewPr>
      <p:scale>
        <a:sx n="100" d="100"/>
        <a:sy n="100" d="100"/>
      </p:scale>
      <p:origin x="0" y="5"/>
    </p:cViewPr>
  </p:notesTextViewPr>
  <p:sorterViewPr>
    <p:cViewPr>
      <p:scale>
        <a:sx n="66" d="100"/>
        <a:sy n="66" d="100"/>
      </p:scale>
      <p:origin x="0" y="186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TOM\IFC\NIFPA-2\Archives\Edited%20files%20from%20ESSA%20-%20Kelly\Figure%2011%20and%20Appendix%20F.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100" b="1" i="0" u="none" strike="noStrike" baseline="0">
                <a:solidFill>
                  <a:srgbClr val="000000"/>
                </a:solidFill>
                <a:latin typeface="Arial"/>
                <a:ea typeface="Arial"/>
                <a:cs typeface="Arial"/>
              </a:defRPr>
            </a:pPr>
            <a:r>
              <a:rPr lang="en-US"/>
              <a:t>Top five program inputs</a:t>
            </a:r>
          </a:p>
        </c:rich>
      </c:tx>
      <c:layout>
        <c:manualLayout>
          <c:xMode val="edge"/>
          <c:yMode val="edge"/>
          <c:x val="0.41039976887085428"/>
          <c:y val="1.0703373903396004E-2"/>
        </c:manualLayout>
      </c:layout>
      <c:spPr>
        <a:noFill/>
        <a:ln w="25400">
          <a:noFill/>
        </a:ln>
      </c:spPr>
    </c:title>
    <c:plotArea>
      <c:layout>
        <c:manualLayout>
          <c:layoutTarget val="inner"/>
          <c:xMode val="edge"/>
          <c:yMode val="edge"/>
          <c:x val="0.49117981387484644"/>
          <c:y val="8.1039830982855526E-2"/>
          <c:w val="0.49025130761043045"/>
          <c:h val="0.81651452348763631"/>
        </c:manualLayout>
      </c:layout>
      <c:barChart>
        <c:barDir val="bar"/>
        <c:grouping val="clustered"/>
        <c:ser>
          <c:idx val="0"/>
          <c:order val="0"/>
          <c:tx>
            <c:strRef>
              <c:f>'Figure 7'!$Z$5</c:f>
              <c:strCache>
                <c:ptCount val="1"/>
                <c:pt idx="0">
                  <c:v>Combined</c:v>
                </c:pt>
              </c:strCache>
            </c:strRef>
          </c:tx>
          <c:spPr>
            <a:solidFill>
              <a:srgbClr val="0000FF"/>
            </a:solidFill>
            <a:ln w="12700">
              <a:solidFill>
                <a:srgbClr val="000000"/>
              </a:solidFill>
              <a:prstDash val="solid"/>
            </a:ln>
          </c:spPr>
          <c:dPt>
            <c:idx val="0"/>
            <c:spPr>
              <a:solidFill>
                <a:srgbClr val="00B050"/>
              </a:solidFill>
              <a:ln w="12700">
                <a:solidFill>
                  <a:srgbClr val="000000"/>
                </a:solidFill>
                <a:prstDash val="solid"/>
              </a:ln>
            </c:spPr>
          </c:dPt>
          <c:dPt>
            <c:idx val="12"/>
            <c:spPr>
              <a:solidFill>
                <a:srgbClr val="C00000"/>
              </a:solidFill>
              <a:ln w="12700">
                <a:solidFill>
                  <a:srgbClr val="000000"/>
                </a:solidFill>
                <a:prstDash val="solid"/>
              </a:ln>
            </c:spPr>
          </c:dPt>
          <c:dPt>
            <c:idx val="13"/>
            <c:spPr>
              <a:solidFill>
                <a:srgbClr val="C00000"/>
              </a:solidFill>
              <a:ln w="12700">
                <a:solidFill>
                  <a:srgbClr val="000000"/>
                </a:solidFill>
                <a:prstDash val="solid"/>
              </a:ln>
            </c:spPr>
          </c:dPt>
          <c:dPt>
            <c:idx val="14"/>
            <c:spPr>
              <a:solidFill>
                <a:srgbClr val="C00000"/>
              </a:solidFill>
              <a:ln w="12700">
                <a:solidFill>
                  <a:srgbClr val="000000"/>
                </a:solidFill>
                <a:prstDash val="solid"/>
              </a:ln>
            </c:spPr>
          </c:dPt>
          <c:dPt>
            <c:idx val="15"/>
            <c:spPr>
              <a:solidFill>
                <a:srgbClr val="C00000"/>
              </a:solidFill>
              <a:ln w="12700">
                <a:solidFill>
                  <a:srgbClr val="000000"/>
                </a:solidFill>
                <a:prstDash val="solid"/>
              </a:ln>
            </c:spPr>
          </c:dPt>
          <c:dPt>
            <c:idx val="16"/>
            <c:spPr>
              <a:solidFill>
                <a:srgbClr val="C00000"/>
              </a:solidFill>
              <a:ln w="12700">
                <a:solidFill>
                  <a:srgbClr val="000000"/>
                </a:solidFill>
                <a:prstDash val="solid"/>
              </a:ln>
            </c:spPr>
          </c:dPt>
          <c:cat>
            <c:strRef>
              <c:f>'Figure 7'!$Y$6:$Y$22</c:f>
              <c:strCache>
                <c:ptCount val="17"/>
                <c:pt idx="0">
                  <c:v>Increased staff ability to recognize threats and opportunities and prioritize related actions</c:v>
                </c:pt>
                <c:pt idx="1">
                  <c:v>A better functioning agency organizational structure</c:v>
                </c:pt>
                <c:pt idx="2">
                  <c:v>Higher staff willingness to advocate for adequate flows and lake levels</c:v>
                </c:pt>
                <c:pt idx="3">
                  <c:v>More or better legal staff </c:v>
                </c:pt>
                <c:pt idx="4">
                  <c:v>More or better technical staff </c:v>
                </c:pt>
                <c:pt idx="5">
                  <c:v>More or better partnerships </c:v>
                </c:pt>
                <c:pt idx="6">
                  <c:v>More or better information and education staff</c:v>
                </c:pt>
                <c:pt idx="7">
                  <c:v>More or better interagency coordination </c:v>
                </c:pt>
                <c:pt idx="8">
                  <c:v>More or better support from the agency </c:v>
                </c:pt>
                <c:pt idx="9">
                  <c:v>More staff training </c:v>
                </c:pt>
                <c:pt idx="10">
                  <c:v>Increased operating budgets </c:v>
                </c:pt>
                <c:pt idx="11">
                  <c:v>More or better access to interdisciplinary team members </c:v>
                </c:pt>
                <c:pt idx="12">
                  <c:v>A more knowledgeable public </c:v>
                </c:pt>
                <c:pt idx="13">
                  <c:v>More supportive laws </c:v>
                </c:pt>
                <c:pt idx="14">
                  <c:v>A public more actively supportive </c:v>
                </c:pt>
                <c:pt idx="15">
                  <c:v>More instream flow/water management staff </c:v>
                </c:pt>
                <c:pt idx="16">
                  <c:v>More supportive regulations and policies </c:v>
                </c:pt>
              </c:strCache>
            </c:strRef>
          </c:cat>
          <c:val>
            <c:numRef>
              <c:f>'Figure 7'!$Z$6:$Z$22</c:f>
              <c:numCache>
                <c:formatCode>General</c:formatCode>
                <c:ptCount val="17"/>
                <c:pt idx="0">
                  <c:v>3</c:v>
                </c:pt>
                <c:pt idx="1">
                  <c:v>4</c:v>
                </c:pt>
                <c:pt idx="2">
                  <c:v>5</c:v>
                </c:pt>
                <c:pt idx="3">
                  <c:v>7</c:v>
                </c:pt>
                <c:pt idx="4">
                  <c:v>7</c:v>
                </c:pt>
                <c:pt idx="5">
                  <c:v>8</c:v>
                </c:pt>
                <c:pt idx="6">
                  <c:v>11</c:v>
                </c:pt>
                <c:pt idx="7">
                  <c:v>12</c:v>
                </c:pt>
                <c:pt idx="8">
                  <c:v>13</c:v>
                </c:pt>
                <c:pt idx="9">
                  <c:v>15</c:v>
                </c:pt>
                <c:pt idx="10">
                  <c:v>15</c:v>
                </c:pt>
                <c:pt idx="11">
                  <c:v>18</c:v>
                </c:pt>
                <c:pt idx="12">
                  <c:v>22</c:v>
                </c:pt>
                <c:pt idx="13">
                  <c:v>23</c:v>
                </c:pt>
                <c:pt idx="14">
                  <c:v>23</c:v>
                </c:pt>
                <c:pt idx="15">
                  <c:v>25</c:v>
                </c:pt>
                <c:pt idx="16">
                  <c:v>28</c:v>
                </c:pt>
              </c:numCache>
            </c:numRef>
          </c:val>
        </c:ser>
        <c:axId val="99857920"/>
        <c:axId val="99859456"/>
      </c:barChart>
      <c:catAx>
        <c:axId val="99857920"/>
        <c:scaling>
          <c:orientation val="minMax"/>
        </c:scaling>
        <c:axPos val="l"/>
        <c:numFmt formatCode="@" sourceLinked="0"/>
        <c:tickLblPos val="nextTo"/>
        <c:spPr>
          <a:ln w="1270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9859456"/>
        <c:crossesAt val="0"/>
        <c:auto val="1"/>
        <c:lblAlgn val="ctr"/>
        <c:lblOffset val="100"/>
        <c:tickLblSkip val="1"/>
        <c:tickMarkSkip val="1"/>
      </c:catAx>
      <c:valAx>
        <c:axId val="99859456"/>
        <c:scaling>
          <c:orientation val="minMax"/>
          <c:max val="30"/>
          <c:min val="0"/>
        </c:scaling>
        <c:axPos val="b"/>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Number selected</a:t>
                </a:r>
              </a:p>
            </c:rich>
          </c:tx>
          <c:layout>
            <c:manualLayout>
              <c:xMode val="edge"/>
              <c:yMode val="edge"/>
              <c:x val="0.66945301664227608"/>
              <c:y val="0.94495501032839346"/>
            </c:manualLayout>
          </c:layout>
          <c:spPr>
            <a:noFill/>
            <a:ln w="25400">
              <a:noFill/>
            </a:ln>
          </c:spPr>
        </c:title>
        <c:numFmt formatCode="General" sourceLinked="1"/>
        <c:tickLblPos val="nextTo"/>
        <c:spPr>
          <a:ln w="1270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9857920"/>
        <c:crosses val="autoZero"/>
        <c:crossBetween val="between"/>
        <c:majorUnit val="5"/>
        <c:minorUnit val="1"/>
      </c:valAx>
      <c:spPr>
        <a:solidFill>
          <a:srgbClr val="FFFFFF"/>
        </a:solidFill>
        <a:ln w="12700">
          <a:solidFill>
            <a:srgbClr val="000000"/>
          </a:solidFill>
          <a:prstDash val="solid"/>
        </a:ln>
      </c:spPr>
    </c:plotArea>
    <c:plotVisOnly val="1"/>
    <c:dispBlanksAs val="gap"/>
  </c:chart>
  <c:spPr>
    <a:solidFill>
      <a:srgbClr val="FFFFFF"/>
    </a:solidFill>
    <a:ln w="12700">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0.00649</cdr:x>
      <cdr:y>0.93965</cdr:y>
    </cdr:from>
    <cdr:to>
      <cdr:x>0.23104</cdr:x>
      <cdr:y>0.98246</cdr:y>
    </cdr:to>
    <cdr:sp macro="" textlink="">
      <cdr:nvSpPr>
        <cdr:cNvPr id="11265" name="Text Box 1"/>
        <cdr:cNvSpPr txBox="1">
          <a:spLocks xmlns:a="http://schemas.openxmlformats.org/drawingml/2006/main" noChangeArrowheads="1"/>
        </cdr:cNvSpPr>
      </cdr:nvSpPr>
      <cdr:spPr bwMode="auto">
        <a:xfrm xmlns:a="http://schemas.openxmlformats.org/drawingml/2006/main">
          <a:off x="50800" y="4687336"/>
          <a:ext cx="1844497" cy="2136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US" sz="1000" b="0" i="1" strike="noStrike">
              <a:solidFill>
                <a:srgbClr val="000000"/>
              </a:solidFill>
              <a:latin typeface="Arial"/>
              <a:cs typeface="Arial"/>
            </a:rPr>
            <a:t>All responses combined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0283F77-975A-4FB1-9704-8F47CB42EBF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0604B8E-515C-463C-BEF4-2FFADA4FDBD2}" type="slidenum">
              <a:rPr lang="en-US" smtClean="0"/>
              <a:pPr/>
              <a:t>1</a:t>
            </a:fld>
            <a:endParaRPr lang="en-US" smtClean="0"/>
          </a:p>
        </p:txBody>
      </p:sp>
      <p:sp>
        <p:nvSpPr>
          <p:cNvPr id="48131" name="Rectangle 3074"/>
          <p:cNvSpPr>
            <a:spLocks noGrp="1" noRot="1" noChangeAspect="1" noChangeArrowheads="1" noTextEdit="1"/>
          </p:cNvSpPr>
          <p:nvPr>
            <p:ph type="sldImg"/>
          </p:nvPr>
        </p:nvSpPr>
        <p:spPr>
          <a:ln/>
        </p:spPr>
      </p:sp>
      <p:sp>
        <p:nvSpPr>
          <p:cNvPr id="48132" name="Rectangle 3075"/>
          <p:cNvSpPr>
            <a:spLocks noGrp="1" noChangeArrowheads="1"/>
          </p:cNvSpPr>
          <p:nvPr>
            <p:ph type="body" idx="1"/>
          </p:nvPr>
        </p:nvSpPr>
        <p:spPr>
          <a:noFill/>
          <a:ln/>
        </p:spPr>
        <p:txBody>
          <a:bodyPr/>
          <a:lstStyle/>
          <a:p>
            <a:pPr eaLnBrk="1" hangingPunct="1"/>
            <a:r>
              <a:rPr lang="en-US" dirty="0" smtClean="0"/>
              <a:t>This presentation looks at what other states and Canadian provinces are doing in terms of strategies and effectiveness and drawing from that information offers ideas about ways to do a better job of securing environmental flows.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2D4770D-7745-4BD1-BE32-CB599000E5E9}" type="slidenum">
              <a:rPr lang="en-US" smtClean="0"/>
              <a:pPr/>
              <a:t>10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For any agency to effectively manage flow for environmental purposes it’s important that they at least recognize the importance of water as a habitat component in their mission statement or strategic plans.  According to the IFC survey this is generally more common in the western and midwestern parts of the US than it is in the East.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289FD0C-236E-4AE1-9989-F5753AD050CA}" type="slidenum">
              <a:rPr lang="en-US" smtClean="0"/>
              <a:pPr/>
              <a:t>11</a:t>
            </a:fld>
            <a:endParaRPr lang="en-US" smtClean="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Formal instream flow programs are actually more rare than one might expect among survey participants.  Relatively</a:t>
            </a:r>
            <a:r>
              <a:rPr lang="en-US" baseline="0" dirty="0" smtClean="0"/>
              <a:t> few states in the eastern U.S. and Canada have formal programs, however the majority (6 of 9) western states have some semblance of a formal crew doing instream flow related work.  Flow work in the east tends to be shared among people in various organization units which raises some question about the consistency of their effort.</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6A929CD-F539-4CA1-BB05-455EB72E6726}" type="slidenum">
              <a:rPr lang="en-US" smtClean="0"/>
              <a:pPr/>
              <a:t>12</a:t>
            </a:fld>
            <a:endParaRPr lang="en-US" smtClean="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Fish and wildlife agencies prioritize their efforts in lots of ways and it would seem that understanding the availability of water and need to better manage it for the organisms an agency is charged with managing would be logical.  However, the survey showed that very few agencies actually use water availability as a basis for directing where they do work to protect riverine resources and environmental flows.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t>In virtually every state, the most needed tools to help manage environmental flow was more supportive regulations and policies, water management staff to implement those policies, more </a:t>
            </a:r>
            <a:r>
              <a:rPr lang="en-US" u="sng" smtClean="0"/>
              <a:t>actively</a:t>
            </a:r>
            <a:r>
              <a:rPr lang="en-US" smtClean="0"/>
              <a:t> supportive public and better laws.</a:t>
            </a:r>
          </a:p>
          <a:p>
            <a:endParaRPr lang="en-US" smtClean="0"/>
          </a:p>
          <a:p>
            <a:r>
              <a:rPr lang="en-US" smtClean="0"/>
              <a:t>Most states think their staff is able to recognize needs, they just don’t have a vehicle to act on their knowledge.</a:t>
            </a:r>
          </a:p>
        </p:txBody>
      </p:sp>
      <p:sp>
        <p:nvSpPr>
          <p:cNvPr id="59396" name="Slide Number Placeholder 3"/>
          <p:cNvSpPr>
            <a:spLocks noGrp="1"/>
          </p:cNvSpPr>
          <p:nvPr>
            <p:ph type="sldNum" sz="quarter" idx="5"/>
          </p:nvPr>
        </p:nvSpPr>
        <p:spPr>
          <a:noFill/>
        </p:spPr>
        <p:txBody>
          <a:bodyPr/>
          <a:lstStyle/>
          <a:p>
            <a:fld id="{4A050B89-CF0E-42CE-AA37-A338B052CE57}"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581EEBE-04D6-40A9-9500-D6C6306D8933}" type="slidenum">
              <a:rPr lang="en-US" smtClean="0"/>
              <a:pPr/>
              <a:t>14</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smtClean="0"/>
              <a:t>Here’s the list of the top 5 inputs participants requested summarized from the preceding figure.  As noted, agencies</a:t>
            </a:r>
            <a:r>
              <a:rPr lang="en-US" baseline="0" dirty="0" smtClean="0"/>
              <a:t> tend to </a:t>
            </a:r>
            <a:r>
              <a:rPr lang="en-US" dirty="0" smtClean="0"/>
              <a:t>need more staff, a more knowledgeable public, a more actively involved public, better regulations and policies and better laws.  What’s equally important to note was what participants didn’t say they need more of, which includes more or better instream flow quantification methods.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5D66207-3527-4B6B-A8EA-EE61EA30CFC0}" type="slidenum">
              <a:rPr lang="en-US" smtClean="0"/>
              <a:pPr/>
              <a:t>15</a:t>
            </a:fld>
            <a:endParaRPr lang="en-US" smtClean="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A question that always is at the top of everyone’s need-to-know list is what the best method(s) is/are for a particular purpose</a:t>
            </a:r>
            <a:r>
              <a:rPr lang="en-US" baseline="0" dirty="0" smtClean="0"/>
              <a:t> or project.  Similarly, there’s always a desire to know what other states are using.</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D26B593-9A88-4854-B862-7D7ADE00F929}" type="slidenum">
              <a:rPr lang="en-US" smtClean="0"/>
              <a:pPr/>
              <a:t>16</a:t>
            </a:fld>
            <a:endParaRPr lang="en-US" smtClean="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Remember we have at least five general areas of scientific interest that define the nature of rivers.  So in theory you should at least consider a methodological approach that addresses each of these areas – or explain why you don’t need to address a particular discipline.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0816179-22F1-4CF5-8826-3E6A41E98F87}" type="slidenum">
              <a:rPr lang="en-US" smtClean="0"/>
              <a:pPr/>
              <a:t>17</a:t>
            </a:fld>
            <a:endParaRPr lang="en-US" smtClean="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Before getting to the question of what agencies are using to quantify flow needs, we wanted to know</a:t>
            </a:r>
            <a:r>
              <a:rPr lang="en-US" baseline="0" dirty="0" smtClean="0"/>
              <a:t> </a:t>
            </a:r>
            <a:r>
              <a:rPr lang="en-US" dirty="0" smtClean="0"/>
              <a:t>whether state and provincial fish and wildlife agencies were able to use any method they wished or if laws and policies constrained their tool selection.  As this graph shows, most participants are free to use any method they wish, the exceptions being a few states in the Southeast US where they have been limited to very conservative tools like 7Q10 – and the Western US where some states are required to use PHABSIM for analyses.  This information is key when we consider the need to incorporate a wide variety of information and the availability of many flow quantification tools.  Unfortunately this freedom to use whatever model we wish, isn’t acted on very aggressively by fish and wildlife agencies.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determine</a:t>
            </a:r>
            <a:r>
              <a:rPr lang="en-US" baseline="0" dirty="0" smtClean="0"/>
              <a:t> what methods survey participants were using we asked about each of the five riverine elements – Hydrology, Biology, Geomorphology, Connectivity, and Water Quality.</a:t>
            </a:r>
            <a:endParaRPr lang="en-US" dirty="0"/>
          </a:p>
        </p:txBody>
      </p:sp>
      <p:sp>
        <p:nvSpPr>
          <p:cNvPr id="4" name="Slide Number Placeholder 3"/>
          <p:cNvSpPr>
            <a:spLocks noGrp="1"/>
          </p:cNvSpPr>
          <p:nvPr>
            <p:ph type="sldNum" sz="quarter" idx="10"/>
          </p:nvPr>
        </p:nvSpPr>
        <p:spPr/>
        <p:txBody>
          <a:bodyPr/>
          <a:lstStyle/>
          <a:p>
            <a:pPr>
              <a:defRPr/>
            </a:pPr>
            <a:fld id="{D0283F77-975A-4FB1-9704-8F47CB42EBF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6716D29-2223-4322-A503-0025F3DED6D1}" type="slidenum">
              <a:rPr lang="en-US" smtClean="0"/>
              <a:pPr/>
              <a:t>19</a:t>
            </a:fld>
            <a:endParaRPr lang="en-US" smtClean="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Of the many methods available to quantify flow needs based on biological</a:t>
            </a:r>
            <a:r>
              <a:rPr lang="en-US" baseline="0" dirty="0" smtClean="0"/>
              <a:t> attributes, three methods stood out.  PHABSIM, Tennant, and wetted perimeter methods are some of the older methods available and it appears that they are still the most commonly used tools.  Two-dimensional hydraulic models have gained prominence in the past 5-10 years and appear to be slowly working their way into the mainstream of biology methods used.  The numbers in this graph relate to actual responses so it is noteworthy that only 18 of the 56 respondents use the most commonly used method.</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information referenced throughout this presentation is drawn from two detailed surveys that were conducted by the Instream Flow Council between 2006 and 2008.  Some of the information provided during that survey may have changed, but it is likely that the general trends recorded across the U.S. and Canada are much the same now as they were when the surveys were done.</a:t>
            </a:r>
            <a:endParaRPr lang="en-US" dirty="0"/>
          </a:p>
        </p:txBody>
      </p:sp>
      <p:sp>
        <p:nvSpPr>
          <p:cNvPr id="4" name="Slide Number Placeholder 3"/>
          <p:cNvSpPr>
            <a:spLocks noGrp="1"/>
          </p:cNvSpPr>
          <p:nvPr>
            <p:ph type="sldNum" sz="quarter" idx="10"/>
          </p:nvPr>
        </p:nvSpPr>
        <p:spPr/>
        <p:txBody>
          <a:bodyPr/>
          <a:lstStyle/>
          <a:p>
            <a:pPr>
              <a:defRPr/>
            </a:pPr>
            <a:fld id="{D0283F77-975A-4FB1-9704-8F47CB42EBF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5CA62B7-ADD6-46FB-86C0-6A166243E511}" type="slidenum">
              <a:rPr lang="en-US" smtClean="0"/>
              <a:pPr/>
              <a:t>20</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t>There are basically two hydrology methods that are very widely used </a:t>
            </a:r>
            <a:r>
              <a:rPr lang="en-US" dirty="0" smtClean="0"/>
              <a:t>by survey participants but their use is not very</a:t>
            </a:r>
            <a:r>
              <a:rPr lang="en-US" baseline="0" dirty="0" smtClean="0"/>
              <a:t> significant in terms of total states and provinces participating in the survey</a:t>
            </a:r>
            <a:r>
              <a:rPr lang="en-US" dirty="0" smtClean="0"/>
              <a:t>.  These methods </a:t>
            </a:r>
            <a:r>
              <a:rPr lang="en-US" dirty="0" smtClean="0"/>
              <a:t>have been used fairly </a:t>
            </a:r>
            <a:r>
              <a:rPr lang="en-US" dirty="0" smtClean="0"/>
              <a:t>commonly by other individuals </a:t>
            </a:r>
            <a:r>
              <a:rPr lang="en-US" dirty="0" smtClean="0"/>
              <a:t>and entities such as </a:t>
            </a:r>
            <a:r>
              <a:rPr lang="en-US" dirty="0" smtClean="0"/>
              <a:t>The </a:t>
            </a:r>
            <a:r>
              <a:rPr lang="en-US" dirty="0" smtClean="0"/>
              <a:t>Nature </a:t>
            </a:r>
            <a:r>
              <a:rPr lang="en-US" dirty="0" smtClean="0"/>
              <a:t>Conservancy and consulting companies.  </a:t>
            </a:r>
            <a:r>
              <a:rPr lang="en-US" dirty="0" smtClean="0"/>
              <a:t>Though these tools have been used extensively by others, most state agencies haven’t availed themselves of these tools very much.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73BF6FD-F642-4EB6-B20B-D4E3D5661E74}" type="slidenum">
              <a:rPr lang="en-US" smtClean="0"/>
              <a:pPr/>
              <a:t>21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t>There are </a:t>
            </a:r>
            <a:r>
              <a:rPr lang="en-US" dirty="0" smtClean="0"/>
              <a:t>several methods available to </a:t>
            </a:r>
            <a:r>
              <a:rPr lang="en-US" dirty="0" smtClean="0"/>
              <a:t>quantify the amount of flow needed to maintain geomorphological processes.  Some of these can be fairly technical such as the </a:t>
            </a:r>
            <a:r>
              <a:rPr lang="en-US" dirty="0" smtClean="0"/>
              <a:t>HEC models.  </a:t>
            </a:r>
            <a:r>
              <a:rPr lang="en-US" dirty="0" smtClean="0"/>
              <a:t>So it’s not surprising to see that very few fish and wildlife agency participants have done much with these models.  We did see a relatively high number of participants who indicated they had used a Geomorphic Classification System, however this tool is not usually very useful for quantifying environmental flow needs.  It’s designed more as a descriptive tool to describe the geologic condition of streams than it is to prescribe a particular flow condition</a:t>
            </a:r>
            <a:r>
              <a:rPr lang="en-US" dirty="0" smtClean="0"/>
              <a:t>.  Still, it’s clear that most states and provinces don’t do much with this class of models to quantify or manage instream flow</a:t>
            </a:r>
            <a:r>
              <a:rPr lang="en-US" baseline="0" dirty="0" smtClean="0"/>
              <a:t> regimes.</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75161B8-3D70-4B71-86ED-2CAEC8693233}" type="slidenum">
              <a:rPr lang="en-US" smtClean="0"/>
              <a:pPr/>
              <a:t>22</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t>Methods to identify the amount of water needed to maintain adequate water quality for riverine resources have been around much longer than quantitative habitat methods.  However very few participants use any water quality methods to quantify environmental flows for fisheries</a:t>
            </a:r>
            <a:r>
              <a:rPr lang="en-US" dirty="0" smtClean="0"/>
              <a:t>.  This is probably because water quality management is often managed</a:t>
            </a:r>
            <a:r>
              <a:rPr lang="en-US" baseline="0" dirty="0" smtClean="0"/>
              <a:t> by completely separate agencies that fish and wildlife agencies.  Still, the fact that 7Q10 is used by four survey participant agencies is troublesome.</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5E63A4F-37CD-40A3-BBCA-83B38B0F28A1}" type="slidenum">
              <a:rPr lang="en-US" smtClean="0"/>
              <a:pPr/>
              <a:t>23</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smtClean="0"/>
              <a:t>In spite of the many reservoirs that have been created across North </a:t>
            </a:r>
            <a:r>
              <a:rPr lang="en-US" dirty="0" smtClean="0"/>
              <a:t>America and the amount of effort that fish and wildlife agencies invest in managing fisheries in those water bodies, </a:t>
            </a:r>
            <a:r>
              <a:rPr lang="en-US" dirty="0" smtClean="0"/>
              <a:t>we found that very few agency programs use any methodology at all to assess the water </a:t>
            </a:r>
            <a:r>
              <a:rPr lang="en-US" dirty="0" smtClean="0"/>
              <a:t>volume needs </a:t>
            </a:r>
            <a:r>
              <a:rPr lang="en-US" dirty="0" smtClean="0"/>
              <a:t>of reservoirs for fisheries.  Only 1 agency (Wyoming) has done anything approaching a quantitative </a:t>
            </a:r>
            <a:r>
              <a:rPr lang="en-US" dirty="0" smtClean="0"/>
              <a:t>analysis (Reservoir Quality Index).  </a:t>
            </a:r>
            <a:r>
              <a:rPr lang="en-US" dirty="0" smtClean="0"/>
              <a:t>The Demonstration Drawdown technique is a relatively subjective tool that draws on the opinions and professional judgment of scientists – </a:t>
            </a:r>
            <a:r>
              <a:rPr lang="en-US" dirty="0" smtClean="0"/>
              <a:t>though such information can </a:t>
            </a:r>
            <a:r>
              <a:rPr lang="en-US" dirty="0" smtClean="0"/>
              <a:t>be just as valuable as more quantitative tools.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DC863F5-9349-4837-BE0F-C2D15A1C6C02}" type="slidenum">
              <a:rPr lang="en-US" smtClean="0"/>
              <a:pPr/>
              <a:t>24</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smtClean="0"/>
              <a:t>In spite of the recent development of several holistic environmental flow methods in the US and around the world, we found that very few state or provincial fish and wildlife agencies avail themselves of those tools.  Not surprisingly, the most commonly used holistic method was the Instream Flow Incremental Methodology but it was only used by 11 of the 55 survey </a:t>
            </a:r>
            <a:r>
              <a:rPr lang="en-US" dirty="0" smtClean="0"/>
              <a:t>participants who answered this question.  </a:t>
            </a:r>
            <a:r>
              <a:rPr lang="en-US" dirty="0" smtClean="0"/>
              <a:t>And of those it seems at least possible that the participant may have confused the multi-disciplinary scope of IFIM with the much simpler component of that methodology – Physical Habitat Simulation (PHABSIM).  The only other tool that has been used very much by state fish and wildlife agencies is the Demonstration Flow Assessment.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8F490BE-05F6-4F0D-84B0-B3326B37D20C}" type="slidenum">
              <a:rPr lang="en-US" smtClean="0"/>
              <a:pPr/>
              <a:t>25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dirty="0" smtClean="0"/>
              <a:t>Why don’t more state and provincial fish and wildlife agencies incorporate all 5 riverine elements in their water management activities?  We didn’t ask this question directly but if you look at responses for various questions you get a sense of what’s going on.  Unofficially, one might guess that our traditional emphasis on looking at just fish is at the bottom of this.  An associated reason is that, because we’ve focused so </a:t>
            </a:r>
            <a:r>
              <a:rPr lang="en-US" dirty="0" smtClean="0"/>
              <a:t>exclusively on fish</a:t>
            </a:r>
            <a:r>
              <a:rPr lang="en-US" dirty="0" smtClean="0"/>
              <a:t>, many biologists simply aren’t aware of the </a:t>
            </a:r>
            <a:r>
              <a:rPr lang="en-US" dirty="0" smtClean="0"/>
              <a:t>opportunity or need </a:t>
            </a:r>
            <a:r>
              <a:rPr lang="en-US" dirty="0" smtClean="0"/>
              <a:t>to use other tools.  It’s probably also related in some measure to a lack of training, staff and budgets to do any more than the minimum level of effort needed for any one situation.  Of course the easiest answer of all that’s probably not too far off the mark is that no one told us to do more.  As we saw in a previous slide, however, this lack of methodology selection is not a function of restrictive laws and policies.  If agency participants wanted to use more methods they </a:t>
            </a:r>
            <a:r>
              <a:rPr lang="en-US" dirty="0" smtClean="0"/>
              <a:t>apparently could</a:t>
            </a:r>
            <a:r>
              <a:rPr lang="en-US" dirty="0" smtClean="0"/>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A232F2B-9112-4C29-81C5-14A302273A86}" type="slidenum">
              <a:rPr lang="en-US" smtClean="0"/>
              <a:pPr/>
              <a:t>26</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dirty="0" smtClean="0"/>
              <a:t>Effective environmental flow work involves coordinating with a variety of other interests.  We identified 12 of the main groups that state and provincial organizations often coordinate with.</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0754842-B040-4104-9369-6695232F059F}" type="slidenum">
              <a:rPr lang="en-US" smtClean="0"/>
              <a:pPr/>
              <a:t>27</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dirty="0" smtClean="0"/>
              <a:t>Overall, participants tended to think they coordinate enough with the feds and some non-governmental organizations.  But they appear to feel they could do a much better job coordinating with local agencies, water users, legislators and educational groups.  Environmental flow management is a complex business that requires a lot of work to </a:t>
            </a:r>
            <a:r>
              <a:rPr lang="en-US" dirty="0" smtClean="0"/>
              <a:t>explain the basis and need for effective water management </a:t>
            </a:r>
            <a:r>
              <a:rPr lang="en-US" dirty="0" smtClean="0"/>
              <a:t>to the </a:t>
            </a:r>
            <a:r>
              <a:rPr lang="en-US" dirty="0" smtClean="0"/>
              <a:t>others.</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93DAF47-7800-4241-BB40-B025559921FD}" type="slidenum">
              <a:rPr lang="en-US" smtClean="0"/>
              <a:pPr/>
              <a:t>28</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t>We identified 28 different activities that agency personnel commonly use to secure environmental flows.  These include things like work with federal or state endangered species acts, reservoir management agreements, dam removal, hydro licensing and re-licensing, and federal or state wild and scenic rivers legislation There is much more information here than can be easily read but the </a:t>
            </a:r>
            <a:r>
              <a:rPr lang="en-US" dirty="0" smtClean="0"/>
              <a:t>take-home </a:t>
            </a:r>
            <a:r>
              <a:rPr lang="en-US" dirty="0" smtClean="0"/>
              <a:t>message is that there are indeed many ways to manage water.  </a:t>
            </a:r>
            <a:r>
              <a:rPr lang="en-US" dirty="0" smtClean="0"/>
              <a:t>We note that the </a:t>
            </a:r>
            <a:r>
              <a:rPr lang="en-US" dirty="0" smtClean="0"/>
              <a:t>thing to focus on is not the tool but the result.  If we’re going to use a tool we need to know how effective it is to achieve adequate environmental flow protection for the target resource.  So we asked </a:t>
            </a:r>
            <a:r>
              <a:rPr lang="en-US" dirty="0" smtClean="0"/>
              <a:t>follow-up questions </a:t>
            </a:r>
            <a:r>
              <a:rPr lang="en-US" dirty="0" smtClean="0"/>
              <a:t>related to the adequacy of each tool.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F781506-AAA5-44C9-B394-62AEFDEC8F03}" type="slidenum">
              <a:rPr lang="en-US" smtClean="0"/>
              <a:pPr/>
              <a:t>29</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All of these activities provide at least Threshold levels of protection in most jurisdictions.  But not many are effective for realizing full or even partial flow protection.</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D97C4F0-E5F4-4C1D-A03D-5AB2FF85EC4B}" type="slidenum">
              <a:rPr lang="en-US" smtClean="0"/>
              <a:pPr/>
              <a:t>3</a:t>
            </a:fld>
            <a:endParaRPr lang="en-US" smtClean="0"/>
          </a:p>
        </p:txBody>
      </p:sp>
      <p:sp>
        <p:nvSpPr>
          <p:cNvPr id="49155" name="Slide Image Placeholder 1"/>
          <p:cNvSpPr>
            <a:spLocks noGrp="1" noRot="1" noChangeAspect="1" noTextEdit="1"/>
          </p:cNvSpPr>
          <p:nvPr>
            <p:ph type="sldImg"/>
          </p:nvPr>
        </p:nvSpPr>
        <p:spPr>
          <a:ln/>
        </p:spPr>
      </p:sp>
      <p:sp>
        <p:nvSpPr>
          <p:cNvPr id="49156" name="Notes Placeholder 2"/>
          <p:cNvSpPr>
            <a:spLocks noGrp="1"/>
          </p:cNvSpPr>
          <p:nvPr>
            <p:ph type="body" idx="1"/>
          </p:nvPr>
        </p:nvSpPr>
        <p:spPr>
          <a:xfrm>
            <a:off x="685800" y="4343400"/>
            <a:ext cx="5486400" cy="4114800"/>
          </a:xfrm>
          <a:noFill/>
          <a:ln>
            <a:solidFill>
              <a:srgbClr val="000000"/>
            </a:solidFill>
          </a:ln>
        </p:spPr>
        <p:txBody>
          <a:bodyPr/>
          <a:lstStyle/>
          <a:p>
            <a:pPr eaLnBrk="1" hangingPunct="1"/>
            <a:r>
              <a:rPr lang="en-US" dirty="0" smtClean="0"/>
              <a:t>The focus of this study was to help IFC member agencies identify the factors that were</a:t>
            </a:r>
            <a:r>
              <a:rPr lang="en-US" baseline="0" dirty="0" smtClean="0"/>
              <a:t> limiting their effectiveness for managing water for fish and wildlife and identify strategies that might improve that effectiveness</a:t>
            </a:r>
            <a:r>
              <a:rPr lang="en-US" dirty="0" smtClean="0"/>
              <a:t>.  Only state and provincial fish and wildlife agencies (IFC member agencies) were included in the survey.  </a:t>
            </a:r>
          </a:p>
          <a:p>
            <a:pPr eaLnBrk="1" hangingPunct="1"/>
            <a:endParaRPr lang="en-US" dirty="0" smtClean="0"/>
          </a:p>
          <a:p>
            <a:pPr eaLnBrk="1" hangingPunct="1"/>
            <a:r>
              <a:rPr lang="en-US" dirty="0" smtClean="0"/>
              <a:t>The U.S. Fish and Wildlife Service office of Federal Assistance awarded IFC a grant for the project</a:t>
            </a:r>
            <a:r>
              <a:rPr lang="en-US" baseline="0" dirty="0" smtClean="0"/>
              <a:t> </a:t>
            </a:r>
            <a:r>
              <a:rPr lang="en-US" dirty="0" smtClean="0"/>
              <a:t>effective January 1, 2006.  This was a 3-year project slated to end in December of 2008.  The project wound up being</a:t>
            </a:r>
            <a:r>
              <a:rPr lang="en-US" baseline="0" dirty="0" smtClean="0"/>
              <a:t> extended an extra 6-months to allow the final report to be written.</a:t>
            </a:r>
            <a:r>
              <a:rPr lang="en-US" dirty="0" smtClean="0"/>
              <a:t>  Participants in the survey included all 50 states and 6 of the 12 Canadian provinces and territories.  Most of the survey questions for the project were derived from concepts and policies in the IFC book </a:t>
            </a:r>
            <a:r>
              <a:rPr lang="en-US" i="1" dirty="0" smtClean="0"/>
              <a:t>Instream Flows for Riverine Resource Stewardship.</a:t>
            </a:r>
            <a:endParaRPr lang="en-US" dirty="0" smtClean="0"/>
          </a:p>
        </p:txBody>
      </p:sp>
      <p:sp>
        <p:nvSpPr>
          <p:cNvPr id="4915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AF5EEBD-35D1-4360-99BA-6150186B919C}" type="slidenum">
              <a:rPr lang="en-US" sz="1200">
                <a:latin typeface="Garamond" pitchFamily="18" charset="0"/>
              </a:rPr>
              <a:pPr algn="r" eaLnBrk="0" hangingPunct="0"/>
              <a:t>3</a:t>
            </a:fld>
            <a:endParaRPr lang="en-US" sz="1200">
              <a:latin typeface="Garamond"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7F1353E-3996-4A70-8FA7-47E04DC04B54}" type="slidenum">
              <a:rPr lang="en-US" smtClean="0"/>
              <a:pPr/>
              <a:t>30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dirty="0" smtClean="0"/>
              <a:t>If you look at which strategies have afforded states the ability to secure full ecosystem protection, you can see that none of these strategies is a </a:t>
            </a:r>
            <a:r>
              <a:rPr lang="en-US" dirty="0" smtClean="0"/>
              <a:t>sure-fire </a:t>
            </a:r>
            <a:r>
              <a:rPr lang="en-US" dirty="0" smtClean="0"/>
              <a:t>tool for achieving that condition.  For example only 4 participants indicated that the </a:t>
            </a:r>
            <a:r>
              <a:rPr lang="en-US" dirty="0" smtClean="0"/>
              <a:t>U.S. Federal </a:t>
            </a:r>
            <a:r>
              <a:rPr lang="en-US" dirty="0" smtClean="0"/>
              <a:t>Endangered Species Act was an effective way to achieve full ecosystem protection.  Achieving this standard of </a:t>
            </a:r>
            <a:r>
              <a:rPr lang="en-US" dirty="0" smtClean="0"/>
              <a:t>protection on any stream or river </a:t>
            </a:r>
            <a:r>
              <a:rPr lang="en-US" dirty="0" smtClean="0"/>
              <a:t>is indeed a very daunting challenge for almost all fish and wildlife agencies.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475FC85-BA2E-4E66-B728-982E1D7898A9}" type="slidenum">
              <a:rPr lang="en-US" smtClean="0"/>
              <a:pPr/>
              <a:t>31</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dirty="0" smtClean="0"/>
              <a:t>This graph illustrates how participants spend their time and how they think they should allocate their time.  What’s interesting here is not necessarily the specific elements, since every jurisdiction has a somewhat unique list of their </a:t>
            </a:r>
            <a:r>
              <a:rPr lang="en-US" dirty="0" smtClean="0"/>
              <a:t>top activities.  The more interesting thing to note is the </a:t>
            </a:r>
            <a:r>
              <a:rPr lang="en-US" dirty="0" smtClean="0"/>
              <a:t>fact that so many people thought they needed to spend more time doing just about everything.  Only 3 individuals in the survey thought they spent too much time doing anything</a:t>
            </a:r>
            <a:r>
              <a:rPr lang="en-US" dirty="0" smtClean="0"/>
              <a:t>.  An important message from this graph is that it</a:t>
            </a:r>
            <a:r>
              <a:rPr lang="en-US" baseline="0" dirty="0" smtClean="0"/>
              <a:t> shows just how many things instream flow managers need to work on – and typically this list of work items is handled by a single individual (or small group) within an agency.  Such a work load limits the effectiveness of water management by agencies and reinforces the need for agencies to retain full time staff dedicated to instream flow and water volume management.</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09E50D9-8AC7-42C5-ACDB-98F65C017E72}" type="slidenum">
              <a:rPr lang="en-US" smtClean="0"/>
              <a:pPr/>
              <a:t>32</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smtClean="0"/>
              <a:t>So what do the states and provinces have to show for their </a:t>
            </a:r>
            <a:r>
              <a:rPr lang="en-US" dirty="0" smtClean="0"/>
              <a:t>efforts?  </a:t>
            </a:r>
            <a:r>
              <a:rPr lang="en-US" dirty="0" smtClean="0"/>
              <a:t>What </a:t>
            </a:r>
            <a:r>
              <a:rPr lang="en-US" dirty="0" smtClean="0"/>
              <a:t>Outputs or protections </a:t>
            </a:r>
            <a:r>
              <a:rPr lang="en-US" dirty="0" smtClean="0"/>
              <a:t>have they achieved?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2518F63-9018-4D7E-BBFB-83B57A4BAAB8}" type="slidenum">
              <a:rPr lang="en-US" smtClean="0"/>
              <a:pPr/>
              <a:t>33</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In most parts of the country, fewer than 25% of all streams are in unaltered condition today.  And in some parts of the US the number is less than 5%.  Only in Alaska, parts of Canada and some northeastern states can you find a majority of streams in unaltered condition.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B067E3A-86F4-4285-8AFC-D3677C38C9F6}" type="slidenum">
              <a:rPr lang="en-US" smtClean="0"/>
              <a:pPr/>
              <a:t>34</a:t>
            </a:fld>
            <a:endParaRPr lang="en-US" smtClean="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Very few streams in the US and Canada have Full </a:t>
            </a:r>
            <a:r>
              <a:rPr lang="en-US" dirty="0" smtClean="0"/>
              <a:t>flow (ecosystem) </a:t>
            </a:r>
            <a:r>
              <a:rPr lang="en-US" dirty="0" smtClean="0"/>
              <a:t>protection.  Over half of all participants indicated that 0% of the streams in their state or province have that level of protection while one-third of participants indicated that 1-5% of the streams in their jurisdiction had Full flow protection.  The same general trend holds for the next highest level of flow protection.  </a:t>
            </a:r>
          </a:p>
          <a:p>
            <a:pPr eaLnBrk="1" hangingPunct="1"/>
            <a:r>
              <a:rPr lang="en-US" dirty="0" smtClean="0"/>
              <a:t>On the other end of the spectrum almost half of all participants indicated that over 76% of the streams in their state or province had no protection at all.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71EEADC-6C5D-4D83-87B5-31BE6232D09A}" type="slidenum">
              <a:rPr lang="en-US" smtClean="0"/>
              <a:pPr/>
              <a:t>36</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t>When we asked participants what their vision of the future was, the majority thought the condition of rivers and lakes would remain about the same or </a:t>
            </a:r>
            <a:r>
              <a:rPr lang="en-US" dirty="0" smtClean="0"/>
              <a:t>deteriorate in the next 10 years.  </a:t>
            </a:r>
            <a:r>
              <a:rPr lang="en-US" dirty="0" smtClean="0"/>
              <a:t>However when it came to their outlook for the existence of effective environmental flow laws and the role of the public their outlook was somewhat brighter.  This is an interesting twist – that participants anticipate better laws and a more involved public but don’t seem to think that these factors will make much difference overall for the health of the country’s rivers and lakes.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r>
              <a:rPr lang="en-US" dirty="0" smtClean="0"/>
              <a:t>None of the 13 southeastern states in our study afford environmental flows the same status or level of opportunity as are afforded to consumptive water rights.  But in comparison to these states in terms of legal capacity, institutional support, public involvement and stream protection effectiveness, Alabama ranks last. </a:t>
            </a:r>
            <a:r>
              <a:rPr lang="en-US" dirty="0" smtClean="0"/>
              <a:t> It is important to note that the quality of responses from each participant may differ so the precise order of this list may not be totally accurate.  However the relative position of states does appear to be reasonable and Alabama</a:t>
            </a:r>
            <a:r>
              <a:rPr lang="en-US" baseline="0" dirty="0" smtClean="0"/>
              <a:t> is most likely near the bottom of this list in terms of opportunities and accomplishments among southeastern states.  It’s also important to bear in mind that this survey was conducted in 2006-2008 and things may have changed since then.  Regardless, t</a:t>
            </a:r>
            <a:r>
              <a:rPr lang="en-US" dirty="0" smtClean="0"/>
              <a:t>here </a:t>
            </a:r>
            <a:r>
              <a:rPr lang="en-US" dirty="0" smtClean="0"/>
              <a:t>is much room for improvement in every state we surveyed, but those opportunities are especially ripe </a:t>
            </a:r>
            <a:r>
              <a:rPr lang="en-US" dirty="0" smtClean="0"/>
              <a:t>in Alabama</a:t>
            </a:r>
            <a:r>
              <a:rPr lang="en-US" dirty="0" smtClean="0"/>
              <a:t>.  </a:t>
            </a:r>
          </a:p>
        </p:txBody>
      </p:sp>
      <p:sp>
        <p:nvSpPr>
          <p:cNvPr id="81924" name="Slide Number Placeholder 3"/>
          <p:cNvSpPr>
            <a:spLocks noGrp="1"/>
          </p:cNvSpPr>
          <p:nvPr>
            <p:ph type="sldNum" sz="quarter" idx="5"/>
          </p:nvPr>
        </p:nvSpPr>
        <p:spPr>
          <a:noFill/>
        </p:spPr>
        <p:txBody>
          <a:bodyPr/>
          <a:lstStyle/>
          <a:p>
            <a:fld id="{00C5923C-9ECD-4DA1-B16A-BC35518E58C0}"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Considering that survey participants</a:t>
            </a:r>
            <a:r>
              <a:rPr lang="en-US" baseline="0" dirty="0" smtClean="0"/>
              <a:t> answered over 200 questions in two different surveys there is plenty of information to explain why state agencies ranked where they did – and reveal why Alabama ranked where it did.</a:t>
            </a:r>
            <a:endParaRPr lang="en-US" dirty="0"/>
          </a:p>
        </p:txBody>
      </p:sp>
      <p:sp>
        <p:nvSpPr>
          <p:cNvPr id="4" name="Slide Number Placeholder 3"/>
          <p:cNvSpPr>
            <a:spLocks noGrp="1"/>
          </p:cNvSpPr>
          <p:nvPr>
            <p:ph type="sldNum" sz="quarter" idx="10"/>
          </p:nvPr>
        </p:nvSpPr>
        <p:spPr/>
        <p:txBody>
          <a:bodyPr/>
          <a:lstStyle/>
          <a:p>
            <a:pPr>
              <a:defRPr/>
            </a:pPr>
            <a:fld id="{D0283F77-975A-4FB1-9704-8F47CB42EBFE}" type="slidenum">
              <a:rPr lang="en-US" smtClean="0"/>
              <a:pPr>
                <a:defRPr/>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r>
              <a:rPr lang="en-US" dirty="0" smtClean="0"/>
              <a:t>The model we used to score each agency’s response was based on criteria common to all participants.  For legal capacity we considered each participant’s authority under both law and policy for the four</a:t>
            </a:r>
            <a:r>
              <a:rPr lang="en-US" baseline="0" dirty="0" smtClean="0"/>
              <a:t> areas shown in this slide.</a:t>
            </a:r>
            <a:endParaRPr lang="en-US" dirty="0" smtClean="0"/>
          </a:p>
        </p:txBody>
      </p:sp>
      <p:sp>
        <p:nvSpPr>
          <p:cNvPr id="82948" name="Slide Number Placeholder 3"/>
          <p:cNvSpPr>
            <a:spLocks noGrp="1"/>
          </p:cNvSpPr>
          <p:nvPr>
            <p:ph type="sldNum" sz="quarter" idx="5"/>
          </p:nvPr>
        </p:nvSpPr>
        <p:spPr>
          <a:noFill/>
        </p:spPr>
        <p:txBody>
          <a:bodyPr/>
          <a:lstStyle/>
          <a:p>
            <a:fld id="{A9FD61D0-F263-4C53-B3C4-90448AC40D8E}" type="slidenum">
              <a:rPr lang="en-US" smtClean="0"/>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r>
              <a:rPr lang="en-US" dirty="0" smtClean="0"/>
              <a:t>Likewise our ranking model established five narrative levels of effectiveness related to their institutional capacity or effectiveness.</a:t>
            </a:r>
            <a:endParaRPr lang="en-US" dirty="0" smtClean="0"/>
          </a:p>
        </p:txBody>
      </p:sp>
      <p:sp>
        <p:nvSpPr>
          <p:cNvPr id="83972" name="Slide Number Placeholder 3"/>
          <p:cNvSpPr>
            <a:spLocks noGrp="1"/>
          </p:cNvSpPr>
          <p:nvPr>
            <p:ph type="sldNum" sz="quarter" idx="5"/>
          </p:nvPr>
        </p:nvSpPr>
        <p:spPr>
          <a:noFill/>
        </p:spPr>
        <p:txBody>
          <a:bodyPr/>
          <a:lstStyle/>
          <a:p>
            <a:fld id="{911762E8-2998-4B6B-9858-59845ADA40BC}" type="slidenum">
              <a:rPr lang="en-US" smtClean="0"/>
              <a:pPr/>
              <a:t>40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CDA9B60-70C4-4F9F-B5AE-23E711E7E6CF}" type="slidenum">
              <a:rPr lang="en-US" smtClean="0"/>
              <a:pPr/>
              <a:t>4</a:t>
            </a:fld>
            <a:endParaRPr lang="en-US" smtClean="0"/>
          </a:p>
        </p:txBody>
      </p:sp>
      <p:sp>
        <p:nvSpPr>
          <p:cNvPr id="50179" name="Slide Image Placeholder 1"/>
          <p:cNvSpPr>
            <a:spLocks noGrp="1" noRot="1" noChangeAspect="1" noTextEdit="1"/>
          </p:cNvSpPr>
          <p:nvPr>
            <p:ph type="sldImg"/>
          </p:nvPr>
        </p:nvSpPr>
        <p:spPr>
          <a:ln/>
        </p:spPr>
      </p:sp>
      <p:sp>
        <p:nvSpPr>
          <p:cNvPr id="50180" name="Notes Placeholder 2"/>
          <p:cNvSpPr>
            <a:spLocks noGrp="1"/>
          </p:cNvSpPr>
          <p:nvPr>
            <p:ph type="body" idx="1"/>
          </p:nvPr>
        </p:nvSpPr>
        <p:spPr>
          <a:xfrm>
            <a:off x="685800" y="4343400"/>
            <a:ext cx="5486400" cy="4114800"/>
          </a:xfrm>
          <a:noFill/>
          <a:ln>
            <a:solidFill>
              <a:srgbClr val="000000"/>
            </a:solidFill>
          </a:ln>
        </p:spPr>
        <p:txBody>
          <a:bodyPr/>
          <a:lstStyle/>
          <a:p>
            <a:pPr eaLnBrk="1" hangingPunct="1"/>
            <a:r>
              <a:rPr lang="en-US" dirty="0" smtClean="0"/>
              <a:t>This project was designed to be outcome driven – we wanted to be able to clearly articulate the things that make agencies effective when it comes to managing water resources for fish and wildlife.  It’s important to note that not all agencies have formal instream flow programs so this goal relates to any aspect of agencies’ involvement in water management.</a:t>
            </a:r>
          </a:p>
          <a:p>
            <a:pPr eaLnBrk="1" hangingPunct="1"/>
            <a:r>
              <a:rPr lang="en-US" dirty="0" smtClean="0"/>
              <a:t>We found it very interesting the number of fish and wildlife agencies that had a hard time thinking that they should have anything to do with water management in spite of the fact that it is the most important factor that affects the fish and wildlife resources they are charged with managing.  “We manage fish, not water” was</a:t>
            </a:r>
            <a:r>
              <a:rPr lang="en-US" baseline="0" dirty="0" smtClean="0"/>
              <a:t> an all-too-common reply from participants.</a:t>
            </a:r>
            <a:endParaRPr lang="en-US" dirty="0" smtClean="0"/>
          </a:p>
        </p:txBody>
      </p:sp>
      <p:sp>
        <p:nvSpPr>
          <p:cNvPr id="5018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4D80328-DA2D-4E30-818F-AA08E0F2BB4C}" type="slidenum">
              <a:rPr lang="en-US" sz="1200">
                <a:latin typeface="Garamond" pitchFamily="18" charset="0"/>
              </a:rPr>
              <a:pPr algn="r" eaLnBrk="0" hangingPunct="0"/>
              <a:t>4</a:t>
            </a:fld>
            <a:endParaRPr lang="en-US" sz="1200">
              <a:latin typeface="Garamond"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r>
              <a:rPr lang="en-US" dirty="0" smtClean="0"/>
              <a:t>Public involvement</a:t>
            </a:r>
            <a:r>
              <a:rPr lang="en-US" baseline="0" dirty="0" smtClean="0"/>
              <a:t> capacity was similarly ranked on five narrative levels of activities and was an area that Alabama could improve on as well.</a:t>
            </a:r>
            <a:endParaRPr lang="en-US" dirty="0" smtClean="0"/>
          </a:p>
        </p:txBody>
      </p:sp>
      <p:sp>
        <p:nvSpPr>
          <p:cNvPr id="84996" name="Slide Number Placeholder 3"/>
          <p:cNvSpPr>
            <a:spLocks noGrp="1"/>
          </p:cNvSpPr>
          <p:nvPr>
            <p:ph type="sldNum" sz="quarter" idx="5"/>
          </p:nvPr>
        </p:nvSpPr>
        <p:spPr>
          <a:noFill/>
        </p:spPr>
        <p:txBody>
          <a:bodyPr/>
          <a:lstStyle/>
          <a:p>
            <a:fld id="{3C416A18-A1E9-405F-AB50-49DD8FC7359B}" type="slidenum">
              <a:rPr lang="en-US" smtClean="0"/>
              <a:pPr/>
              <a:t>41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r>
              <a:rPr lang="en-US" dirty="0" smtClean="0"/>
              <a:t>Like most southeastern states, Alabama ranked low in the number of streams protected with instream flow and with the level of protection on those streams with some instream flow status.</a:t>
            </a:r>
            <a:endParaRPr lang="en-US" dirty="0" smtClean="0"/>
          </a:p>
        </p:txBody>
      </p:sp>
      <p:sp>
        <p:nvSpPr>
          <p:cNvPr id="86020" name="Slide Number Placeholder 3"/>
          <p:cNvSpPr>
            <a:spLocks noGrp="1"/>
          </p:cNvSpPr>
          <p:nvPr>
            <p:ph type="sldNum" sz="quarter" idx="5"/>
          </p:nvPr>
        </p:nvSpPr>
        <p:spPr>
          <a:noFill/>
        </p:spPr>
        <p:txBody>
          <a:bodyPr/>
          <a:lstStyle/>
          <a:p>
            <a:fld id="{03CC662B-AD86-4FB6-BD30-AA5FF05D5E27}" type="slidenum">
              <a:rPr lang="en-US" smtClean="0"/>
              <a:pPr/>
              <a:t>42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significant element of this project was a workshop held in October 2008 in Denver, Colorado.</a:t>
            </a:r>
            <a:r>
              <a:rPr lang="en-US" baseline="0" dirty="0" smtClean="0"/>
              <a:t>  The project offered funding to all survey participants to attend this gathering and the majority did attend.  The purpose of this meeting was to take all of the information obtained in the surveys and use it to craft realistic strategies to address regional and agency needs.  This image shows the top 3 drivers identified by all those present from the southeast region.  From these drivers, specific strategies were developed.</a:t>
            </a:r>
            <a:endParaRPr lang="en-US" dirty="0"/>
          </a:p>
        </p:txBody>
      </p:sp>
      <p:sp>
        <p:nvSpPr>
          <p:cNvPr id="4" name="Slide Number Placeholder 3"/>
          <p:cNvSpPr>
            <a:spLocks noGrp="1"/>
          </p:cNvSpPr>
          <p:nvPr>
            <p:ph type="sldNum" sz="quarter" idx="10"/>
          </p:nvPr>
        </p:nvSpPr>
        <p:spPr/>
        <p:txBody>
          <a:bodyPr/>
          <a:lstStyle/>
          <a:p>
            <a:pPr>
              <a:defRPr/>
            </a:pPr>
            <a:fld id="{D0283F77-975A-4FB1-9704-8F47CB42EBFE}" type="slidenum">
              <a:rPr lang="en-US" smtClean="0"/>
              <a:pPr>
                <a:defRPr/>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r>
              <a:rPr lang="en-US" dirty="0" smtClean="0"/>
              <a:t>The southeast region identified 17 realistic strategies for dealing with the top drivers.  This image shows the top strategies for each driver.</a:t>
            </a:r>
          </a:p>
          <a:p>
            <a:pPr eaLnBrk="1" hangingPunct="1"/>
            <a:endParaRPr lang="en-US" dirty="0" smtClean="0"/>
          </a:p>
          <a:p>
            <a:pPr eaLnBrk="1" hangingPunct="1"/>
            <a:r>
              <a:rPr lang="en-US" dirty="0" smtClean="0"/>
              <a:t>The complete list as well as detailed information on the entire project can be found in the final report for the project.  Copies of the report can be downloaded for free from the Instream Flow</a:t>
            </a:r>
            <a:r>
              <a:rPr lang="en-US" baseline="0" dirty="0" smtClean="0"/>
              <a:t> Council web site </a:t>
            </a:r>
          </a:p>
          <a:p>
            <a:pPr eaLnBrk="1" hangingPunct="1"/>
            <a:r>
              <a:rPr lang="en-US" baseline="0" dirty="0" smtClean="0"/>
              <a:t>(www.instreamflowcouncil.org) or contacting IIFPI project manager Tom Annear at Wyoming Game and Fish Department, 5400 Bishop Blvd., Cheyenne, WY 82006.</a:t>
            </a:r>
            <a:endParaRPr lang="en-US" dirty="0" smtClean="0"/>
          </a:p>
        </p:txBody>
      </p:sp>
      <p:sp>
        <p:nvSpPr>
          <p:cNvPr id="87044" name="Slide Number Placeholder 3"/>
          <p:cNvSpPr>
            <a:spLocks noGrp="1"/>
          </p:cNvSpPr>
          <p:nvPr>
            <p:ph type="sldNum" sz="quarter" idx="5"/>
          </p:nvPr>
        </p:nvSpPr>
        <p:spPr>
          <a:noFill/>
        </p:spPr>
        <p:txBody>
          <a:bodyPr/>
          <a:lstStyle/>
          <a:p>
            <a:fld id="{5A5CC8F3-4E09-4876-8F1F-7FB2BCE8B650}" type="slidenum">
              <a:rPr lang="en-US" smtClean="0"/>
              <a:pPr/>
              <a:t>44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8DF2EBD-94C3-43C4-8107-9510AD6F6FA0}" type="slidenum">
              <a:rPr lang="en-US" smtClean="0"/>
              <a:pPr/>
              <a:t>45</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dirty="0" smtClean="0"/>
              <a:t>It doesn’t do any good to wish things were different than they are.</a:t>
            </a:r>
            <a:r>
              <a:rPr lang="en-US" baseline="0" dirty="0" smtClean="0"/>
              <a:t>  Nor is it productive to take a position that rivers and lakes are so degraded from their natural condition that there’s not much left to work with.  The fact is that whatever resource condition you have now, it’s the new normal and standard from which to begin protecting and restoring.  In the water world, change never happens quickly.  So for the sake of present and future river and lake beneficiaries, it’s necessary to start where you are and stay the course for as long as it takes – and then hand off the job to the next generation of river and </a:t>
            </a:r>
            <a:r>
              <a:rPr lang="en-US" baseline="0" smtClean="0"/>
              <a:t>lake managers.</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DCFC545-A777-40A6-B804-55566E4F8CE7}" type="slidenum">
              <a:rPr lang="en-US" smtClean="0"/>
              <a:pPr/>
              <a:t>5</a:t>
            </a:fld>
            <a:endParaRPr lang="en-US" smtClean="0"/>
          </a:p>
        </p:txBody>
      </p:sp>
      <p:sp>
        <p:nvSpPr>
          <p:cNvPr id="51203" name="Slide Image Placeholder 1"/>
          <p:cNvSpPr>
            <a:spLocks noGrp="1" noRot="1" noChangeAspect="1" noTextEdit="1"/>
          </p:cNvSpPr>
          <p:nvPr>
            <p:ph type="sldImg"/>
          </p:nvPr>
        </p:nvSpPr>
        <p:spPr>
          <a:ln/>
        </p:spPr>
      </p:sp>
      <p:sp>
        <p:nvSpPr>
          <p:cNvPr id="51204" name="Notes Placeholder 2"/>
          <p:cNvSpPr>
            <a:spLocks noGrp="1"/>
          </p:cNvSpPr>
          <p:nvPr>
            <p:ph type="body" idx="1"/>
          </p:nvPr>
        </p:nvSpPr>
        <p:spPr>
          <a:xfrm>
            <a:off x="685800" y="4343400"/>
            <a:ext cx="5486400" cy="4114800"/>
          </a:xfrm>
          <a:noFill/>
          <a:ln>
            <a:solidFill>
              <a:srgbClr val="000000"/>
            </a:solidFill>
          </a:ln>
        </p:spPr>
        <p:txBody>
          <a:bodyPr/>
          <a:lstStyle/>
          <a:p>
            <a:pPr eaLnBrk="1" hangingPunct="1"/>
            <a:r>
              <a:rPr lang="en-US" dirty="0" smtClean="0"/>
              <a:t>The primary elements of the project included two web-based surveys, a post-survey workshop and final reports.  It is important to note that the surveys were self-evaluations using questions provided by IFC.  Because there were essentially 56 different data recorders there are practical limits to comparing the results from each participant to each other.  As a result, individual agency results were not published in the final report – but were given to each participant to share with others at their discretion.</a:t>
            </a:r>
          </a:p>
          <a:p>
            <a:pPr eaLnBrk="1" hangingPunct="1"/>
            <a:r>
              <a:rPr lang="en-US" dirty="0" smtClean="0"/>
              <a:t>Of the two surveys, the first was focused on determining how comprehensive each participant’s agency was in terms of their compliance with IFC policies on environmental flows.  The second survey was designed to address the effectiveness of each agency’s water management program or activities in terms of a range of elements that were common to all agencies as determined by the planning committee.</a:t>
            </a:r>
          </a:p>
        </p:txBody>
      </p:sp>
      <p:sp>
        <p:nvSpPr>
          <p:cNvPr id="5120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EC101C7-B0A8-47AA-BA61-2B900BFDB9D0}" type="slidenum">
              <a:rPr lang="en-US" sz="1200">
                <a:latin typeface="Garamond" pitchFamily="18" charset="0"/>
              </a:rPr>
              <a:pPr algn="r" eaLnBrk="0" hangingPunct="0"/>
              <a:t>5</a:t>
            </a:fld>
            <a:endParaRPr lang="en-US" sz="1200">
              <a:latin typeface="Garamond"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05BD8A7-18A7-48CC-8416-0B07734DE802}" type="slidenum">
              <a:rPr lang="en-US" smtClean="0"/>
              <a:pPr/>
              <a:t>6</a:t>
            </a:fld>
            <a:endParaRPr lang="en-US" smtClean="0"/>
          </a:p>
        </p:txBody>
      </p:sp>
      <p:sp>
        <p:nvSpPr>
          <p:cNvPr id="52227" name="Slide Image Placeholder 1"/>
          <p:cNvSpPr>
            <a:spLocks noGrp="1" noRot="1" noChangeAspect="1" noTextEdit="1"/>
          </p:cNvSpPr>
          <p:nvPr>
            <p:ph type="sldImg"/>
          </p:nvPr>
        </p:nvSpPr>
        <p:spPr>
          <a:ln/>
        </p:spPr>
      </p:sp>
      <p:sp>
        <p:nvSpPr>
          <p:cNvPr id="52228" name="Notes Placeholder 2"/>
          <p:cNvSpPr>
            <a:spLocks noGrp="1"/>
          </p:cNvSpPr>
          <p:nvPr>
            <p:ph type="body" idx="1"/>
          </p:nvPr>
        </p:nvSpPr>
        <p:spPr>
          <a:xfrm>
            <a:off x="685800" y="4343400"/>
            <a:ext cx="5486400" cy="4114800"/>
          </a:xfrm>
          <a:noFill/>
          <a:ln>
            <a:solidFill>
              <a:srgbClr val="000000"/>
            </a:solidFill>
          </a:ln>
        </p:spPr>
        <p:txBody>
          <a:bodyPr/>
          <a:lstStyle/>
          <a:p>
            <a:pPr eaLnBrk="1" hangingPunct="1"/>
            <a:r>
              <a:rPr lang="en-US" dirty="0" smtClean="0"/>
              <a:t>This presentation is drawn primarily from the second survey that looked at agency effectiveness.  This part of the survey was based on a logic model developed by the planning</a:t>
            </a:r>
            <a:r>
              <a:rPr lang="en-US" baseline="0" dirty="0" smtClean="0"/>
              <a:t> committee t</a:t>
            </a:r>
            <a:r>
              <a:rPr lang="en-US" dirty="0" smtClean="0"/>
              <a:t>o help generate questions.  For our purposes, the model included 4 main categories of information – Inputs, Activities, Outputs, and Outcomes.</a:t>
            </a:r>
          </a:p>
        </p:txBody>
      </p:sp>
      <p:sp>
        <p:nvSpPr>
          <p:cNvPr id="5222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9ABDF856-618A-48E2-8D21-F0B8D4FE0C9A}" type="slidenum">
              <a:rPr lang="en-US" sz="1200">
                <a:latin typeface="Garamond" pitchFamily="18" charset="0"/>
              </a:rPr>
              <a:pPr algn="r" eaLnBrk="0" hangingPunct="0"/>
              <a:t>6</a:t>
            </a:fld>
            <a:endParaRPr lang="en-US" sz="1200">
              <a:latin typeface="Garamond"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C46204C-80E1-42F9-BF07-9084EAF5115C}" type="slidenum">
              <a:rPr lang="en-US" smtClean="0"/>
              <a:pPr/>
              <a:t>7</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In order to know what questions to ask, we needed to know where we wanted to end up.  So we identified the Outcomes first.  As noted by many planners it’s always a good idea to begin with the end in mind.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0BB5F41-5E95-42DF-B78C-7C62DA3A1F1F}" type="slidenum">
              <a:rPr lang="en-US" smtClean="0"/>
              <a:pPr/>
              <a:t>8</a:t>
            </a:fld>
            <a:endParaRPr lang="en-US" smtClean="0"/>
          </a:p>
        </p:txBody>
      </p:sp>
      <p:sp>
        <p:nvSpPr>
          <p:cNvPr id="54275" name="Rectangle 1026"/>
          <p:cNvSpPr>
            <a:spLocks noGrp="1" noRot="1" noChangeAspect="1" noChangeArrowheads="1" noTextEdit="1"/>
          </p:cNvSpPr>
          <p:nvPr>
            <p:ph type="sldImg"/>
          </p:nvPr>
        </p:nvSpPr>
        <p:spPr>
          <a:ln/>
        </p:spPr>
      </p:sp>
      <p:sp>
        <p:nvSpPr>
          <p:cNvPr id="54276" name="Rectangle 1027"/>
          <p:cNvSpPr>
            <a:spLocks noGrp="1" noChangeArrowheads="1"/>
          </p:cNvSpPr>
          <p:nvPr>
            <p:ph type="body" idx="1"/>
          </p:nvPr>
        </p:nvSpPr>
        <p:spPr>
          <a:noFill/>
          <a:ln/>
        </p:spPr>
        <p:txBody>
          <a:bodyPr/>
          <a:lstStyle/>
          <a:p>
            <a:pPr eaLnBrk="1" hangingPunct="1"/>
            <a:r>
              <a:rPr lang="en-US" dirty="0" smtClean="0"/>
              <a:t>This matrix shows the general format of our logic model.  We began by identifying the range of outcomes we felt were important for most fish and wildlife agencies.  These included not just what the streams should look like, but also the need to have supportive laws and policies as well as a knowledgeable public that is actively supportive of environmental flows.  </a:t>
            </a:r>
          </a:p>
          <a:p>
            <a:pPr eaLnBrk="1" hangingPunct="1"/>
            <a:r>
              <a:rPr lang="en-US" dirty="0" smtClean="0"/>
              <a:t>From that point we could ask questions</a:t>
            </a:r>
            <a:r>
              <a:rPr lang="en-US" baseline="0" dirty="0" smtClean="0"/>
              <a:t> about related </a:t>
            </a:r>
            <a:r>
              <a:rPr lang="en-US" dirty="0" smtClean="0"/>
              <a:t>budgets, staff, training etc. and then move on to learn about Activities and Outputs of agencies.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5C7E943-EF3C-4F60-8705-DA3907167CDA}" type="slidenum">
              <a:rPr lang="en-US" smtClean="0"/>
              <a:pPr/>
              <a:t>9</a:t>
            </a:fld>
            <a:endParaRPr lang="en-US" smtClean="0"/>
          </a:p>
        </p:txBody>
      </p:sp>
      <p:sp>
        <p:nvSpPr>
          <p:cNvPr id="55299" name="Rectangle 1026"/>
          <p:cNvSpPr>
            <a:spLocks noGrp="1" noRot="1" noChangeAspect="1" noChangeArrowheads="1" noTextEdit="1"/>
          </p:cNvSpPr>
          <p:nvPr>
            <p:ph type="sldImg"/>
          </p:nvPr>
        </p:nvSpPr>
        <p:spPr>
          <a:ln/>
        </p:spPr>
      </p:sp>
      <p:sp>
        <p:nvSpPr>
          <p:cNvPr id="55300" name="Rectangle 1027"/>
          <p:cNvSpPr>
            <a:spLocks noGrp="1" noChangeArrowheads="1"/>
          </p:cNvSpPr>
          <p:nvPr>
            <p:ph type="body" idx="1"/>
          </p:nvPr>
        </p:nvSpPr>
        <p:spPr>
          <a:noFill/>
          <a:ln/>
        </p:spPr>
        <p:txBody>
          <a:bodyPr/>
          <a:lstStyle/>
          <a:p>
            <a:pPr eaLnBrk="1" hangingPunct="1"/>
            <a:r>
              <a:rPr lang="en-US" dirty="0" smtClean="0"/>
              <a:t>We’ll start by looking at what resources or inputs most state and provincial fish and wildlife agencies have to work with.  The majority of questions we asked focused on Inputs and Activities.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3C677E-FDD3-4A71-BDCC-5260F0AE772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C4D025-5830-48A7-B54B-994040A4764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8D5C94-626E-4CF6-AB20-34F9E4493C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3C544D-67C3-4C42-A38A-A17AA92B9A4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637722-996C-4A65-BF64-8AB543D719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15E4BE-C6FE-47AB-93EC-7F72FA2F9A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70766C-BBB2-47A6-89B5-7E64408A50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6D973E-2AFD-482B-AC90-93DCB32D3F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03962F-45BD-4B9E-B03F-7B71B4A4A2C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180375-DAFF-480D-9149-EDD9B02236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0018B0-ED59-49C1-98D7-03661B1F503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3F7FAC2-F7FB-4D13-A289-F9FC4A5CCC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Microsoft_Office_Excel_97-2003_Worksheet4.xls"/><Relationship Id="rId3" Type="http://schemas.openxmlformats.org/officeDocument/2006/relationships/notesSlide" Target="../notesSlides/notesSlide16.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Microsoft_Office_Excel_97-2003_Worksheet5.xls"/></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Microsoft_Office_Excel_97-2003_Worksheet6.xls"/></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Microsoft_Office_Excel_97-2003_Worksheet7.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Microsoft_Office_Excel_97-2003_Worksheet8.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Microsoft_Office_Excel_97-2003_Worksheet9.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Microsoft_Office_Excel_97-2003_Worksheet10.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Microsoft_Office_Excel_97-2003_Worksheet11.xls"/></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Microsoft_Office_Excel_97-2003_Worksheet12.xls"/></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Microsoft_Office_Excel_97-2003_Worksheet13.xls"/></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oleObject" Target="../embeddings/Microsoft_Office_Excel_97-2003_Worksheet14.xls"/></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oleObject" Target="../embeddings/Microsoft_Office_Excel_97-2003_Worksheet15.xls"/></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oleObject" Target="../embeddings/Microsoft_Office_Excel_97-2003_Worksheet16.xls"/></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oleObject" Target="../embeddings/Microsoft_Office_Excel_97-2003_Worksheet17.xls"/></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oleObject" Target="../embeddings/Microsoft_Office_Excel_97-2003_Worksheet18.xls"/></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304800"/>
            <a:ext cx="9144000" cy="1828800"/>
          </a:xfrm>
        </p:spPr>
        <p:txBody>
          <a:bodyPr/>
          <a:lstStyle/>
          <a:p>
            <a:pPr eaLnBrk="1" hangingPunct="1"/>
            <a:r>
              <a:rPr lang="en-US" b="1" smtClean="0">
                <a:solidFill>
                  <a:schemeClr val="bg1"/>
                </a:solidFill>
                <a:latin typeface="Calibri" pitchFamily="34" charset="0"/>
              </a:rPr>
              <a:t>Environmental Flow Management Effectiveness in Lakes and Rivers</a:t>
            </a:r>
          </a:p>
        </p:txBody>
      </p:sp>
      <p:sp>
        <p:nvSpPr>
          <p:cNvPr id="20483" name="Rectangle 3"/>
          <p:cNvSpPr>
            <a:spLocks noGrp="1" noChangeArrowheads="1"/>
          </p:cNvSpPr>
          <p:nvPr>
            <p:ph type="subTitle" idx="1"/>
          </p:nvPr>
        </p:nvSpPr>
        <p:spPr>
          <a:xfrm>
            <a:off x="1295400" y="5181600"/>
            <a:ext cx="6781800" cy="1219200"/>
          </a:xfrm>
        </p:spPr>
        <p:txBody>
          <a:bodyPr/>
          <a:lstStyle/>
          <a:p>
            <a:pPr eaLnBrk="1" hangingPunct="1"/>
            <a:r>
              <a:rPr lang="en-US" b="1" smtClean="0">
                <a:solidFill>
                  <a:schemeClr val="bg1"/>
                </a:solidFill>
                <a:latin typeface="Calibri" pitchFamily="34" charset="0"/>
              </a:rPr>
              <a:t>A Look at State and Provincial Fish And Wildlife Agency Efforts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228600" y="381000"/>
            <a:ext cx="8610600" cy="1143000"/>
          </a:xfrm>
        </p:spPr>
        <p:txBody>
          <a:bodyPr/>
          <a:lstStyle/>
          <a:p>
            <a:pPr eaLnBrk="1" hangingPunct="1">
              <a:lnSpc>
                <a:spcPct val="130000"/>
              </a:lnSpc>
            </a:pPr>
            <a:r>
              <a:rPr lang="en-US" sz="3200" smtClean="0">
                <a:solidFill>
                  <a:schemeClr val="bg1"/>
                </a:solidFill>
                <a:latin typeface="Arial" pitchFamily="34" charset="0"/>
              </a:rPr>
              <a:t>Institutional Framework</a:t>
            </a:r>
            <a:br>
              <a:rPr lang="en-US" sz="3200" smtClean="0">
                <a:solidFill>
                  <a:schemeClr val="bg1"/>
                </a:solidFill>
                <a:latin typeface="Arial" pitchFamily="34" charset="0"/>
              </a:rPr>
            </a:br>
            <a:r>
              <a:rPr lang="en-US" sz="2400" smtClean="0">
                <a:solidFill>
                  <a:schemeClr val="bg1"/>
                </a:solidFill>
                <a:latin typeface="Arial" pitchFamily="34" charset="0"/>
              </a:rPr>
              <a:t>Recognizing water in planning documents</a:t>
            </a:r>
          </a:p>
        </p:txBody>
      </p:sp>
      <p:graphicFrame>
        <p:nvGraphicFramePr>
          <p:cNvPr id="1026" name="Object 0"/>
          <p:cNvGraphicFramePr>
            <a:graphicFrameLocks noChangeAspect="1"/>
          </p:cNvGraphicFramePr>
          <p:nvPr/>
        </p:nvGraphicFramePr>
        <p:xfrm>
          <a:off x="990600" y="1752600"/>
          <a:ext cx="7239000" cy="4833938"/>
        </p:xfrm>
        <a:graphic>
          <a:graphicData uri="http://schemas.openxmlformats.org/presentationml/2006/ole">
            <p:oleObj spid="_x0000_s1026" name="Chart" r:id="rId4" imgW="5517000" imgH="4275000" progId="Excel.Shee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228600" y="381000"/>
            <a:ext cx="8610600" cy="1143000"/>
          </a:xfrm>
        </p:spPr>
        <p:txBody>
          <a:bodyPr/>
          <a:lstStyle/>
          <a:p>
            <a:pPr eaLnBrk="1" hangingPunct="1">
              <a:lnSpc>
                <a:spcPct val="130000"/>
              </a:lnSpc>
            </a:pPr>
            <a:r>
              <a:rPr lang="en-US" sz="3200" b="1" smtClean="0">
                <a:solidFill>
                  <a:schemeClr val="bg1"/>
                </a:solidFill>
                <a:latin typeface="Arial" pitchFamily="34" charset="0"/>
              </a:rPr>
              <a:t>Institutional Framework</a:t>
            </a:r>
            <a:r>
              <a:rPr lang="en-US" sz="2800" smtClean="0">
                <a:solidFill>
                  <a:schemeClr val="bg1"/>
                </a:solidFill>
                <a:latin typeface="Arial" pitchFamily="34" charset="0"/>
              </a:rPr>
              <a:t/>
            </a:r>
            <a:br>
              <a:rPr lang="en-US" sz="2800" smtClean="0">
                <a:solidFill>
                  <a:schemeClr val="bg1"/>
                </a:solidFill>
                <a:latin typeface="Arial" pitchFamily="34" charset="0"/>
              </a:rPr>
            </a:br>
            <a:r>
              <a:rPr lang="en-US" sz="2400" smtClean="0">
                <a:solidFill>
                  <a:schemeClr val="bg1"/>
                </a:solidFill>
                <a:latin typeface="Arial" pitchFamily="34" charset="0"/>
              </a:rPr>
              <a:t>Agency structure</a:t>
            </a:r>
          </a:p>
        </p:txBody>
      </p:sp>
      <p:graphicFrame>
        <p:nvGraphicFramePr>
          <p:cNvPr id="2050" name="Object 6"/>
          <p:cNvGraphicFramePr>
            <a:graphicFrameLocks noChangeAspect="1"/>
          </p:cNvGraphicFramePr>
          <p:nvPr/>
        </p:nvGraphicFramePr>
        <p:xfrm>
          <a:off x="533400" y="1828800"/>
          <a:ext cx="8153400" cy="4800600"/>
        </p:xfrm>
        <a:graphic>
          <a:graphicData uri="http://schemas.openxmlformats.org/presentationml/2006/ole">
            <p:oleObj spid="_x0000_s2050" name="Chart" r:id="rId4" imgW="6885000" imgH="3411000" progId="Excel.Sheet.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228600" y="381000"/>
            <a:ext cx="8610600" cy="1143000"/>
          </a:xfrm>
        </p:spPr>
        <p:txBody>
          <a:bodyPr/>
          <a:lstStyle/>
          <a:p>
            <a:pPr eaLnBrk="1" hangingPunct="1">
              <a:lnSpc>
                <a:spcPct val="130000"/>
              </a:lnSpc>
            </a:pPr>
            <a:r>
              <a:rPr lang="en-US" sz="3200" b="1" smtClean="0">
                <a:solidFill>
                  <a:schemeClr val="bg1"/>
                </a:solidFill>
                <a:latin typeface="Arial" pitchFamily="34" charset="0"/>
              </a:rPr>
              <a:t>Institutional Framework</a:t>
            </a:r>
            <a:r>
              <a:rPr lang="en-US" sz="2800" smtClean="0">
                <a:solidFill>
                  <a:schemeClr val="bg1"/>
                </a:solidFill>
                <a:latin typeface="Arial" pitchFamily="34" charset="0"/>
              </a:rPr>
              <a:t/>
            </a:r>
            <a:br>
              <a:rPr lang="en-US" sz="2800" smtClean="0">
                <a:solidFill>
                  <a:schemeClr val="bg1"/>
                </a:solidFill>
                <a:latin typeface="Arial" pitchFamily="34" charset="0"/>
              </a:rPr>
            </a:br>
            <a:r>
              <a:rPr lang="en-US" sz="2400" smtClean="0">
                <a:solidFill>
                  <a:schemeClr val="bg1"/>
                </a:solidFill>
                <a:latin typeface="Arial" pitchFamily="34" charset="0"/>
              </a:rPr>
              <a:t>The role of water management when setting priorities</a:t>
            </a:r>
          </a:p>
        </p:txBody>
      </p:sp>
      <p:graphicFrame>
        <p:nvGraphicFramePr>
          <p:cNvPr id="3074" name="Object 0"/>
          <p:cNvGraphicFramePr>
            <a:graphicFrameLocks noChangeAspect="1"/>
          </p:cNvGraphicFramePr>
          <p:nvPr/>
        </p:nvGraphicFramePr>
        <p:xfrm>
          <a:off x="533400" y="1905000"/>
          <a:ext cx="8077200" cy="4668838"/>
        </p:xfrm>
        <a:graphic>
          <a:graphicData uri="http://schemas.openxmlformats.org/presentationml/2006/ole">
            <p:oleObj spid="_x0000_s3074" name="Chart" r:id="rId4" imgW="6183000" imgH="3987000" progId="Excel.Shee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609600"/>
          <a:ext cx="8229600" cy="5715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81000"/>
            <a:ext cx="7772400" cy="1143000"/>
          </a:xfrm>
        </p:spPr>
        <p:txBody>
          <a:bodyPr/>
          <a:lstStyle/>
          <a:p>
            <a:pPr eaLnBrk="1" hangingPunct="1"/>
            <a:r>
              <a:rPr lang="en-US" b="1" smtClean="0">
                <a:solidFill>
                  <a:srgbClr val="FFFF00"/>
                </a:solidFill>
                <a:latin typeface="Arial" pitchFamily="34" charset="0"/>
              </a:rPr>
              <a:t>Top five needed resources:</a:t>
            </a:r>
          </a:p>
        </p:txBody>
      </p:sp>
      <p:sp>
        <p:nvSpPr>
          <p:cNvPr id="30723" name="Rectangle 3"/>
          <p:cNvSpPr>
            <a:spLocks noGrp="1" noChangeArrowheads="1"/>
          </p:cNvSpPr>
          <p:nvPr>
            <p:ph type="body" idx="1"/>
          </p:nvPr>
        </p:nvSpPr>
        <p:spPr>
          <a:xfrm>
            <a:off x="762000" y="2286000"/>
            <a:ext cx="7772400" cy="3429000"/>
          </a:xfrm>
        </p:spPr>
        <p:txBody>
          <a:bodyPr/>
          <a:lstStyle/>
          <a:p>
            <a:pPr eaLnBrk="1" hangingPunct="1">
              <a:spcBef>
                <a:spcPct val="50000"/>
              </a:spcBef>
            </a:pPr>
            <a:r>
              <a:rPr lang="en-US" sz="2800" b="1" smtClean="0">
                <a:solidFill>
                  <a:srgbClr val="FFFF00"/>
                </a:solidFill>
                <a:latin typeface="Arial" pitchFamily="34" charset="0"/>
              </a:rPr>
              <a:t>More staff</a:t>
            </a:r>
          </a:p>
          <a:p>
            <a:pPr eaLnBrk="1" hangingPunct="1">
              <a:spcBef>
                <a:spcPct val="50000"/>
              </a:spcBef>
            </a:pPr>
            <a:r>
              <a:rPr lang="en-US" sz="2800" b="1" smtClean="0">
                <a:solidFill>
                  <a:srgbClr val="FFFF00"/>
                </a:solidFill>
                <a:latin typeface="Arial" pitchFamily="34" charset="0"/>
              </a:rPr>
              <a:t>More supportive laws </a:t>
            </a:r>
          </a:p>
          <a:p>
            <a:pPr eaLnBrk="1" hangingPunct="1">
              <a:spcBef>
                <a:spcPct val="50000"/>
              </a:spcBef>
            </a:pPr>
            <a:r>
              <a:rPr lang="en-US" sz="2800" b="1" smtClean="0">
                <a:solidFill>
                  <a:srgbClr val="FFFF00"/>
                </a:solidFill>
                <a:latin typeface="Arial" pitchFamily="34" charset="0"/>
              </a:rPr>
              <a:t>More knowledgeable public</a:t>
            </a:r>
          </a:p>
          <a:p>
            <a:pPr eaLnBrk="1" hangingPunct="1">
              <a:spcBef>
                <a:spcPct val="50000"/>
              </a:spcBef>
            </a:pPr>
            <a:r>
              <a:rPr lang="en-US" sz="2800" b="1" smtClean="0">
                <a:solidFill>
                  <a:srgbClr val="FFFF00"/>
                </a:solidFill>
                <a:latin typeface="Arial" pitchFamily="34" charset="0"/>
              </a:rPr>
              <a:t>More actively supportive public</a:t>
            </a:r>
          </a:p>
          <a:p>
            <a:pPr eaLnBrk="1" hangingPunct="1">
              <a:spcBef>
                <a:spcPct val="50000"/>
              </a:spcBef>
            </a:pPr>
            <a:r>
              <a:rPr lang="en-US" sz="2800" b="1" smtClean="0">
                <a:solidFill>
                  <a:srgbClr val="FFFF00"/>
                </a:solidFill>
                <a:latin typeface="Arial" pitchFamily="34" charset="0"/>
              </a:rPr>
              <a:t>More supportive regulations and policies</a:t>
            </a:r>
          </a:p>
        </p:txBody>
      </p:sp>
      <p:sp>
        <p:nvSpPr>
          <p:cNvPr id="31748" name="Text Box 4"/>
          <p:cNvSpPr txBox="1">
            <a:spLocks noChangeArrowheads="1"/>
          </p:cNvSpPr>
          <p:nvPr/>
        </p:nvSpPr>
        <p:spPr bwMode="auto">
          <a:xfrm>
            <a:off x="609600" y="5638800"/>
            <a:ext cx="7924800" cy="641350"/>
          </a:xfrm>
          <a:prstGeom prst="rect">
            <a:avLst/>
          </a:prstGeom>
          <a:noFill/>
          <a:ln w="9525">
            <a:noFill/>
            <a:miter lim="800000"/>
            <a:headEnd/>
            <a:tailEnd/>
          </a:ln>
        </p:spPr>
        <p:txBody>
          <a:bodyPr>
            <a:spAutoFit/>
          </a:bodyPr>
          <a:lstStyle/>
          <a:p>
            <a:pPr>
              <a:spcBef>
                <a:spcPct val="50000"/>
              </a:spcBef>
            </a:pPr>
            <a:r>
              <a:rPr lang="en-US" sz="3600" i="1">
                <a:solidFill>
                  <a:srgbClr val="FFFF00"/>
                </a:solidFill>
                <a:latin typeface="Arial" pitchFamily="34" charset="0"/>
              </a:rPr>
              <a:t>Not more or better scientific methods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wipe(left)">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31746" name="Rectangle 1026"/>
          <p:cNvSpPr>
            <a:spLocks noGrp="1" noChangeArrowheads="1"/>
          </p:cNvSpPr>
          <p:nvPr>
            <p:ph type="ctrTitle"/>
          </p:nvPr>
        </p:nvSpPr>
        <p:spPr>
          <a:xfrm>
            <a:off x="609600" y="914400"/>
            <a:ext cx="7772400" cy="1143000"/>
          </a:xfrm>
        </p:spPr>
        <p:txBody>
          <a:bodyPr/>
          <a:lstStyle/>
          <a:p>
            <a:pPr eaLnBrk="1" hangingPunct="1"/>
            <a:r>
              <a:rPr lang="en-US" sz="5400" b="1" smtClean="0">
                <a:solidFill>
                  <a:schemeClr val="bg1"/>
                </a:solidFill>
                <a:latin typeface="Arial" pitchFamily="34" charset="0"/>
              </a:rPr>
              <a:t>Inputs</a:t>
            </a:r>
          </a:p>
        </p:txBody>
      </p:sp>
      <p:sp>
        <p:nvSpPr>
          <p:cNvPr id="31747" name="Rectangle 1028"/>
          <p:cNvSpPr>
            <a:spLocks noGrp="1" noChangeArrowheads="1"/>
          </p:cNvSpPr>
          <p:nvPr>
            <p:ph type="subTitle" idx="1"/>
          </p:nvPr>
        </p:nvSpPr>
        <p:spPr>
          <a:xfrm>
            <a:off x="1295400" y="3124200"/>
            <a:ext cx="7086600" cy="1752600"/>
          </a:xfrm>
        </p:spPr>
        <p:txBody>
          <a:bodyPr/>
          <a:lstStyle/>
          <a:p>
            <a:pPr algn="l" eaLnBrk="1" hangingPunct="1">
              <a:lnSpc>
                <a:spcPct val="140000"/>
              </a:lnSpc>
              <a:buFont typeface="Wingdings" pitchFamily="2" charset="2"/>
              <a:buChar char="ü"/>
            </a:pPr>
            <a:r>
              <a:rPr lang="en-US" b="1" smtClean="0">
                <a:solidFill>
                  <a:schemeClr val="bg1"/>
                </a:solidFill>
                <a:latin typeface="Arial" pitchFamily="34" charset="0"/>
              </a:rPr>
              <a:t>  What methods should you use?</a:t>
            </a:r>
          </a:p>
          <a:p>
            <a:pPr algn="l" eaLnBrk="1" hangingPunct="1">
              <a:lnSpc>
                <a:spcPct val="140000"/>
              </a:lnSpc>
              <a:buFont typeface="Wingdings" pitchFamily="2" charset="2"/>
              <a:buChar char="ü"/>
            </a:pPr>
            <a:r>
              <a:rPr lang="en-US" b="1" smtClean="0">
                <a:solidFill>
                  <a:schemeClr val="bg1"/>
                </a:solidFill>
                <a:latin typeface="Arial" pitchFamily="34" charset="0"/>
              </a:rPr>
              <a:t>  What’s everyone else doing?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2" descr="C:\TOM\Pictures\Crow Creek\Crow Creek us fr Ave C-a 6-3-05.jpg"/>
          <p:cNvPicPr>
            <a:picLocks noChangeAspect="1" noChangeArrowheads="1"/>
          </p:cNvPicPr>
          <p:nvPr/>
        </p:nvPicPr>
        <p:blipFill>
          <a:blip r:embed="rId4">
            <a:lum bright="26000" contrast="-66000"/>
          </a:blip>
          <a:srcRect/>
          <a:stretch>
            <a:fillRect/>
          </a:stretch>
        </p:blipFill>
        <p:spPr bwMode="auto">
          <a:xfrm>
            <a:off x="0" y="0"/>
            <a:ext cx="9144000" cy="6858000"/>
          </a:xfrm>
          <a:prstGeom prst="rect">
            <a:avLst/>
          </a:prstGeom>
          <a:noFill/>
          <a:ln w="9525">
            <a:noFill/>
            <a:miter lim="800000"/>
            <a:headEnd/>
            <a:tailEnd/>
          </a:ln>
        </p:spPr>
      </p:pic>
      <p:sp>
        <p:nvSpPr>
          <p:cNvPr id="4100" name="Text Box 3"/>
          <p:cNvSpPr txBox="1">
            <a:spLocks noChangeArrowheads="1"/>
          </p:cNvSpPr>
          <p:nvPr/>
        </p:nvSpPr>
        <p:spPr bwMode="auto">
          <a:xfrm>
            <a:off x="609600" y="152400"/>
            <a:ext cx="2438400" cy="457200"/>
          </a:xfrm>
          <a:prstGeom prst="rect">
            <a:avLst/>
          </a:prstGeom>
          <a:noFill/>
          <a:ln w="9525">
            <a:noFill/>
            <a:miter lim="800000"/>
            <a:headEnd/>
            <a:tailEnd/>
          </a:ln>
        </p:spPr>
        <p:txBody>
          <a:bodyPr>
            <a:spAutoFit/>
          </a:bodyPr>
          <a:lstStyle/>
          <a:p>
            <a:pPr>
              <a:spcBef>
                <a:spcPct val="50000"/>
              </a:spcBef>
            </a:pPr>
            <a:r>
              <a:rPr lang="en-US" b="1"/>
              <a:t>Geomorphology</a:t>
            </a:r>
          </a:p>
        </p:txBody>
      </p:sp>
      <p:sp>
        <p:nvSpPr>
          <p:cNvPr id="4101" name="Text Box 4"/>
          <p:cNvSpPr txBox="1">
            <a:spLocks noChangeArrowheads="1"/>
          </p:cNvSpPr>
          <p:nvPr/>
        </p:nvSpPr>
        <p:spPr bwMode="auto">
          <a:xfrm>
            <a:off x="6629400" y="152400"/>
            <a:ext cx="1371600" cy="457200"/>
          </a:xfrm>
          <a:prstGeom prst="rect">
            <a:avLst/>
          </a:prstGeom>
          <a:noFill/>
          <a:ln w="9525">
            <a:noFill/>
            <a:miter lim="800000"/>
            <a:headEnd/>
            <a:tailEnd/>
          </a:ln>
        </p:spPr>
        <p:txBody>
          <a:bodyPr>
            <a:spAutoFit/>
          </a:bodyPr>
          <a:lstStyle/>
          <a:p>
            <a:pPr>
              <a:spcBef>
                <a:spcPct val="50000"/>
              </a:spcBef>
            </a:pPr>
            <a:r>
              <a:rPr lang="en-US" b="1"/>
              <a:t>Biology</a:t>
            </a:r>
          </a:p>
        </p:txBody>
      </p:sp>
      <p:sp>
        <p:nvSpPr>
          <p:cNvPr id="4102" name="Text Box 5"/>
          <p:cNvSpPr txBox="1">
            <a:spLocks noChangeArrowheads="1"/>
          </p:cNvSpPr>
          <p:nvPr/>
        </p:nvSpPr>
        <p:spPr bwMode="auto">
          <a:xfrm>
            <a:off x="3657600" y="1828800"/>
            <a:ext cx="1752600" cy="457200"/>
          </a:xfrm>
          <a:prstGeom prst="rect">
            <a:avLst/>
          </a:prstGeom>
          <a:noFill/>
          <a:ln w="9525">
            <a:noFill/>
            <a:miter lim="800000"/>
            <a:headEnd/>
            <a:tailEnd/>
          </a:ln>
        </p:spPr>
        <p:txBody>
          <a:bodyPr>
            <a:spAutoFit/>
          </a:bodyPr>
          <a:lstStyle/>
          <a:p>
            <a:pPr>
              <a:spcBef>
                <a:spcPct val="50000"/>
              </a:spcBef>
            </a:pPr>
            <a:r>
              <a:rPr lang="en-US" b="1"/>
              <a:t>Hydrology</a:t>
            </a:r>
          </a:p>
        </p:txBody>
      </p:sp>
      <p:sp>
        <p:nvSpPr>
          <p:cNvPr id="4103" name="Text Box 6"/>
          <p:cNvSpPr txBox="1">
            <a:spLocks noChangeArrowheads="1"/>
          </p:cNvSpPr>
          <p:nvPr/>
        </p:nvSpPr>
        <p:spPr bwMode="auto">
          <a:xfrm>
            <a:off x="685800" y="3886200"/>
            <a:ext cx="1981200" cy="457200"/>
          </a:xfrm>
          <a:prstGeom prst="rect">
            <a:avLst/>
          </a:prstGeom>
          <a:noFill/>
          <a:ln w="9525">
            <a:noFill/>
            <a:miter lim="800000"/>
            <a:headEnd/>
            <a:tailEnd/>
          </a:ln>
        </p:spPr>
        <p:txBody>
          <a:bodyPr>
            <a:spAutoFit/>
          </a:bodyPr>
          <a:lstStyle/>
          <a:p>
            <a:pPr>
              <a:spcBef>
                <a:spcPct val="50000"/>
              </a:spcBef>
            </a:pPr>
            <a:r>
              <a:rPr lang="en-US" b="1"/>
              <a:t>Connectivity</a:t>
            </a:r>
          </a:p>
        </p:txBody>
      </p:sp>
      <p:sp>
        <p:nvSpPr>
          <p:cNvPr id="4104" name="Text Box 7"/>
          <p:cNvSpPr txBox="1">
            <a:spLocks noChangeArrowheads="1"/>
          </p:cNvSpPr>
          <p:nvPr/>
        </p:nvSpPr>
        <p:spPr bwMode="auto">
          <a:xfrm>
            <a:off x="6477000" y="3962400"/>
            <a:ext cx="2133600" cy="457200"/>
          </a:xfrm>
          <a:prstGeom prst="rect">
            <a:avLst/>
          </a:prstGeom>
          <a:noFill/>
          <a:ln w="9525">
            <a:noFill/>
            <a:miter lim="800000"/>
            <a:headEnd/>
            <a:tailEnd/>
          </a:ln>
        </p:spPr>
        <p:txBody>
          <a:bodyPr>
            <a:spAutoFit/>
          </a:bodyPr>
          <a:lstStyle/>
          <a:p>
            <a:pPr>
              <a:spcBef>
                <a:spcPct val="50000"/>
              </a:spcBef>
            </a:pPr>
            <a:r>
              <a:rPr lang="en-US" b="1"/>
              <a:t>Water</a:t>
            </a:r>
            <a:r>
              <a:rPr lang="en-US"/>
              <a:t> </a:t>
            </a:r>
            <a:r>
              <a:rPr lang="en-US" b="1"/>
              <a:t>Quality</a:t>
            </a:r>
          </a:p>
        </p:txBody>
      </p:sp>
      <p:pic>
        <p:nvPicPr>
          <p:cNvPr id="4105" name="Picture 8" descr="C:\~ Data\Committees and Working Groups\~ Instream Flow Council\2003\Book II\Master Photo &amp; Graphic List\300-02b.jpg"/>
          <p:cNvPicPr>
            <a:picLocks noChangeAspect="1" noChangeArrowheads="1"/>
          </p:cNvPicPr>
          <p:nvPr/>
        </p:nvPicPr>
        <p:blipFill>
          <a:blip r:embed="rId5"/>
          <a:srcRect/>
          <a:stretch>
            <a:fillRect/>
          </a:stretch>
        </p:blipFill>
        <p:spPr bwMode="auto">
          <a:xfrm>
            <a:off x="304800" y="4438650"/>
            <a:ext cx="2971800" cy="2105025"/>
          </a:xfrm>
          <a:prstGeom prst="rect">
            <a:avLst/>
          </a:prstGeom>
          <a:noFill/>
          <a:ln w="9525">
            <a:noFill/>
            <a:miter lim="800000"/>
            <a:headEnd/>
            <a:tailEnd/>
          </a:ln>
        </p:spPr>
      </p:pic>
      <p:pic>
        <p:nvPicPr>
          <p:cNvPr id="4106" name="Picture 9" descr="C:\ My Files 2\Powerpoint\IFC - Book\From Tom\Pict's &amp; Fig's\Texas\double mtn brazos.jpg"/>
          <p:cNvPicPr>
            <a:picLocks noChangeAspect="1" noChangeArrowheads="1"/>
          </p:cNvPicPr>
          <p:nvPr/>
        </p:nvPicPr>
        <p:blipFill>
          <a:blip r:embed="rId6"/>
          <a:srcRect/>
          <a:stretch>
            <a:fillRect/>
          </a:stretch>
        </p:blipFill>
        <p:spPr bwMode="auto">
          <a:xfrm>
            <a:off x="457200" y="587375"/>
            <a:ext cx="2590800" cy="1828800"/>
          </a:xfrm>
          <a:prstGeom prst="rect">
            <a:avLst/>
          </a:prstGeom>
          <a:noFill/>
          <a:ln w="9525">
            <a:noFill/>
            <a:miter lim="800000"/>
            <a:headEnd/>
            <a:tailEnd/>
          </a:ln>
        </p:spPr>
      </p:pic>
      <p:sp>
        <p:nvSpPr>
          <p:cNvPr id="4107" name="Rectangle 10"/>
          <p:cNvSpPr>
            <a:spLocks noChangeArrowheads="1"/>
          </p:cNvSpPr>
          <p:nvPr/>
        </p:nvSpPr>
        <p:spPr bwMode="auto">
          <a:xfrm>
            <a:off x="3319463" y="2886075"/>
            <a:ext cx="9144000" cy="0"/>
          </a:xfrm>
          <a:prstGeom prst="rect">
            <a:avLst/>
          </a:prstGeom>
          <a:noFill/>
          <a:ln w="9525">
            <a:noFill/>
            <a:miter lim="800000"/>
            <a:headEnd/>
            <a:tailEnd/>
          </a:ln>
        </p:spPr>
        <p:txBody>
          <a:bodyPr>
            <a:spAutoFit/>
          </a:bodyPr>
          <a:lstStyle/>
          <a:p>
            <a:endParaRPr lang="en-US"/>
          </a:p>
        </p:txBody>
      </p:sp>
      <p:pic>
        <p:nvPicPr>
          <p:cNvPr id="4108" name="Picture 11" descr="BRC"/>
          <p:cNvPicPr>
            <a:picLocks noChangeAspect="1" noChangeArrowheads="1"/>
          </p:cNvPicPr>
          <p:nvPr/>
        </p:nvPicPr>
        <p:blipFill>
          <a:blip r:embed="rId7"/>
          <a:srcRect/>
          <a:stretch>
            <a:fillRect/>
          </a:stretch>
        </p:blipFill>
        <p:spPr bwMode="auto">
          <a:xfrm>
            <a:off x="5943600" y="685800"/>
            <a:ext cx="2809875" cy="1501775"/>
          </a:xfrm>
          <a:prstGeom prst="rect">
            <a:avLst/>
          </a:prstGeom>
          <a:noFill/>
          <a:ln w="9525">
            <a:noFill/>
            <a:miter lim="800000"/>
            <a:headEnd/>
            <a:tailEnd/>
          </a:ln>
        </p:spPr>
      </p:pic>
      <p:sp>
        <p:nvSpPr>
          <p:cNvPr id="4109" name="Line 12"/>
          <p:cNvSpPr>
            <a:spLocks noChangeShapeType="1"/>
          </p:cNvSpPr>
          <p:nvPr/>
        </p:nvSpPr>
        <p:spPr bwMode="auto">
          <a:xfrm>
            <a:off x="3352800" y="1371600"/>
            <a:ext cx="2286000" cy="0"/>
          </a:xfrm>
          <a:prstGeom prst="line">
            <a:avLst/>
          </a:prstGeom>
          <a:noFill/>
          <a:ln w="9525">
            <a:solidFill>
              <a:schemeClr val="tx1"/>
            </a:solidFill>
            <a:round/>
            <a:headEnd type="triangle" w="med" len="med"/>
            <a:tailEnd type="triangle" w="med" len="med"/>
          </a:ln>
        </p:spPr>
        <p:txBody>
          <a:bodyPr/>
          <a:lstStyle/>
          <a:p>
            <a:endParaRPr lang="en-US"/>
          </a:p>
        </p:txBody>
      </p:sp>
      <p:sp>
        <p:nvSpPr>
          <p:cNvPr id="4110" name="Line 13"/>
          <p:cNvSpPr>
            <a:spLocks noChangeShapeType="1"/>
          </p:cNvSpPr>
          <p:nvPr/>
        </p:nvSpPr>
        <p:spPr bwMode="auto">
          <a:xfrm>
            <a:off x="3657600" y="5562600"/>
            <a:ext cx="1981200" cy="0"/>
          </a:xfrm>
          <a:prstGeom prst="line">
            <a:avLst/>
          </a:prstGeom>
          <a:noFill/>
          <a:ln w="9525">
            <a:solidFill>
              <a:schemeClr val="tx1"/>
            </a:solidFill>
            <a:round/>
            <a:headEnd type="triangle" w="med" len="med"/>
            <a:tailEnd type="triangle" w="med" len="med"/>
          </a:ln>
        </p:spPr>
        <p:txBody>
          <a:bodyPr/>
          <a:lstStyle/>
          <a:p>
            <a:endParaRPr lang="en-US"/>
          </a:p>
        </p:txBody>
      </p:sp>
      <p:sp>
        <p:nvSpPr>
          <p:cNvPr id="4111" name="Line 14"/>
          <p:cNvSpPr>
            <a:spLocks noChangeShapeType="1"/>
          </p:cNvSpPr>
          <p:nvPr/>
        </p:nvSpPr>
        <p:spPr bwMode="auto">
          <a:xfrm>
            <a:off x="7239000" y="2362200"/>
            <a:ext cx="0" cy="1447800"/>
          </a:xfrm>
          <a:prstGeom prst="line">
            <a:avLst/>
          </a:prstGeom>
          <a:noFill/>
          <a:ln w="9525">
            <a:solidFill>
              <a:schemeClr val="tx1"/>
            </a:solidFill>
            <a:round/>
            <a:headEnd type="triangle" w="med" len="med"/>
            <a:tailEnd type="triangle" w="med" len="med"/>
          </a:ln>
        </p:spPr>
        <p:txBody>
          <a:bodyPr/>
          <a:lstStyle/>
          <a:p>
            <a:endParaRPr lang="en-US"/>
          </a:p>
        </p:txBody>
      </p:sp>
      <p:sp>
        <p:nvSpPr>
          <p:cNvPr id="4112" name="Line 15"/>
          <p:cNvSpPr>
            <a:spLocks noChangeShapeType="1"/>
          </p:cNvSpPr>
          <p:nvPr/>
        </p:nvSpPr>
        <p:spPr bwMode="auto">
          <a:xfrm flipV="1">
            <a:off x="1600200" y="2743200"/>
            <a:ext cx="0" cy="838200"/>
          </a:xfrm>
          <a:prstGeom prst="line">
            <a:avLst/>
          </a:prstGeom>
          <a:noFill/>
          <a:ln w="12700">
            <a:solidFill>
              <a:schemeClr val="tx1"/>
            </a:solidFill>
            <a:round/>
            <a:headEnd type="triangle" w="med" len="med"/>
            <a:tailEnd type="triangle" w="med" len="med"/>
          </a:ln>
        </p:spPr>
        <p:txBody>
          <a:bodyPr/>
          <a:lstStyle/>
          <a:p>
            <a:endParaRPr lang="en-US"/>
          </a:p>
        </p:txBody>
      </p:sp>
      <p:sp>
        <p:nvSpPr>
          <p:cNvPr id="4113" name="Line 16"/>
          <p:cNvSpPr>
            <a:spLocks noChangeShapeType="1"/>
          </p:cNvSpPr>
          <p:nvPr/>
        </p:nvSpPr>
        <p:spPr bwMode="auto">
          <a:xfrm flipH="1" flipV="1">
            <a:off x="1905000" y="2743200"/>
            <a:ext cx="990600" cy="457200"/>
          </a:xfrm>
          <a:prstGeom prst="line">
            <a:avLst/>
          </a:prstGeom>
          <a:noFill/>
          <a:ln w="12700">
            <a:solidFill>
              <a:schemeClr val="tx1"/>
            </a:solidFill>
            <a:round/>
            <a:headEnd type="triangle" w="med" len="med"/>
            <a:tailEnd type="triangle" w="med" len="med"/>
          </a:ln>
        </p:spPr>
        <p:txBody>
          <a:bodyPr/>
          <a:lstStyle/>
          <a:p>
            <a:endParaRPr lang="en-US"/>
          </a:p>
        </p:txBody>
      </p:sp>
      <p:sp>
        <p:nvSpPr>
          <p:cNvPr id="4114" name="Line 17"/>
          <p:cNvSpPr>
            <a:spLocks noChangeShapeType="1"/>
          </p:cNvSpPr>
          <p:nvPr/>
        </p:nvSpPr>
        <p:spPr bwMode="auto">
          <a:xfrm flipH="1">
            <a:off x="1828800" y="3352800"/>
            <a:ext cx="990600" cy="381000"/>
          </a:xfrm>
          <a:prstGeom prst="line">
            <a:avLst/>
          </a:prstGeom>
          <a:noFill/>
          <a:ln w="12700">
            <a:solidFill>
              <a:schemeClr val="tx1"/>
            </a:solidFill>
            <a:round/>
            <a:headEnd type="triangle" w="med" len="med"/>
            <a:tailEnd type="triangle" w="med" len="med"/>
          </a:ln>
        </p:spPr>
        <p:txBody>
          <a:bodyPr/>
          <a:lstStyle/>
          <a:p>
            <a:endParaRPr lang="en-US"/>
          </a:p>
        </p:txBody>
      </p:sp>
      <p:sp>
        <p:nvSpPr>
          <p:cNvPr id="4115" name="Line 18"/>
          <p:cNvSpPr>
            <a:spLocks noChangeShapeType="1"/>
          </p:cNvSpPr>
          <p:nvPr/>
        </p:nvSpPr>
        <p:spPr bwMode="auto">
          <a:xfrm flipV="1">
            <a:off x="6172200" y="2438400"/>
            <a:ext cx="838200" cy="762000"/>
          </a:xfrm>
          <a:prstGeom prst="line">
            <a:avLst/>
          </a:prstGeom>
          <a:noFill/>
          <a:ln w="12700">
            <a:solidFill>
              <a:schemeClr val="tx1"/>
            </a:solidFill>
            <a:round/>
            <a:headEnd type="triangle" w="med" len="med"/>
            <a:tailEnd type="triangle" w="med" len="med"/>
          </a:ln>
        </p:spPr>
        <p:txBody>
          <a:bodyPr/>
          <a:lstStyle/>
          <a:p>
            <a:endParaRPr lang="en-US"/>
          </a:p>
        </p:txBody>
      </p:sp>
      <p:sp>
        <p:nvSpPr>
          <p:cNvPr id="4116" name="Line 19"/>
          <p:cNvSpPr>
            <a:spLocks noChangeShapeType="1"/>
          </p:cNvSpPr>
          <p:nvPr/>
        </p:nvSpPr>
        <p:spPr bwMode="auto">
          <a:xfrm>
            <a:off x="6248400" y="3276600"/>
            <a:ext cx="762000" cy="457200"/>
          </a:xfrm>
          <a:prstGeom prst="line">
            <a:avLst/>
          </a:prstGeom>
          <a:noFill/>
          <a:ln w="12700">
            <a:solidFill>
              <a:schemeClr val="tx1"/>
            </a:solidFill>
            <a:round/>
            <a:headEnd type="triangle" w="med" len="med"/>
            <a:tailEnd type="triangle" w="med" len="med"/>
          </a:ln>
        </p:spPr>
        <p:txBody>
          <a:bodyPr/>
          <a:lstStyle/>
          <a:p>
            <a:endParaRPr lang="en-US"/>
          </a:p>
        </p:txBody>
      </p:sp>
      <p:graphicFrame>
        <p:nvGraphicFramePr>
          <p:cNvPr id="4098" name="Object 20"/>
          <p:cNvGraphicFramePr>
            <a:graphicFrameLocks noChangeAspect="1"/>
          </p:cNvGraphicFramePr>
          <p:nvPr/>
        </p:nvGraphicFramePr>
        <p:xfrm>
          <a:off x="3276600" y="2362200"/>
          <a:ext cx="2743200" cy="2001838"/>
        </p:xfrm>
        <a:graphic>
          <a:graphicData uri="http://schemas.openxmlformats.org/presentationml/2006/ole">
            <p:oleObj spid="_x0000_s4098" name="Chart" r:id="rId8" imgW="4709520" imgH="3024000" progId="Excel.Sheet.8">
              <p:embed/>
            </p:oleObj>
          </a:graphicData>
        </a:graphic>
      </p:graphicFrame>
      <p:pic>
        <p:nvPicPr>
          <p:cNvPr id="4117" name="Picture 21" descr="C:\TOM\Pictures\Crow Creek\Crow Creek  garbage at MLK 6-3-05.jpg"/>
          <p:cNvPicPr>
            <a:picLocks noChangeAspect="1" noChangeArrowheads="1"/>
          </p:cNvPicPr>
          <p:nvPr/>
        </p:nvPicPr>
        <p:blipFill>
          <a:blip r:embed="rId9"/>
          <a:srcRect/>
          <a:stretch>
            <a:fillRect/>
          </a:stretch>
        </p:blipFill>
        <p:spPr bwMode="auto">
          <a:xfrm>
            <a:off x="5867400" y="4572000"/>
            <a:ext cx="29718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143000" y="228600"/>
            <a:ext cx="6705600" cy="1143000"/>
          </a:xfrm>
        </p:spPr>
        <p:txBody>
          <a:bodyPr/>
          <a:lstStyle/>
          <a:p>
            <a:pPr eaLnBrk="1" hangingPunct="1"/>
            <a:r>
              <a:rPr lang="en-US" sz="3200" b="1" smtClean="0">
                <a:solidFill>
                  <a:schemeClr val="bg1"/>
                </a:solidFill>
                <a:latin typeface="Arial" pitchFamily="34" charset="0"/>
              </a:rPr>
              <a:t>How limited are agencies to select methods?</a:t>
            </a:r>
          </a:p>
        </p:txBody>
      </p:sp>
      <p:graphicFrame>
        <p:nvGraphicFramePr>
          <p:cNvPr id="99328" name="Object 1024"/>
          <p:cNvGraphicFramePr>
            <a:graphicFrameLocks noChangeAspect="1"/>
          </p:cNvGraphicFramePr>
          <p:nvPr/>
        </p:nvGraphicFramePr>
        <p:xfrm>
          <a:off x="228600" y="1524000"/>
          <a:ext cx="8686800" cy="5030788"/>
        </p:xfrm>
        <a:graphic>
          <a:graphicData uri="http://schemas.openxmlformats.org/presentationml/2006/ole">
            <p:oleObj spid="_x0000_s5122" name="Chart" r:id="rId4" imgW="7110720" imgH="410040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328"/>
                                        </p:tgtEl>
                                        <p:attrNameLst>
                                          <p:attrName>style.visibility</p:attrName>
                                        </p:attrNameLst>
                                      </p:cBhvr>
                                      <p:to>
                                        <p:strVal val="visible"/>
                                      </p:to>
                                    </p:set>
                                    <p:animEffect transition="in" filter="wipe(up)">
                                      <p:cBhvr>
                                        <p:cTn id="7" dur="500"/>
                                        <p:tgtEl>
                                          <p:spTgt spid="99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932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CC"/>
            </a:gs>
            <a:gs pos="50000">
              <a:srgbClr val="00005E"/>
            </a:gs>
            <a:gs pos="100000">
              <a:srgbClr val="0000CC"/>
            </a:gs>
          </a:gsLst>
          <a:lin ang="5400000" scaled="1"/>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0" y="1752600"/>
            <a:ext cx="7391400" cy="2743200"/>
          </a:xfrm>
        </p:spPr>
        <p:txBody>
          <a:bodyPr/>
          <a:lstStyle/>
          <a:p>
            <a:pPr eaLnBrk="1" hangingPunct="1"/>
            <a:r>
              <a:rPr lang="en-US" b="1" smtClean="0">
                <a:solidFill>
                  <a:srgbClr val="FFFF00"/>
                </a:solidFill>
                <a:latin typeface="Arial" pitchFamily="34" charset="0"/>
              </a:rPr>
              <a:t>What methods do most state and provincial agencies use?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228600" y="228600"/>
            <a:ext cx="8610600" cy="1143000"/>
          </a:xfrm>
        </p:spPr>
        <p:txBody>
          <a:bodyPr/>
          <a:lstStyle/>
          <a:p>
            <a:pPr eaLnBrk="1" hangingPunct="1"/>
            <a:r>
              <a:rPr lang="en-US" sz="3200" b="1" smtClean="0">
                <a:solidFill>
                  <a:schemeClr val="bg1"/>
                </a:solidFill>
                <a:latin typeface="Arial" pitchFamily="34" charset="0"/>
              </a:rPr>
              <a:t>Biology Methods Used</a:t>
            </a:r>
          </a:p>
        </p:txBody>
      </p:sp>
      <p:graphicFrame>
        <p:nvGraphicFramePr>
          <p:cNvPr id="6146" name="Object 0"/>
          <p:cNvGraphicFramePr>
            <a:graphicFrameLocks noChangeAspect="1"/>
          </p:cNvGraphicFramePr>
          <p:nvPr/>
        </p:nvGraphicFramePr>
        <p:xfrm>
          <a:off x="1295400" y="1143000"/>
          <a:ext cx="6629400" cy="5486400"/>
        </p:xfrm>
        <a:graphic>
          <a:graphicData uri="http://schemas.openxmlformats.org/presentationml/2006/ole">
            <p:oleObj spid="_x0000_s6146" name="Chart" r:id="rId4" imgW="6084000" imgH="6498000" progId="Excel.Shee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228600"/>
            <a:ext cx="7772400" cy="1143000"/>
          </a:xfrm>
        </p:spPr>
        <p:txBody>
          <a:bodyPr/>
          <a:lstStyle/>
          <a:p>
            <a:r>
              <a:rPr lang="en-US" sz="3000" b="1" u="sng" smtClean="0"/>
              <a:t>Alabama’s Existing Instream Flow Program</a:t>
            </a:r>
          </a:p>
        </p:txBody>
      </p:sp>
      <p:pic>
        <p:nvPicPr>
          <p:cNvPr id="21507" name="Content Placeholder 3" descr="IIFPIcover.jpg"/>
          <p:cNvPicPr>
            <a:picLocks noGrp="1" noChangeAspect="1"/>
          </p:cNvPicPr>
          <p:nvPr>
            <p:ph idx="1"/>
          </p:nvPr>
        </p:nvPicPr>
        <p:blipFill>
          <a:blip r:embed="rId3"/>
          <a:srcRect/>
          <a:stretch>
            <a:fillRect/>
          </a:stretch>
        </p:blipFill>
        <p:spPr>
          <a:xfrm>
            <a:off x="2667000" y="1447800"/>
            <a:ext cx="3810000" cy="491807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graphicFrame>
        <p:nvGraphicFramePr>
          <p:cNvPr id="7170" name="Object 4"/>
          <p:cNvGraphicFramePr>
            <a:graphicFrameLocks noChangeAspect="1"/>
          </p:cNvGraphicFramePr>
          <p:nvPr/>
        </p:nvGraphicFramePr>
        <p:xfrm>
          <a:off x="457200" y="1524000"/>
          <a:ext cx="8382000" cy="5038725"/>
        </p:xfrm>
        <a:graphic>
          <a:graphicData uri="http://schemas.openxmlformats.org/presentationml/2006/ole">
            <p:oleObj spid="_x0000_s7170" name="Chart" r:id="rId4" imgW="5517000" imgH="3411000" progId="Excel.Sheet.8">
              <p:embed/>
            </p:oleObj>
          </a:graphicData>
        </a:graphic>
      </p:graphicFrame>
      <p:sp>
        <p:nvSpPr>
          <p:cNvPr id="7172" name="Rectangle 5"/>
          <p:cNvSpPr>
            <a:spLocks noChangeArrowheads="1"/>
          </p:cNvSpPr>
          <p:nvPr/>
        </p:nvSpPr>
        <p:spPr bwMode="auto">
          <a:xfrm>
            <a:off x="228600" y="228600"/>
            <a:ext cx="8610600" cy="1143000"/>
          </a:xfrm>
          <a:prstGeom prst="rect">
            <a:avLst/>
          </a:prstGeom>
          <a:noFill/>
          <a:ln w="9525">
            <a:noFill/>
            <a:miter lim="800000"/>
            <a:headEnd/>
            <a:tailEnd/>
          </a:ln>
        </p:spPr>
        <p:txBody>
          <a:bodyPr anchor="ctr"/>
          <a:lstStyle/>
          <a:p>
            <a:pPr algn="ctr"/>
            <a:r>
              <a:rPr lang="en-US" sz="3200" b="1">
                <a:solidFill>
                  <a:schemeClr val="bg1"/>
                </a:solidFill>
                <a:latin typeface="Arial" pitchFamily="34" charset="0"/>
              </a:rPr>
              <a:t>Hydrology Methods Used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graphicFrame>
        <p:nvGraphicFramePr>
          <p:cNvPr id="8194" name="Object 3"/>
          <p:cNvGraphicFramePr>
            <a:graphicFrameLocks noChangeAspect="1"/>
          </p:cNvGraphicFramePr>
          <p:nvPr/>
        </p:nvGraphicFramePr>
        <p:xfrm>
          <a:off x="609600" y="1371600"/>
          <a:ext cx="8001000" cy="5257800"/>
        </p:xfrm>
        <a:graphic>
          <a:graphicData uri="http://schemas.openxmlformats.org/presentationml/2006/ole">
            <p:oleObj spid="_x0000_s8194" name="Chart" r:id="rId4" imgW="5517000" imgH="3411000" progId="Excel.Sheet.8">
              <p:embed/>
            </p:oleObj>
          </a:graphicData>
        </a:graphic>
      </p:graphicFrame>
      <p:sp>
        <p:nvSpPr>
          <p:cNvPr id="8196" name="Rectangle 4"/>
          <p:cNvSpPr>
            <a:spLocks noChangeArrowheads="1"/>
          </p:cNvSpPr>
          <p:nvPr/>
        </p:nvSpPr>
        <p:spPr bwMode="auto">
          <a:xfrm>
            <a:off x="228600" y="228600"/>
            <a:ext cx="8610600" cy="1143000"/>
          </a:xfrm>
          <a:prstGeom prst="rect">
            <a:avLst/>
          </a:prstGeom>
          <a:noFill/>
          <a:ln w="9525">
            <a:noFill/>
            <a:miter lim="800000"/>
            <a:headEnd/>
            <a:tailEnd/>
          </a:ln>
        </p:spPr>
        <p:txBody>
          <a:bodyPr anchor="ctr"/>
          <a:lstStyle/>
          <a:p>
            <a:pPr algn="ctr"/>
            <a:r>
              <a:rPr lang="en-US" sz="3200" b="1">
                <a:solidFill>
                  <a:schemeClr val="bg1"/>
                </a:solidFill>
                <a:latin typeface="Arial" pitchFamily="34" charset="0"/>
              </a:rPr>
              <a:t>Geomorphology Methods Used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9220" name="Rectangle 1027"/>
          <p:cNvSpPr>
            <a:spLocks noChangeArrowheads="1"/>
          </p:cNvSpPr>
          <p:nvPr/>
        </p:nvSpPr>
        <p:spPr bwMode="auto">
          <a:xfrm>
            <a:off x="228600" y="228600"/>
            <a:ext cx="8610600" cy="1143000"/>
          </a:xfrm>
          <a:prstGeom prst="rect">
            <a:avLst/>
          </a:prstGeom>
          <a:noFill/>
          <a:ln w="9525">
            <a:noFill/>
            <a:miter lim="800000"/>
            <a:headEnd/>
            <a:tailEnd/>
          </a:ln>
        </p:spPr>
        <p:txBody>
          <a:bodyPr anchor="ctr"/>
          <a:lstStyle/>
          <a:p>
            <a:pPr algn="ctr"/>
            <a:r>
              <a:rPr lang="en-US" sz="3200" b="1">
                <a:solidFill>
                  <a:schemeClr val="bg1"/>
                </a:solidFill>
                <a:latin typeface="Arial" pitchFamily="34" charset="0"/>
              </a:rPr>
              <a:t>Water Quality Methods Used</a:t>
            </a:r>
          </a:p>
        </p:txBody>
      </p:sp>
      <p:graphicFrame>
        <p:nvGraphicFramePr>
          <p:cNvPr id="9218" name="Object 1028"/>
          <p:cNvGraphicFramePr>
            <a:graphicFrameLocks noChangeAspect="1"/>
          </p:cNvGraphicFramePr>
          <p:nvPr/>
        </p:nvGraphicFramePr>
        <p:xfrm>
          <a:off x="685800" y="1371600"/>
          <a:ext cx="7924800" cy="5257800"/>
        </p:xfrm>
        <a:graphic>
          <a:graphicData uri="http://schemas.openxmlformats.org/presentationml/2006/ole">
            <p:oleObj spid="_x0000_s9218" name="Chart" r:id="rId4" imgW="5517000" imgH="3411000" progId="Excel.Sheet.8">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0244" name="Rectangle 5"/>
          <p:cNvSpPr>
            <a:spLocks noChangeArrowheads="1"/>
          </p:cNvSpPr>
          <p:nvPr/>
        </p:nvSpPr>
        <p:spPr bwMode="auto">
          <a:xfrm>
            <a:off x="228600" y="228600"/>
            <a:ext cx="8610600" cy="1143000"/>
          </a:xfrm>
          <a:prstGeom prst="rect">
            <a:avLst/>
          </a:prstGeom>
          <a:noFill/>
          <a:ln w="9525">
            <a:noFill/>
            <a:miter lim="800000"/>
            <a:headEnd/>
            <a:tailEnd/>
          </a:ln>
        </p:spPr>
        <p:txBody>
          <a:bodyPr anchor="ctr"/>
          <a:lstStyle/>
          <a:p>
            <a:pPr algn="ctr"/>
            <a:r>
              <a:rPr lang="en-US" sz="3200" b="1">
                <a:solidFill>
                  <a:schemeClr val="bg1"/>
                </a:solidFill>
                <a:latin typeface="Arial" pitchFamily="34" charset="0"/>
              </a:rPr>
              <a:t>Reservoir Methods Used</a:t>
            </a:r>
          </a:p>
        </p:txBody>
      </p:sp>
      <p:graphicFrame>
        <p:nvGraphicFramePr>
          <p:cNvPr id="10242" name="Object 6"/>
          <p:cNvGraphicFramePr>
            <a:graphicFrameLocks noChangeAspect="1"/>
          </p:cNvGraphicFramePr>
          <p:nvPr/>
        </p:nvGraphicFramePr>
        <p:xfrm>
          <a:off x="685800" y="1617663"/>
          <a:ext cx="7848600" cy="4851400"/>
        </p:xfrm>
        <a:graphic>
          <a:graphicData uri="http://schemas.openxmlformats.org/presentationml/2006/ole">
            <p:oleObj spid="_x0000_s10242" name="Chart" r:id="rId4" imgW="5517000" imgH="3411000" progId="Excel.Sheet.8">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228600" y="228600"/>
            <a:ext cx="8610600" cy="1143000"/>
          </a:xfrm>
          <a:prstGeom prst="rect">
            <a:avLst/>
          </a:prstGeom>
          <a:noFill/>
          <a:ln w="9525">
            <a:noFill/>
            <a:miter lim="800000"/>
            <a:headEnd/>
            <a:tailEnd/>
          </a:ln>
        </p:spPr>
        <p:txBody>
          <a:bodyPr anchor="ctr"/>
          <a:lstStyle/>
          <a:p>
            <a:pPr algn="ctr"/>
            <a:r>
              <a:rPr lang="en-US" sz="3200" b="1">
                <a:solidFill>
                  <a:schemeClr val="bg1"/>
                </a:solidFill>
                <a:latin typeface="Arial" pitchFamily="34" charset="0"/>
              </a:rPr>
              <a:t>Holistic Methods Used</a:t>
            </a:r>
          </a:p>
        </p:txBody>
      </p:sp>
      <p:graphicFrame>
        <p:nvGraphicFramePr>
          <p:cNvPr id="11266" name="Object 5"/>
          <p:cNvGraphicFramePr>
            <a:graphicFrameLocks noChangeAspect="1"/>
          </p:cNvGraphicFramePr>
          <p:nvPr/>
        </p:nvGraphicFramePr>
        <p:xfrm>
          <a:off x="609600" y="1476375"/>
          <a:ext cx="8077200" cy="5076825"/>
        </p:xfrm>
        <a:graphic>
          <a:graphicData uri="http://schemas.openxmlformats.org/presentationml/2006/ole">
            <p:oleObj spid="_x0000_s11266" name="Chart" r:id="rId4" imgW="5517000" imgH="3411000" progId="Excel.Sheet.8">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smtClean="0">
                <a:solidFill>
                  <a:schemeClr val="bg1"/>
                </a:solidFill>
                <a:latin typeface="Arial" pitchFamily="34" charset="0"/>
              </a:rPr>
              <a:t>Why don’t more agencies address all 5 riverine elements?</a:t>
            </a:r>
          </a:p>
        </p:txBody>
      </p:sp>
      <p:sp>
        <p:nvSpPr>
          <p:cNvPr id="33795" name="Rectangle 3"/>
          <p:cNvSpPr>
            <a:spLocks noGrp="1" noChangeArrowheads="1"/>
          </p:cNvSpPr>
          <p:nvPr>
            <p:ph type="body" idx="1"/>
          </p:nvPr>
        </p:nvSpPr>
        <p:spPr>
          <a:xfrm>
            <a:off x="762000" y="2819400"/>
            <a:ext cx="7696200" cy="3276600"/>
          </a:xfrm>
        </p:spPr>
        <p:txBody>
          <a:bodyPr/>
          <a:lstStyle/>
          <a:p>
            <a:pPr eaLnBrk="1" hangingPunct="1"/>
            <a:r>
              <a:rPr lang="en-US" sz="2400" dirty="0" smtClean="0">
                <a:solidFill>
                  <a:schemeClr val="bg1"/>
                </a:solidFill>
                <a:latin typeface="Arial" pitchFamily="34" charset="0"/>
              </a:rPr>
              <a:t>Traditional emphasis on “just fish”?</a:t>
            </a:r>
          </a:p>
          <a:p>
            <a:pPr eaLnBrk="1" hangingPunct="1"/>
            <a:r>
              <a:rPr lang="en-US" sz="2400" dirty="0" smtClean="0">
                <a:solidFill>
                  <a:schemeClr val="bg1"/>
                </a:solidFill>
                <a:latin typeface="Arial" pitchFamily="34" charset="0"/>
              </a:rPr>
              <a:t>Lack of awareness of other tools?</a:t>
            </a:r>
          </a:p>
          <a:p>
            <a:pPr eaLnBrk="1" hangingPunct="1"/>
            <a:r>
              <a:rPr lang="en-US" sz="2400" dirty="0" smtClean="0">
                <a:solidFill>
                  <a:schemeClr val="bg1"/>
                </a:solidFill>
                <a:latin typeface="Arial" pitchFamily="34" charset="0"/>
              </a:rPr>
              <a:t>Lack of training to use other tools?</a:t>
            </a:r>
          </a:p>
          <a:p>
            <a:pPr eaLnBrk="1" hangingPunct="1"/>
            <a:r>
              <a:rPr lang="en-US" sz="2400" dirty="0" smtClean="0">
                <a:solidFill>
                  <a:schemeClr val="bg1"/>
                </a:solidFill>
                <a:latin typeface="Arial" pitchFamily="34" charset="0"/>
              </a:rPr>
              <a:t>Lack of staff to do more?</a:t>
            </a:r>
          </a:p>
          <a:p>
            <a:pPr eaLnBrk="1" hangingPunct="1"/>
            <a:r>
              <a:rPr lang="en-US" sz="2400" dirty="0" smtClean="0">
                <a:solidFill>
                  <a:schemeClr val="bg1"/>
                </a:solidFill>
                <a:latin typeface="Arial" pitchFamily="34" charset="0"/>
              </a:rPr>
              <a:t>No one told us to?</a:t>
            </a:r>
          </a:p>
          <a:p>
            <a:pPr eaLnBrk="1" hangingPunct="1"/>
            <a:r>
              <a:rPr lang="en-US" sz="2800" dirty="0" smtClean="0">
                <a:solidFill>
                  <a:schemeClr val="bg1"/>
                </a:solidFill>
                <a:latin typeface="Arial" pitchFamily="34" charset="0"/>
              </a:rPr>
              <a:t>It’s </a:t>
            </a:r>
            <a:r>
              <a:rPr lang="en-US" sz="2800" b="1" u="sng" dirty="0" smtClean="0">
                <a:solidFill>
                  <a:schemeClr val="bg1"/>
                </a:solidFill>
                <a:latin typeface="Arial" pitchFamily="34" charset="0"/>
              </a:rPr>
              <a:t>NOT</a:t>
            </a:r>
            <a:r>
              <a:rPr lang="en-US" sz="2800" dirty="0" smtClean="0">
                <a:solidFill>
                  <a:schemeClr val="bg1"/>
                </a:solidFill>
                <a:latin typeface="Arial" pitchFamily="34" charset="0"/>
              </a:rPr>
              <a:t> because laws and policies prevent doing so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5E"/>
            </a:gs>
            <a:gs pos="100000">
              <a:srgbClr val="0000CC"/>
            </a:gs>
          </a:gsLst>
          <a:lin ang="5400000" scaled="1"/>
        </a:gra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609600"/>
            <a:ext cx="8610600" cy="1143000"/>
          </a:xfrm>
        </p:spPr>
        <p:txBody>
          <a:bodyPr/>
          <a:lstStyle/>
          <a:p>
            <a:pPr eaLnBrk="1" hangingPunct="1"/>
            <a:r>
              <a:rPr lang="en-US" sz="4000" b="1" smtClean="0">
                <a:solidFill>
                  <a:srgbClr val="FFFF00"/>
                </a:solidFill>
                <a:latin typeface="Arial" pitchFamily="34" charset="0"/>
              </a:rPr>
              <a:t>Coordination With Other Entities</a:t>
            </a:r>
          </a:p>
        </p:txBody>
      </p:sp>
      <p:graphicFrame>
        <p:nvGraphicFramePr>
          <p:cNvPr id="87273" name="Group 233"/>
          <p:cNvGraphicFramePr>
            <a:graphicFrameLocks noGrp="1"/>
          </p:cNvGraphicFramePr>
          <p:nvPr/>
        </p:nvGraphicFramePr>
        <p:xfrm>
          <a:off x="2971800" y="1828800"/>
          <a:ext cx="3352800" cy="4398264"/>
        </p:xfrm>
        <a:graphic>
          <a:graphicData uri="http://schemas.openxmlformats.org/drawingml/2006/table">
            <a:tbl>
              <a:tblPr/>
              <a:tblGrid>
                <a:gridCol w="3352800"/>
              </a:tblGrid>
              <a:tr h="182563">
                <a:tc>
                  <a:txBody>
                    <a:bodyPr/>
                    <a:lstStyle/>
                    <a:p>
                      <a:pPr marL="0" marR="0" lvl="0" indent="0" algn="ctr" defTabSz="914400" rtl="0" eaLnBrk="1" fontAlgn="base" latinLnBrk="0" hangingPunct="1">
                        <a:lnSpc>
                          <a:spcPct val="75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latin typeface="Arial" charset="0"/>
                        </a:rPr>
                        <a:t>Other State Agencies</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84150">
                <a:tc>
                  <a:txBody>
                    <a:bodyPr/>
                    <a:lstStyle/>
                    <a:p>
                      <a:pPr marL="0" marR="0" lvl="0" indent="0" algn="ctr" defTabSz="914400" rtl="0" eaLnBrk="1" fontAlgn="base" latinLnBrk="0" hangingPunct="1">
                        <a:lnSpc>
                          <a:spcPct val="75000"/>
                        </a:lnSpc>
                        <a:spcBef>
                          <a:spcPct val="20000"/>
                        </a:spcBef>
                        <a:spcAft>
                          <a:spcPct val="0"/>
                        </a:spcAft>
                        <a:buClrTx/>
                        <a:buSzTx/>
                        <a:buFontTx/>
                        <a:buNone/>
                        <a:tabLst/>
                      </a:pPr>
                      <a:r>
                        <a:rPr kumimoji="0" lang="en-US" sz="2400" b="0" i="0" u="none" strike="noStrike" cap="none" normalizeH="0" baseline="0" smtClean="0">
                          <a:ln>
                            <a:noFill/>
                          </a:ln>
                          <a:solidFill>
                            <a:srgbClr val="FFFF00"/>
                          </a:solidFill>
                          <a:effectLst/>
                          <a:latin typeface="Arial" charset="0"/>
                        </a:rPr>
                        <a:t>Federal Agencies</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base" latinLnBrk="0" hangingPunct="1">
                        <a:lnSpc>
                          <a:spcPct val="75000"/>
                        </a:lnSpc>
                        <a:spcBef>
                          <a:spcPct val="20000"/>
                        </a:spcBef>
                        <a:spcAft>
                          <a:spcPct val="0"/>
                        </a:spcAft>
                        <a:buClrTx/>
                        <a:buSzTx/>
                        <a:buFontTx/>
                        <a:buNone/>
                        <a:tabLst/>
                      </a:pPr>
                      <a:r>
                        <a:rPr kumimoji="0" lang="en-US" sz="2400" b="0" i="0" u="none" strike="noStrike" cap="none" normalizeH="0" baseline="0" smtClean="0">
                          <a:ln>
                            <a:noFill/>
                          </a:ln>
                          <a:solidFill>
                            <a:srgbClr val="FFFF00"/>
                          </a:solidFill>
                          <a:effectLst/>
                          <a:latin typeface="Arial" charset="0"/>
                        </a:rPr>
                        <a:t>Local Agencies</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base" latinLnBrk="0" hangingPunct="1">
                        <a:lnSpc>
                          <a:spcPct val="75000"/>
                        </a:lnSpc>
                        <a:spcBef>
                          <a:spcPct val="20000"/>
                        </a:spcBef>
                        <a:spcAft>
                          <a:spcPct val="0"/>
                        </a:spcAft>
                        <a:buClrTx/>
                        <a:buSzTx/>
                        <a:buFontTx/>
                        <a:buNone/>
                        <a:tabLst/>
                      </a:pPr>
                      <a:r>
                        <a:rPr kumimoji="0" lang="en-US" sz="2400" b="0" i="0" u="none" strike="noStrike" cap="none" normalizeH="0" baseline="0" smtClean="0">
                          <a:ln>
                            <a:noFill/>
                          </a:ln>
                          <a:solidFill>
                            <a:srgbClr val="FFFF00"/>
                          </a:solidFill>
                          <a:effectLst/>
                          <a:latin typeface="Arial" charset="0"/>
                        </a:rPr>
                        <a:t>Tribal Groups</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84150">
                <a:tc>
                  <a:txBody>
                    <a:bodyPr/>
                    <a:lstStyle/>
                    <a:p>
                      <a:pPr marL="0" marR="0" lvl="0" indent="0" algn="ctr" defTabSz="914400" rtl="0" eaLnBrk="1" fontAlgn="base" latinLnBrk="0" hangingPunct="1">
                        <a:lnSpc>
                          <a:spcPct val="75000"/>
                        </a:lnSpc>
                        <a:spcBef>
                          <a:spcPct val="20000"/>
                        </a:spcBef>
                        <a:spcAft>
                          <a:spcPct val="0"/>
                        </a:spcAft>
                        <a:buClrTx/>
                        <a:buSzTx/>
                        <a:buFontTx/>
                        <a:buNone/>
                        <a:tabLst/>
                      </a:pPr>
                      <a:r>
                        <a:rPr kumimoji="0" lang="en-US" sz="2400" b="0" i="0" u="none" strike="noStrike" cap="none" normalizeH="0" baseline="0" smtClean="0">
                          <a:ln>
                            <a:noFill/>
                          </a:ln>
                          <a:solidFill>
                            <a:srgbClr val="FFFF00"/>
                          </a:solidFill>
                          <a:effectLst/>
                          <a:latin typeface="Arial" charset="0"/>
                        </a:rPr>
                        <a:t>NGO’s</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base" latinLnBrk="0" hangingPunct="1">
                        <a:lnSpc>
                          <a:spcPct val="75000"/>
                        </a:lnSpc>
                        <a:spcBef>
                          <a:spcPct val="20000"/>
                        </a:spcBef>
                        <a:spcAft>
                          <a:spcPct val="0"/>
                        </a:spcAft>
                        <a:buClrTx/>
                        <a:buSzTx/>
                        <a:buFontTx/>
                        <a:buNone/>
                        <a:tabLst/>
                      </a:pPr>
                      <a:r>
                        <a:rPr kumimoji="0" lang="en-US" sz="2400" b="0" i="0" u="none" strike="noStrike" cap="none" normalizeH="0" baseline="0" smtClean="0">
                          <a:ln>
                            <a:noFill/>
                          </a:ln>
                          <a:solidFill>
                            <a:srgbClr val="FFFF00"/>
                          </a:solidFill>
                          <a:effectLst/>
                          <a:latin typeface="Arial" charset="0"/>
                        </a:rPr>
                        <a:t>Universities</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base" latinLnBrk="0" hangingPunct="1">
                        <a:lnSpc>
                          <a:spcPct val="75000"/>
                        </a:lnSpc>
                        <a:spcBef>
                          <a:spcPct val="20000"/>
                        </a:spcBef>
                        <a:spcAft>
                          <a:spcPct val="0"/>
                        </a:spcAft>
                        <a:buClrTx/>
                        <a:buSzTx/>
                        <a:buFontTx/>
                        <a:buNone/>
                        <a:tabLst/>
                      </a:pPr>
                      <a:r>
                        <a:rPr kumimoji="0" lang="en-US" sz="2400" b="0" i="0" u="none" strike="noStrike" cap="none" normalizeH="0" baseline="0" smtClean="0">
                          <a:ln>
                            <a:noFill/>
                          </a:ln>
                          <a:solidFill>
                            <a:srgbClr val="FFFF00"/>
                          </a:solidFill>
                          <a:effectLst/>
                          <a:latin typeface="Arial" charset="0"/>
                        </a:rPr>
                        <a:t>Individual Water Users</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84150">
                <a:tc>
                  <a:txBody>
                    <a:bodyPr/>
                    <a:lstStyle/>
                    <a:p>
                      <a:pPr marL="0" marR="0" lvl="0" indent="0" algn="ctr" defTabSz="914400" rtl="0" eaLnBrk="1" fontAlgn="base" latinLnBrk="0" hangingPunct="1">
                        <a:lnSpc>
                          <a:spcPct val="75000"/>
                        </a:lnSpc>
                        <a:spcBef>
                          <a:spcPct val="20000"/>
                        </a:spcBef>
                        <a:spcAft>
                          <a:spcPct val="0"/>
                        </a:spcAft>
                        <a:buClrTx/>
                        <a:buSzTx/>
                        <a:buFontTx/>
                        <a:buNone/>
                        <a:tabLst/>
                      </a:pPr>
                      <a:r>
                        <a:rPr kumimoji="0" lang="en-US" sz="2400" b="0" i="0" u="none" strike="noStrike" cap="none" normalizeH="0" baseline="0" smtClean="0">
                          <a:ln>
                            <a:noFill/>
                          </a:ln>
                          <a:solidFill>
                            <a:srgbClr val="FFFF00"/>
                          </a:solidFill>
                          <a:effectLst/>
                          <a:latin typeface="Arial" charset="0"/>
                        </a:rPr>
                        <a:t>Water User Groups</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base" latinLnBrk="0" hangingPunct="1">
                        <a:lnSpc>
                          <a:spcPct val="75000"/>
                        </a:lnSpc>
                        <a:spcBef>
                          <a:spcPct val="20000"/>
                        </a:spcBef>
                        <a:spcAft>
                          <a:spcPct val="0"/>
                        </a:spcAft>
                        <a:buClrTx/>
                        <a:buSzTx/>
                        <a:buFontTx/>
                        <a:buNone/>
                        <a:tabLst/>
                      </a:pPr>
                      <a:r>
                        <a:rPr kumimoji="0" lang="en-US" sz="2400" b="0" i="0" u="none" strike="noStrike" cap="none" normalizeH="0" baseline="0" smtClean="0">
                          <a:ln>
                            <a:noFill/>
                          </a:ln>
                          <a:solidFill>
                            <a:srgbClr val="FFFF00"/>
                          </a:solidFill>
                          <a:effectLst/>
                          <a:latin typeface="Arial" charset="0"/>
                        </a:rPr>
                        <a:t>River Basin Groups</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base" latinLnBrk="0" hangingPunct="1">
                        <a:lnSpc>
                          <a:spcPct val="75000"/>
                        </a:lnSpc>
                        <a:spcBef>
                          <a:spcPct val="20000"/>
                        </a:spcBef>
                        <a:spcAft>
                          <a:spcPct val="0"/>
                        </a:spcAft>
                        <a:buClrTx/>
                        <a:buSzTx/>
                        <a:buFontTx/>
                        <a:buNone/>
                        <a:tabLst/>
                      </a:pPr>
                      <a:r>
                        <a:rPr kumimoji="0" lang="en-US" sz="2400" b="0" i="0" u="none" strike="noStrike" cap="none" normalizeH="0" baseline="0" smtClean="0">
                          <a:ln>
                            <a:noFill/>
                          </a:ln>
                          <a:solidFill>
                            <a:srgbClr val="FFFF00"/>
                          </a:solidFill>
                          <a:effectLst/>
                          <a:latin typeface="Arial" charset="0"/>
                        </a:rPr>
                        <a:t>Policy Makers</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84150">
                <a:tc>
                  <a:txBody>
                    <a:bodyPr/>
                    <a:lstStyle/>
                    <a:p>
                      <a:pPr marL="0" marR="0" lvl="0" indent="0" algn="ctr" defTabSz="914400" rtl="0" eaLnBrk="1" fontAlgn="base" latinLnBrk="0" hangingPunct="1">
                        <a:lnSpc>
                          <a:spcPct val="75000"/>
                        </a:lnSpc>
                        <a:spcBef>
                          <a:spcPct val="20000"/>
                        </a:spcBef>
                        <a:spcAft>
                          <a:spcPct val="0"/>
                        </a:spcAft>
                        <a:buClrTx/>
                        <a:buSzTx/>
                        <a:buFontTx/>
                        <a:buNone/>
                        <a:tabLst/>
                      </a:pPr>
                      <a:r>
                        <a:rPr kumimoji="0" lang="en-US" sz="2400" b="0" i="0" u="none" strike="noStrike" cap="none" normalizeH="0" baseline="0" smtClean="0">
                          <a:ln>
                            <a:noFill/>
                          </a:ln>
                          <a:solidFill>
                            <a:srgbClr val="FFFF00"/>
                          </a:solidFill>
                          <a:effectLst/>
                          <a:latin typeface="Arial" charset="0"/>
                        </a:rPr>
                        <a:t>K-12 Schools</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base" latinLnBrk="0" hangingPunct="1">
                        <a:lnSpc>
                          <a:spcPct val="75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latin typeface="Arial" charset="0"/>
                        </a:rPr>
                        <a:t>Civic Organizations</a:t>
                      </a: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7273"/>
                                        </p:tgtEl>
                                        <p:attrNameLst>
                                          <p:attrName>style.visibility</p:attrName>
                                        </p:attrNameLst>
                                      </p:cBhvr>
                                      <p:to>
                                        <p:strVal val="visible"/>
                                      </p:to>
                                    </p:set>
                                    <p:animEffect transition="in" filter="wipe(up)">
                                      <p:cBhvr>
                                        <p:cTn id="7" dur="500"/>
                                        <p:tgtEl>
                                          <p:spTgt spid="87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5E"/>
            </a:gs>
            <a:gs pos="100000">
              <a:srgbClr val="0000CC"/>
            </a:gs>
          </a:gsLst>
          <a:lin ang="5400000" scaled="1"/>
        </a:gradFill>
        <a:effectLst/>
      </p:bgPr>
    </p:bg>
    <p:spTree>
      <p:nvGrpSpPr>
        <p:cNvPr id="1" name=""/>
        <p:cNvGrpSpPr/>
        <p:nvPr/>
      </p:nvGrpSpPr>
      <p:grpSpPr>
        <a:xfrm>
          <a:off x="0" y="0"/>
          <a:ext cx="0" cy="0"/>
          <a:chOff x="0" y="0"/>
          <a:chExt cx="0" cy="0"/>
        </a:xfrm>
      </p:grpSpPr>
      <p:sp>
        <p:nvSpPr>
          <p:cNvPr id="12292" name="Rectangle 1026"/>
          <p:cNvSpPr>
            <a:spLocks noGrp="1" noChangeArrowheads="1"/>
          </p:cNvSpPr>
          <p:nvPr>
            <p:ph type="title"/>
          </p:nvPr>
        </p:nvSpPr>
        <p:spPr>
          <a:xfrm>
            <a:off x="457200" y="609600"/>
            <a:ext cx="8382000" cy="1143000"/>
          </a:xfrm>
        </p:spPr>
        <p:txBody>
          <a:bodyPr/>
          <a:lstStyle/>
          <a:p>
            <a:pPr eaLnBrk="1" hangingPunct="1"/>
            <a:r>
              <a:rPr lang="en-US" sz="3600" b="1" smtClean="0">
                <a:solidFill>
                  <a:srgbClr val="FFFF00"/>
                </a:solidFill>
                <a:latin typeface="Arial" pitchFamily="34" charset="0"/>
              </a:rPr>
              <a:t>Is there </a:t>
            </a:r>
            <a:r>
              <a:rPr lang="en-US" sz="3600" b="1" u="sng" smtClean="0">
                <a:solidFill>
                  <a:srgbClr val="FFFF00"/>
                </a:solidFill>
                <a:latin typeface="Arial" pitchFamily="34" charset="0"/>
              </a:rPr>
              <a:t>sufficient coordination</a:t>
            </a:r>
            <a:r>
              <a:rPr lang="en-US" sz="3600" b="1" smtClean="0">
                <a:solidFill>
                  <a:srgbClr val="FFFF00"/>
                </a:solidFill>
                <a:latin typeface="Arial" pitchFamily="34" charset="0"/>
              </a:rPr>
              <a:t> and/or partnering with other entities?</a:t>
            </a:r>
          </a:p>
        </p:txBody>
      </p:sp>
      <p:graphicFrame>
        <p:nvGraphicFramePr>
          <p:cNvPr id="12290" name="Object 1024"/>
          <p:cNvGraphicFramePr>
            <a:graphicFrameLocks noChangeAspect="1"/>
          </p:cNvGraphicFramePr>
          <p:nvPr/>
        </p:nvGraphicFramePr>
        <p:xfrm>
          <a:off x="457200" y="1981200"/>
          <a:ext cx="8305800" cy="4397375"/>
        </p:xfrm>
        <a:graphic>
          <a:graphicData uri="http://schemas.openxmlformats.org/presentationml/2006/ole">
            <p:oleObj spid="_x0000_s12290" name="Chart" r:id="rId4" imgW="6383880" imgH="2927880" progId="Excel.Shee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005E"/>
            </a:gs>
            <a:gs pos="50000">
              <a:srgbClr val="0000CC"/>
            </a:gs>
            <a:gs pos="100000">
              <a:srgbClr val="00005E"/>
            </a:gs>
          </a:gsLst>
          <a:lin ang="2700000" scaled="1"/>
        </a:gradFill>
        <a:effectLst/>
      </p:bgPr>
    </p:bg>
    <p:spTree>
      <p:nvGrpSpPr>
        <p:cNvPr id="1" name=""/>
        <p:cNvGrpSpPr/>
        <p:nvPr/>
      </p:nvGrpSpPr>
      <p:grpSpPr>
        <a:xfrm>
          <a:off x="0" y="0"/>
          <a:ext cx="0" cy="0"/>
          <a:chOff x="0" y="0"/>
          <a:chExt cx="0" cy="0"/>
        </a:xfrm>
      </p:grpSpPr>
      <p:sp>
        <p:nvSpPr>
          <p:cNvPr id="13316" name="Rectangle 1030"/>
          <p:cNvSpPr>
            <a:spLocks noGrp="1" noChangeArrowheads="1"/>
          </p:cNvSpPr>
          <p:nvPr>
            <p:ph type="title"/>
          </p:nvPr>
        </p:nvSpPr>
        <p:spPr>
          <a:xfrm>
            <a:off x="609600" y="152400"/>
            <a:ext cx="7772400" cy="1143000"/>
          </a:xfrm>
        </p:spPr>
        <p:txBody>
          <a:bodyPr/>
          <a:lstStyle/>
          <a:p>
            <a:pPr eaLnBrk="1" hangingPunct="1"/>
            <a:r>
              <a:rPr lang="en-US" b="1" smtClean="0">
                <a:solidFill>
                  <a:srgbClr val="FFFF00"/>
                </a:solidFill>
                <a:latin typeface="Arial" pitchFamily="34" charset="0"/>
              </a:rPr>
              <a:t>28 Flow-Related Activities</a:t>
            </a:r>
          </a:p>
        </p:txBody>
      </p:sp>
      <p:graphicFrame>
        <p:nvGraphicFramePr>
          <p:cNvPr id="13314" name="Object 1024"/>
          <p:cNvGraphicFramePr>
            <a:graphicFrameLocks noChangeAspect="1"/>
          </p:cNvGraphicFramePr>
          <p:nvPr/>
        </p:nvGraphicFramePr>
        <p:xfrm>
          <a:off x="609600" y="1219200"/>
          <a:ext cx="4495800" cy="5341938"/>
        </p:xfrm>
        <a:graphic>
          <a:graphicData uri="http://schemas.openxmlformats.org/presentationml/2006/ole">
            <p:oleObj spid="_x0000_s13314" name="Worksheet" r:id="rId4" imgW="3270960" imgH="4806720" progId="Excel.Sheet.8">
              <p:embed/>
            </p:oleObj>
          </a:graphicData>
        </a:graphic>
      </p:graphicFrame>
      <p:sp>
        <p:nvSpPr>
          <p:cNvPr id="45068" name="Text Box 1036"/>
          <p:cNvSpPr txBox="1">
            <a:spLocks noChangeArrowheads="1"/>
          </p:cNvSpPr>
          <p:nvPr/>
        </p:nvSpPr>
        <p:spPr bwMode="auto">
          <a:xfrm>
            <a:off x="5181600" y="2590800"/>
            <a:ext cx="3962400" cy="457200"/>
          </a:xfrm>
          <a:prstGeom prst="rect">
            <a:avLst/>
          </a:prstGeom>
          <a:noFill/>
          <a:ln w="9525">
            <a:noFill/>
            <a:miter lim="800000"/>
            <a:headEnd/>
            <a:tailEnd/>
          </a:ln>
        </p:spPr>
        <p:txBody>
          <a:bodyPr>
            <a:spAutoFit/>
          </a:bodyPr>
          <a:lstStyle/>
          <a:p>
            <a:pPr>
              <a:spcBef>
                <a:spcPct val="50000"/>
              </a:spcBef>
            </a:pPr>
            <a:r>
              <a:rPr lang="en-US" b="1">
                <a:solidFill>
                  <a:srgbClr val="FFFF00"/>
                </a:solidFill>
                <a:latin typeface="Arial" pitchFamily="34" charset="0"/>
              </a:rPr>
              <a:t>Endangered Species Act</a:t>
            </a:r>
          </a:p>
        </p:txBody>
      </p:sp>
      <p:sp>
        <p:nvSpPr>
          <p:cNvPr id="45069" name="Text Box 1037"/>
          <p:cNvSpPr txBox="1">
            <a:spLocks noChangeArrowheads="1"/>
          </p:cNvSpPr>
          <p:nvPr/>
        </p:nvSpPr>
        <p:spPr bwMode="auto">
          <a:xfrm>
            <a:off x="5181600" y="3657600"/>
            <a:ext cx="3962400" cy="457200"/>
          </a:xfrm>
          <a:prstGeom prst="rect">
            <a:avLst/>
          </a:prstGeom>
          <a:noFill/>
          <a:ln w="9525">
            <a:noFill/>
            <a:miter lim="800000"/>
            <a:headEnd/>
            <a:tailEnd/>
          </a:ln>
        </p:spPr>
        <p:txBody>
          <a:bodyPr>
            <a:spAutoFit/>
          </a:bodyPr>
          <a:lstStyle/>
          <a:p>
            <a:pPr>
              <a:spcBef>
                <a:spcPct val="50000"/>
              </a:spcBef>
            </a:pPr>
            <a:r>
              <a:rPr lang="en-US" b="1">
                <a:solidFill>
                  <a:srgbClr val="FFFF00"/>
                </a:solidFill>
                <a:latin typeface="Arial" pitchFamily="34" charset="0"/>
              </a:rPr>
              <a:t>Dam removal</a:t>
            </a:r>
          </a:p>
        </p:txBody>
      </p:sp>
      <p:sp>
        <p:nvSpPr>
          <p:cNvPr id="45070" name="Text Box 1038"/>
          <p:cNvSpPr txBox="1">
            <a:spLocks noChangeArrowheads="1"/>
          </p:cNvSpPr>
          <p:nvPr/>
        </p:nvSpPr>
        <p:spPr bwMode="auto">
          <a:xfrm>
            <a:off x="5181600" y="1219200"/>
            <a:ext cx="3962400" cy="822325"/>
          </a:xfrm>
          <a:prstGeom prst="rect">
            <a:avLst/>
          </a:prstGeom>
          <a:noFill/>
          <a:ln w="9525">
            <a:noFill/>
            <a:miter lim="800000"/>
            <a:headEnd/>
            <a:tailEnd/>
          </a:ln>
        </p:spPr>
        <p:txBody>
          <a:bodyPr>
            <a:spAutoFit/>
          </a:bodyPr>
          <a:lstStyle/>
          <a:p>
            <a:pPr>
              <a:spcBef>
                <a:spcPct val="50000"/>
              </a:spcBef>
            </a:pPr>
            <a:r>
              <a:rPr lang="en-US" b="1">
                <a:solidFill>
                  <a:srgbClr val="FFFF00"/>
                </a:solidFill>
                <a:latin typeface="Arial" pitchFamily="34" charset="0"/>
              </a:rPr>
              <a:t>Reservoir management agreements</a:t>
            </a:r>
          </a:p>
        </p:txBody>
      </p:sp>
      <p:sp>
        <p:nvSpPr>
          <p:cNvPr id="45071" name="Text Box 1039"/>
          <p:cNvSpPr txBox="1">
            <a:spLocks noChangeArrowheads="1"/>
          </p:cNvSpPr>
          <p:nvPr/>
        </p:nvSpPr>
        <p:spPr bwMode="auto">
          <a:xfrm>
            <a:off x="5181600" y="6019800"/>
            <a:ext cx="3962400" cy="457200"/>
          </a:xfrm>
          <a:prstGeom prst="rect">
            <a:avLst/>
          </a:prstGeom>
          <a:noFill/>
          <a:ln w="9525">
            <a:noFill/>
            <a:miter lim="800000"/>
            <a:headEnd/>
            <a:tailEnd/>
          </a:ln>
        </p:spPr>
        <p:txBody>
          <a:bodyPr>
            <a:spAutoFit/>
          </a:bodyPr>
          <a:lstStyle/>
          <a:p>
            <a:pPr>
              <a:spcBef>
                <a:spcPct val="50000"/>
              </a:spcBef>
            </a:pPr>
            <a:r>
              <a:rPr lang="en-US" b="1">
                <a:solidFill>
                  <a:srgbClr val="FFFF00"/>
                </a:solidFill>
                <a:latin typeface="Arial" pitchFamily="34" charset="0"/>
              </a:rPr>
              <a:t>Hydro licensing</a:t>
            </a:r>
          </a:p>
        </p:txBody>
      </p:sp>
      <p:sp>
        <p:nvSpPr>
          <p:cNvPr id="45072" name="Text Box 1040"/>
          <p:cNvSpPr txBox="1">
            <a:spLocks noChangeArrowheads="1"/>
          </p:cNvSpPr>
          <p:nvPr/>
        </p:nvSpPr>
        <p:spPr bwMode="auto">
          <a:xfrm>
            <a:off x="5181600" y="4800600"/>
            <a:ext cx="3962400" cy="457200"/>
          </a:xfrm>
          <a:prstGeom prst="rect">
            <a:avLst/>
          </a:prstGeom>
          <a:noFill/>
          <a:ln w="9525">
            <a:noFill/>
            <a:miter lim="800000"/>
            <a:headEnd/>
            <a:tailEnd/>
          </a:ln>
        </p:spPr>
        <p:txBody>
          <a:bodyPr>
            <a:spAutoFit/>
          </a:bodyPr>
          <a:lstStyle/>
          <a:p>
            <a:pPr>
              <a:spcBef>
                <a:spcPct val="50000"/>
              </a:spcBef>
            </a:pPr>
            <a:r>
              <a:rPr lang="en-US" b="1">
                <a:solidFill>
                  <a:srgbClr val="FFFF00"/>
                </a:solidFill>
                <a:latin typeface="Arial" pitchFamily="34" charset="0"/>
              </a:rPr>
              <a:t>Wild &amp; Scenic Rivers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45070"/>
                                        </p:tgtEl>
                                        <p:attrNameLst>
                                          <p:attrName>style.visibility</p:attrName>
                                        </p:attrNameLst>
                                      </p:cBhvr>
                                      <p:to>
                                        <p:strVal val="visible"/>
                                      </p:to>
                                    </p:set>
                                    <p:animEffect transition="in" filter="wipe(up)">
                                      <p:cBhvr>
                                        <p:cTn id="7" dur="500"/>
                                        <p:tgtEl>
                                          <p:spTgt spid="45070"/>
                                        </p:tgtEl>
                                      </p:cBhvr>
                                    </p:animEffect>
                                  </p:childTnLst>
                                </p:cTn>
                              </p:par>
                            </p:childTnLst>
                          </p:cTn>
                        </p:par>
                        <p:par>
                          <p:cTn id="8" fill="hold">
                            <p:stCondLst>
                              <p:cond delay="2500"/>
                            </p:stCondLst>
                            <p:childTnLst>
                              <p:par>
                                <p:cTn id="9" presetID="22" presetClass="entr" presetSubtype="1" fill="hold" grpId="0" nodeType="afterEffect">
                                  <p:stCondLst>
                                    <p:cond delay="0"/>
                                  </p:stCondLst>
                                  <p:childTnLst>
                                    <p:set>
                                      <p:cBhvr>
                                        <p:cTn id="10" dur="1" fill="hold">
                                          <p:stCondLst>
                                            <p:cond delay="0"/>
                                          </p:stCondLst>
                                        </p:cTn>
                                        <p:tgtEl>
                                          <p:spTgt spid="45068"/>
                                        </p:tgtEl>
                                        <p:attrNameLst>
                                          <p:attrName>style.visibility</p:attrName>
                                        </p:attrNameLst>
                                      </p:cBhvr>
                                      <p:to>
                                        <p:strVal val="visible"/>
                                      </p:to>
                                    </p:set>
                                    <p:animEffect transition="in" filter="wipe(up)">
                                      <p:cBhvr>
                                        <p:cTn id="11" dur="500"/>
                                        <p:tgtEl>
                                          <p:spTgt spid="45068"/>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45069"/>
                                        </p:tgtEl>
                                        <p:attrNameLst>
                                          <p:attrName>style.visibility</p:attrName>
                                        </p:attrNameLst>
                                      </p:cBhvr>
                                      <p:to>
                                        <p:strVal val="visible"/>
                                      </p:to>
                                    </p:set>
                                    <p:animEffect transition="in" filter="wipe(up)">
                                      <p:cBhvr>
                                        <p:cTn id="15" dur="500"/>
                                        <p:tgtEl>
                                          <p:spTgt spid="45069"/>
                                        </p:tgtEl>
                                      </p:cBhvr>
                                    </p:animEffect>
                                  </p:childTnLst>
                                </p:cTn>
                              </p:par>
                            </p:childTnLst>
                          </p:cTn>
                        </p:par>
                        <p:par>
                          <p:cTn id="16" fill="hold">
                            <p:stCondLst>
                              <p:cond delay="3500"/>
                            </p:stCondLst>
                            <p:childTnLst>
                              <p:par>
                                <p:cTn id="17" presetID="22" presetClass="entr" presetSubtype="1" fill="hold" grpId="0" nodeType="afterEffect">
                                  <p:stCondLst>
                                    <p:cond delay="0"/>
                                  </p:stCondLst>
                                  <p:childTnLst>
                                    <p:set>
                                      <p:cBhvr>
                                        <p:cTn id="18" dur="1" fill="hold">
                                          <p:stCondLst>
                                            <p:cond delay="0"/>
                                          </p:stCondLst>
                                        </p:cTn>
                                        <p:tgtEl>
                                          <p:spTgt spid="45072"/>
                                        </p:tgtEl>
                                        <p:attrNameLst>
                                          <p:attrName>style.visibility</p:attrName>
                                        </p:attrNameLst>
                                      </p:cBhvr>
                                      <p:to>
                                        <p:strVal val="visible"/>
                                      </p:to>
                                    </p:set>
                                    <p:animEffect transition="in" filter="wipe(up)">
                                      <p:cBhvr>
                                        <p:cTn id="19" dur="500"/>
                                        <p:tgtEl>
                                          <p:spTgt spid="45072"/>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45071"/>
                                        </p:tgtEl>
                                        <p:attrNameLst>
                                          <p:attrName>style.visibility</p:attrName>
                                        </p:attrNameLst>
                                      </p:cBhvr>
                                      <p:to>
                                        <p:strVal val="visible"/>
                                      </p:to>
                                    </p:set>
                                    <p:animEffect transition="in" filter="wipe(up)">
                                      <p:cBhvr>
                                        <p:cTn id="23" dur="500"/>
                                        <p:tgtEl>
                                          <p:spTgt spid="45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8" grpId="0" autoUpdateAnimBg="0"/>
      <p:bldP spid="45069" grpId="0" autoUpdateAnimBg="0"/>
      <p:bldP spid="45070" grpId="0" autoUpdateAnimBg="0"/>
      <p:bldP spid="45071" grpId="0" autoUpdateAnimBg="0"/>
      <p:bldP spid="4507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35842" name="Rectangle 1027"/>
          <p:cNvSpPr>
            <a:spLocks noGrp="1" noChangeArrowheads="1"/>
          </p:cNvSpPr>
          <p:nvPr>
            <p:ph type="title"/>
          </p:nvPr>
        </p:nvSpPr>
        <p:spPr/>
        <p:txBody>
          <a:bodyPr/>
          <a:lstStyle/>
          <a:p>
            <a:pPr eaLnBrk="1" hangingPunct="1"/>
            <a:r>
              <a:rPr lang="en-US" sz="3600" b="1" smtClean="0">
                <a:solidFill>
                  <a:srgbClr val="FFFF00"/>
                </a:solidFill>
                <a:latin typeface="Arial" pitchFamily="34" charset="0"/>
              </a:rPr>
              <a:t>What level of protection do these provide?</a:t>
            </a:r>
          </a:p>
        </p:txBody>
      </p:sp>
      <p:sp>
        <p:nvSpPr>
          <p:cNvPr id="55300" name="Rectangle 1028"/>
          <p:cNvSpPr>
            <a:spLocks noGrp="1" noChangeArrowheads="1"/>
          </p:cNvSpPr>
          <p:nvPr>
            <p:ph type="body" idx="1"/>
          </p:nvPr>
        </p:nvSpPr>
        <p:spPr>
          <a:xfrm>
            <a:off x="685800" y="3124200"/>
            <a:ext cx="7772400" cy="2057400"/>
          </a:xfrm>
        </p:spPr>
        <p:txBody>
          <a:bodyPr/>
          <a:lstStyle/>
          <a:p>
            <a:pPr eaLnBrk="1" hangingPunct="1"/>
            <a:r>
              <a:rPr lang="en-US" sz="2800" b="1" smtClean="0">
                <a:solidFill>
                  <a:srgbClr val="FFFF00"/>
                </a:solidFill>
                <a:latin typeface="Arial" pitchFamily="34" charset="0"/>
              </a:rPr>
              <a:t>All 28 provide at least base flow protection in some states and provinces.</a:t>
            </a:r>
          </a:p>
          <a:p>
            <a:pPr eaLnBrk="1" hangingPunct="1"/>
            <a:r>
              <a:rPr lang="en-US" sz="2800" b="1" smtClean="0">
                <a:solidFill>
                  <a:srgbClr val="FFFF00"/>
                </a:solidFill>
                <a:latin typeface="Arial" pitchFamily="34" charset="0"/>
              </a:rPr>
              <a:t>Few are capable of providing full or partial ecosystem flow protection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Effect transition="in" filter="wipe(up)">
                                      <p:cBhvr>
                                        <p:cTn id="7" dur="500"/>
                                        <p:tgtEl>
                                          <p:spTgt spid="553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5300">
                                            <p:txEl>
                                              <p:pRg st="1" end="1"/>
                                            </p:txEl>
                                          </p:spTgt>
                                        </p:tgtEl>
                                        <p:attrNameLst>
                                          <p:attrName>style.visibility</p:attrName>
                                        </p:attrNameLst>
                                      </p:cBhvr>
                                      <p:to>
                                        <p:strVal val="visible"/>
                                      </p:to>
                                    </p:set>
                                    <p:animEffect transition="in" filter="wipe(up)">
                                      <p:cBhvr>
                                        <p:cTn id="12" dur="500"/>
                                        <p:tgtEl>
                                          <p:spTgt spid="553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2530" name="Title 1"/>
          <p:cNvSpPr>
            <a:spLocks noGrp="1"/>
          </p:cNvSpPr>
          <p:nvPr>
            <p:ph type="title" idx="4294967295"/>
          </p:nvPr>
        </p:nvSpPr>
        <p:spPr/>
        <p:txBody>
          <a:bodyPr/>
          <a:lstStyle/>
          <a:p>
            <a:pPr eaLnBrk="1" hangingPunct="1"/>
            <a:r>
              <a:rPr lang="en-US" sz="4000" b="1" smtClean="0">
                <a:solidFill>
                  <a:schemeClr val="bg1"/>
                </a:solidFill>
                <a:latin typeface="Arial" pitchFamily="34" charset="0"/>
              </a:rPr>
              <a:t>Instream Flow Program Initiative</a:t>
            </a:r>
          </a:p>
        </p:txBody>
      </p:sp>
      <p:sp>
        <p:nvSpPr>
          <p:cNvPr id="22531" name="Content Placeholder 2"/>
          <p:cNvSpPr>
            <a:spLocks noGrp="1"/>
          </p:cNvSpPr>
          <p:nvPr>
            <p:ph idx="4294967295"/>
          </p:nvPr>
        </p:nvSpPr>
        <p:spPr/>
        <p:txBody>
          <a:bodyPr/>
          <a:lstStyle/>
          <a:p>
            <a:pPr eaLnBrk="1" hangingPunct="1"/>
            <a:r>
              <a:rPr lang="en-US" sz="2800" smtClean="0">
                <a:solidFill>
                  <a:schemeClr val="bg1"/>
                </a:solidFill>
                <a:latin typeface="Arial" pitchFamily="34" charset="0"/>
              </a:rPr>
              <a:t>Focus was on state and provincial (Canada) Fish &amp; Wildlife agencies (IFC members)</a:t>
            </a:r>
          </a:p>
          <a:p>
            <a:pPr eaLnBrk="1" hangingPunct="1">
              <a:lnSpc>
                <a:spcPct val="135000"/>
              </a:lnSpc>
            </a:pPr>
            <a:r>
              <a:rPr lang="en-US" sz="2800" smtClean="0">
                <a:solidFill>
                  <a:schemeClr val="bg1"/>
                </a:solidFill>
                <a:latin typeface="Arial" pitchFamily="34" charset="0"/>
              </a:rPr>
              <a:t>Funded with Federal Multi-State Grant</a:t>
            </a:r>
          </a:p>
          <a:p>
            <a:pPr eaLnBrk="1" hangingPunct="1">
              <a:lnSpc>
                <a:spcPct val="135000"/>
              </a:lnSpc>
            </a:pPr>
            <a:r>
              <a:rPr lang="en-US" sz="2800" smtClean="0">
                <a:solidFill>
                  <a:schemeClr val="bg1"/>
                </a:solidFill>
                <a:latin typeface="Arial" pitchFamily="34" charset="0"/>
              </a:rPr>
              <a:t>3-year duration (2006-2008)</a:t>
            </a:r>
          </a:p>
          <a:p>
            <a:pPr eaLnBrk="1" hangingPunct="1">
              <a:lnSpc>
                <a:spcPct val="135000"/>
              </a:lnSpc>
            </a:pPr>
            <a:r>
              <a:rPr lang="en-US" sz="2800" smtClean="0">
                <a:solidFill>
                  <a:schemeClr val="bg1"/>
                </a:solidFill>
                <a:latin typeface="Arial" pitchFamily="34" charset="0"/>
              </a:rPr>
              <a:t>All 50 states (and 6 provinces) participated</a:t>
            </a:r>
          </a:p>
          <a:p>
            <a:pPr eaLnBrk="1" hangingPunct="1">
              <a:lnSpc>
                <a:spcPct val="135000"/>
              </a:lnSpc>
            </a:pPr>
            <a:r>
              <a:rPr lang="en-US" sz="2800" smtClean="0">
                <a:solidFill>
                  <a:schemeClr val="bg1"/>
                </a:solidFill>
                <a:latin typeface="Arial" pitchFamily="34" charset="0"/>
              </a:rPr>
              <a:t>Tied to concepts and policies of IFC’s book</a:t>
            </a:r>
            <a:r>
              <a:rPr lang="en-US" sz="2800" smtClean="0">
                <a:latin typeface="Arial" pitchFamily="34"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4340" name="Rectangle 6"/>
          <p:cNvSpPr>
            <a:spLocks noGrp="1" noChangeArrowheads="1"/>
          </p:cNvSpPr>
          <p:nvPr>
            <p:ph type="title"/>
          </p:nvPr>
        </p:nvSpPr>
        <p:spPr>
          <a:xfrm>
            <a:off x="609600" y="381000"/>
            <a:ext cx="7772400" cy="914400"/>
          </a:xfrm>
        </p:spPr>
        <p:txBody>
          <a:bodyPr/>
          <a:lstStyle/>
          <a:p>
            <a:pPr eaLnBrk="1" hangingPunct="1"/>
            <a:r>
              <a:rPr lang="en-US" b="1" smtClean="0">
                <a:solidFill>
                  <a:schemeClr val="bg1"/>
                </a:solidFill>
                <a:latin typeface="Arial" pitchFamily="34" charset="0"/>
              </a:rPr>
              <a:t>Provide Full Flow Protection</a:t>
            </a:r>
          </a:p>
        </p:txBody>
      </p:sp>
      <p:graphicFrame>
        <p:nvGraphicFramePr>
          <p:cNvPr id="14338" name="Object 0"/>
          <p:cNvGraphicFramePr>
            <a:graphicFrameLocks noChangeAspect="1"/>
          </p:cNvGraphicFramePr>
          <p:nvPr/>
        </p:nvGraphicFramePr>
        <p:xfrm>
          <a:off x="1066800" y="1447800"/>
          <a:ext cx="7086600" cy="5167313"/>
        </p:xfrm>
        <a:graphic>
          <a:graphicData uri="http://schemas.openxmlformats.org/presentationml/2006/ole">
            <p:oleObj spid="_x0000_s14338" name="Chart" r:id="rId4" imgW="7317000" imgH="6552000" progId="Excel.Sheet.8">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0" y="304800"/>
            <a:ext cx="9144000" cy="914400"/>
          </a:xfrm>
        </p:spPr>
        <p:txBody>
          <a:bodyPr/>
          <a:lstStyle/>
          <a:p>
            <a:pPr eaLnBrk="1" hangingPunct="1"/>
            <a:r>
              <a:rPr lang="en-US" sz="4000" b="1" smtClean="0">
                <a:solidFill>
                  <a:schemeClr val="bg1"/>
                </a:solidFill>
                <a:latin typeface="Arial" pitchFamily="34" charset="0"/>
              </a:rPr>
              <a:t>How do agencies spend their time?</a:t>
            </a:r>
          </a:p>
        </p:txBody>
      </p:sp>
      <p:graphicFrame>
        <p:nvGraphicFramePr>
          <p:cNvPr id="15362" name="Object 5"/>
          <p:cNvGraphicFramePr>
            <a:graphicFrameLocks noChangeAspect="1"/>
          </p:cNvGraphicFramePr>
          <p:nvPr/>
        </p:nvGraphicFramePr>
        <p:xfrm>
          <a:off x="152400" y="1143000"/>
          <a:ext cx="8793163" cy="5556250"/>
        </p:xfrm>
        <a:graphic>
          <a:graphicData uri="http://schemas.openxmlformats.org/presentationml/2006/ole">
            <p:oleObj spid="_x0000_s15362" name="Chart" r:id="rId4" imgW="7913160" imgH="4998960" progId="Excel.Sheet.8">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s>
            <a:gs pos="5000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2590800"/>
            <a:ext cx="9144000" cy="1143000"/>
          </a:xfrm>
        </p:spPr>
        <p:txBody>
          <a:bodyPr/>
          <a:lstStyle/>
          <a:p>
            <a:pPr eaLnBrk="1" hangingPunct="1"/>
            <a:r>
              <a:rPr lang="en-US" sz="6000" b="1" smtClean="0">
                <a:solidFill>
                  <a:schemeClr val="bg1"/>
                </a:solidFill>
                <a:latin typeface="Arial" pitchFamily="34" charset="0"/>
              </a:rPr>
              <a:t>Outputs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graphicFrame>
        <p:nvGraphicFramePr>
          <p:cNvPr id="16386" name="Object 4"/>
          <p:cNvGraphicFramePr>
            <a:graphicFrameLocks noChangeAspect="1"/>
          </p:cNvGraphicFramePr>
          <p:nvPr/>
        </p:nvGraphicFramePr>
        <p:xfrm>
          <a:off x="457200" y="304800"/>
          <a:ext cx="8382000" cy="4876800"/>
        </p:xfrm>
        <a:graphic>
          <a:graphicData uri="http://schemas.openxmlformats.org/presentationml/2006/ole">
            <p:oleObj spid="_x0000_s16386" name="Chart" r:id="rId4" imgW="6041160" imgH="3908520" progId="Excel.Sheet.8">
              <p:embed/>
            </p:oleObj>
          </a:graphicData>
        </a:graphic>
      </p:graphicFrame>
      <p:sp>
        <p:nvSpPr>
          <p:cNvPr id="16388" name="Text Box 5"/>
          <p:cNvSpPr txBox="1">
            <a:spLocks noChangeArrowheads="1"/>
          </p:cNvSpPr>
          <p:nvPr/>
        </p:nvSpPr>
        <p:spPr bwMode="auto">
          <a:xfrm>
            <a:off x="457200" y="5410200"/>
            <a:ext cx="8229600" cy="1128713"/>
          </a:xfrm>
          <a:prstGeom prst="rect">
            <a:avLst/>
          </a:prstGeom>
          <a:noFill/>
          <a:ln w="9525">
            <a:noFill/>
            <a:miter lim="800000"/>
            <a:headEnd/>
            <a:tailEnd/>
          </a:ln>
        </p:spPr>
        <p:txBody>
          <a:bodyPr>
            <a:spAutoFit/>
          </a:bodyPr>
          <a:lstStyle/>
          <a:p>
            <a:pPr>
              <a:lnSpc>
                <a:spcPct val="75000"/>
              </a:lnSpc>
              <a:spcBef>
                <a:spcPct val="50000"/>
              </a:spcBef>
              <a:buFontTx/>
              <a:buChar char="•"/>
            </a:pPr>
            <a:r>
              <a:rPr lang="en-US">
                <a:solidFill>
                  <a:schemeClr val="bg1"/>
                </a:solidFill>
              </a:rPr>
              <a:t> </a:t>
            </a:r>
            <a:r>
              <a:rPr lang="en-US" sz="2000">
                <a:solidFill>
                  <a:schemeClr val="bg1"/>
                </a:solidFill>
                <a:latin typeface="Arial" pitchFamily="34" charset="0"/>
              </a:rPr>
              <a:t>Most states reported less than 25% of streams in unaltered condition</a:t>
            </a:r>
          </a:p>
          <a:p>
            <a:pPr>
              <a:lnSpc>
                <a:spcPct val="75000"/>
              </a:lnSpc>
              <a:spcBef>
                <a:spcPct val="50000"/>
              </a:spcBef>
              <a:buFontTx/>
              <a:buChar char="•"/>
            </a:pPr>
            <a:r>
              <a:rPr lang="en-US" sz="2000">
                <a:solidFill>
                  <a:schemeClr val="bg1"/>
                </a:solidFill>
                <a:latin typeface="Arial" pitchFamily="34" charset="0"/>
              </a:rPr>
              <a:t> In some states less than 5% of streams are unaltered</a:t>
            </a:r>
          </a:p>
          <a:p>
            <a:pPr>
              <a:lnSpc>
                <a:spcPct val="75000"/>
              </a:lnSpc>
              <a:spcBef>
                <a:spcPct val="50000"/>
              </a:spcBef>
              <a:buFontTx/>
              <a:buChar char="•"/>
            </a:pPr>
            <a:r>
              <a:rPr lang="en-US" sz="2000">
                <a:solidFill>
                  <a:schemeClr val="bg1"/>
                </a:solidFill>
                <a:latin typeface="Arial" pitchFamily="34" charset="0"/>
              </a:rPr>
              <a:t> Alaska and Canada had the most streams in unaltered condition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7412" name="Text Box 6"/>
          <p:cNvSpPr txBox="1">
            <a:spLocks noChangeArrowheads="1"/>
          </p:cNvSpPr>
          <p:nvPr/>
        </p:nvSpPr>
        <p:spPr bwMode="auto">
          <a:xfrm>
            <a:off x="304800" y="5105400"/>
            <a:ext cx="8458200" cy="1371600"/>
          </a:xfrm>
          <a:prstGeom prst="rect">
            <a:avLst/>
          </a:prstGeom>
          <a:noFill/>
          <a:ln w="9525">
            <a:noFill/>
            <a:miter lim="800000"/>
            <a:headEnd/>
            <a:tailEnd/>
          </a:ln>
        </p:spPr>
        <p:txBody>
          <a:bodyPr>
            <a:spAutoFit/>
          </a:bodyPr>
          <a:lstStyle/>
          <a:p>
            <a:pPr>
              <a:spcBef>
                <a:spcPct val="50000"/>
              </a:spcBef>
              <a:buFontTx/>
              <a:buChar char="•"/>
            </a:pPr>
            <a:r>
              <a:rPr lang="en-US" b="1">
                <a:solidFill>
                  <a:schemeClr val="bg1"/>
                </a:solidFill>
              </a:rPr>
              <a:t> </a:t>
            </a:r>
            <a:r>
              <a:rPr lang="en-US" sz="2000" b="1">
                <a:solidFill>
                  <a:schemeClr val="bg1"/>
                </a:solidFill>
                <a:latin typeface="Arial" pitchFamily="34" charset="0"/>
              </a:rPr>
              <a:t>Over 50% of participants said 0% of streams had Full Protection</a:t>
            </a:r>
          </a:p>
          <a:p>
            <a:pPr>
              <a:spcBef>
                <a:spcPct val="50000"/>
              </a:spcBef>
              <a:buFontTx/>
              <a:buChar char="•"/>
            </a:pPr>
            <a:r>
              <a:rPr lang="en-US" sz="2000" b="1">
                <a:solidFill>
                  <a:schemeClr val="bg1"/>
                </a:solidFill>
                <a:latin typeface="Arial" pitchFamily="34" charset="0"/>
              </a:rPr>
              <a:t> One-third said only 1-5% of streams had Full Protection</a:t>
            </a:r>
          </a:p>
          <a:p>
            <a:pPr>
              <a:spcBef>
                <a:spcPct val="50000"/>
              </a:spcBef>
              <a:buFontTx/>
              <a:buChar char="•"/>
            </a:pPr>
            <a:r>
              <a:rPr lang="en-US" sz="2000" b="1">
                <a:solidFill>
                  <a:schemeClr val="bg1"/>
                </a:solidFill>
                <a:latin typeface="Arial" pitchFamily="34" charset="0"/>
              </a:rPr>
              <a:t> Nearly half of participants said &gt;76% of streams had No Protection</a:t>
            </a:r>
          </a:p>
        </p:txBody>
      </p:sp>
      <p:graphicFrame>
        <p:nvGraphicFramePr>
          <p:cNvPr id="17410" name="Object 8"/>
          <p:cNvGraphicFramePr>
            <a:graphicFrameLocks noChangeAspect="1"/>
          </p:cNvGraphicFramePr>
          <p:nvPr/>
        </p:nvGraphicFramePr>
        <p:xfrm>
          <a:off x="304800" y="304800"/>
          <a:ext cx="8458200" cy="4622800"/>
        </p:xfrm>
        <a:graphic>
          <a:graphicData uri="http://schemas.openxmlformats.org/presentationml/2006/ole">
            <p:oleObj spid="_x0000_s17410" name="Chart" r:id="rId4" imgW="5197680" imgH="3154320" progId="Excel.Sheet.8">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s>
            <a:gs pos="5000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590800"/>
            <a:ext cx="9144000" cy="1143000"/>
          </a:xfrm>
        </p:spPr>
        <p:txBody>
          <a:bodyPr/>
          <a:lstStyle/>
          <a:p>
            <a:pPr eaLnBrk="1" hangingPunct="1"/>
            <a:r>
              <a:rPr lang="en-US" sz="6000" b="1" smtClean="0">
                <a:solidFill>
                  <a:schemeClr val="bg1"/>
                </a:solidFill>
                <a:latin typeface="Arial" pitchFamily="34" charset="0"/>
              </a:rPr>
              <a:t>Outcomes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graphicFrame>
        <p:nvGraphicFramePr>
          <p:cNvPr id="18434" name="Object 5"/>
          <p:cNvGraphicFramePr>
            <a:graphicFrameLocks noChangeAspect="1"/>
          </p:cNvGraphicFramePr>
          <p:nvPr/>
        </p:nvGraphicFramePr>
        <p:xfrm>
          <a:off x="228600" y="304800"/>
          <a:ext cx="8686800" cy="6172200"/>
        </p:xfrm>
        <a:graphic>
          <a:graphicData uri="http://schemas.openxmlformats.org/presentationml/2006/ole">
            <p:oleObj spid="_x0000_s18434" name="Chart" r:id="rId4" imgW="6109560" imgH="3826440" progId="Excel.Sheet.8">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CC"/>
            </a:gs>
            <a:gs pos="100000">
              <a:srgbClr val="0070C0"/>
            </a:gs>
          </a:gsLst>
          <a:lin ang="5400000" scaled="1"/>
        </a:grad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a:xfrm>
            <a:off x="0" y="274638"/>
            <a:ext cx="9144000" cy="1325562"/>
          </a:xfrm>
        </p:spPr>
        <p:txBody>
          <a:bodyPr/>
          <a:lstStyle/>
          <a:p>
            <a:pPr eaLnBrk="1" hangingPunct="1"/>
            <a:r>
              <a:rPr lang="en-US" b="1" smtClean="0">
                <a:solidFill>
                  <a:schemeClr val="bg1"/>
                </a:solidFill>
              </a:rPr>
              <a:t>Southeastern States E-Flow Status</a:t>
            </a:r>
            <a:br>
              <a:rPr lang="en-US" b="1" smtClean="0">
                <a:solidFill>
                  <a:schemeClr val="bg1"/>
                </a:solidFill>
              </a:rPr>
            </a:br>
            <a:r>
              <a:rPr lang="en-US" sz="2000" b="1" i="1" smtClean="0">
                <a:solidFill>
                  <a:schemeClr val="bg1"/>
                </a:solidFill>
              </a:rPr>
              <a:t>(institutional capacity, legal authority, public involvement, protected streams)</a:t>
            </a:r>
            <a:endParaRPr lang="en-US" sz="2000" b="1" smtClean="0">
              <a:solidFill>
                <a:schemeClr val="bg1"/>
              </a:solidFill>
            </a:endParaRPr>
          </a:p>
        </p:txBody>
      </p:sp>
      <p:graphicFrame>
        <p:nvGraphicFramePr>
          <p:cNvPr id="6" name="Table 5"/>
          <p:cNvGraphicFramePr>
            <a:graphicFrameLocks noGrp="1"/>
          </p:cNvGraphicFramePr>
          <p:nvPr/>
        </p:nvGraphicFramePr>
        <p:xfrm>
          <a:off x="2895600" y="1676400"/>
          <a:ext cx="2590800" cy="4853940"/>
        </p:xfrm>
        <a:graphic>
          <a:graphicData uri="http://schemas.openxmlformats.org/drawingml/2006/table">
            <a:tbl>
              <a:tblPr/>
              <a:tblGrid>
                <a:gridCol w="2590800"/>
              </a:tblGrid>
              <a:tr h="345440">
                <a:tc>
                  <a:txBody>
                    <a:bodyPr/>
                    <a:lstStyle/>
                    <a:p>
                      <a:pPr algn="ctr" fontAlgn="b"/>
                      <a:r>
                        <a:rPr lang="en-US" sz="2400" b="1" i="0" u="none" strike="noStrike" dirty="0" smtClean="0">
                          <a:solidFill>
                            <a:srgbClr val="FFFF00"/>
                          </a:solidFill>
                          <a:latin typeface="Calibri"/>
                        </a:rPr>
                        <a:t>North Carolina</a:t>
                      </a:r>
                      <a:endParaRPr lang="en-US" sz="2400" b="1" i="0" u="none" strike="noStrike" dirty="0">
                        <a:solidFill>
                          <a:srgbClr val="FFFF00"/>
                        </a:solidFill>
                        <a:latin typeface="Calibri"/>
                      </a:endParaRPr>
                    </a:p>
                  </a:txBody>
                  <a:tcPr marL="7620" marR="7620" marT="7620" marB="0" anchor="b">
                    <a:lnL>
                      <a:noFill/>
                    </a:lnL>
                    <a:lnR>
                      <a:noFill/>
                    </a:lnR>
                    <a:lnT>
                      <a:noFill/>
                    </a:lnT>
                    <a:lnB>
                      <a:noFill/>
                    </a:lnB>
                  </a:tcPr>
                </a:tc>
              </a:tr>
              <a:tr h="345440">
                <a:tc>
                  <a:txBody>
                    <a:bodyPr/>
                    <a:lstStyle/>
                    <a:p>
                      <a:pPr algn="ctr" fontAlgn="b"/>
                      <a:r>
                        <a:rPr lang="en-US" sz="2400" b="1" i="0" u="none" strike="noStrike" dirty="0" smtClean="0">
                          <a:solidFill>
                            <a:srgbClr val="FFFF00"/>
                          </a:solidFill>
                          <a:latin typeface="Calibri"/>
                        </a:rPr>
                        <a:t>South Carolina</a:t>
                      </a:r>
                      <a:endParaRPr lang="en-US" sz="2400" b="1" i="0" u="none" strike="noStrike" dirty="0">
                        <a:solidFill>
                          <a:srgbClr val="FFFF00"/>
                        </a:solidFill>
                        <a:latin typeface="Calibri"/>
                      </a:endParaRPr>
                    </a:p>
                  </a:txBody>
                  <a:tcPr marL="7620" marR="7620" marT="7620" marB="0" anchor="b">
                    <a:lnL>
                      <a:noFill/>
                    </a:lnL>
                    <a:lnR>
                      <a:noFill/>
                    </a:lnR>
                    <a:lnT>
                      <a:noFill/>
                    </a:lnT>
                    <a:lnB>
                      <a:noFill/>
                    </a:lnB>
                  </a:tcPr>
                </a:tc>
              </a:tr>
              <a:tr h="345440">
                <a:tc>
                  <a:txBody>
                    <a:bodyPr/>
                    <a:lstStyle/>
                    <a:p>
                      <a:pPr algn="ctr" fontAlgn="b"/>
                      <a:r>
                        <a:rPr lang="en-US" sz="2400" b="1" i="0" u="none" strike="noStrike" dirty="0" smtClean="0">
                          <a:solidFill>
                            <a:srgbClr val="FFFF00"/>
                          </a:solidFill>
                          <a:latin typeface="Calibri"/>
                        </a:rPr>
                        <a:t>Florida</a:t>
                      </a:r>
                      <a:endParaRPr lang="en-US" sz="2400" b="1" i="0" u="none" strike="noStrike" dirty="0">
                        <a:solidFill>
                          <a:srgbClr val="FFFF00"/>
                        </a:solidFill>
                        <a:latin typeface="Calibri"/>
                      </a:endParaRPr>
                    </a:p>
                  </a:txBody>
                  <a:tcPr marL="7620" marR="7620" marT="7620" marB="0" anchor="b">
                    <a:lnL>
                      <a:noFill/>
                    </a:lnL>
                    <a:lnR>
                      <a:noFill/>
                    </a:lnR>
                    <a:lnT>
                      <a:noFill/>
                    </a:lnT>
                    <a:lnB>
                      <a:noFill/>
                    </a:lnB>
                  </a:tcPr>
                </a:tc>
              </a:tr>
              <a:tr h="345440">
                <a:tc>
                  <a:txBody>
                    <a:bodyPr/>
                    <a:lstStyle/>
                    <a:p>
                      <a:pPr algn="ctr" fontAlgn="b"/>
                      <a:r>
                        <a:rPr lang="en-US" sz="2400" b="1" i="0" u="none" strike="noStrike" dirty="0" smtClean="0">
                          <a:solidFill>
                            <a:srgbClr val="FFFF00"/>
                          </a:solidFill>
                          <a:latin typeface="Calibri"/>
                        </a:rPr>
                        <a:t>Tennessee</a:t>
                      </a:r>
                      <a:endParaRPr lang="en-US" sz="2400" b="1" i="0" u="none" strike="noStrike" dirty="0">
                        <a:solidFill>
                          <a:srgbClr val="FFFF00"/>
                        </a:solidFill>
                        <a:latin typeface="Calibri"/>
                      </a:endParaRPr>
                    </a:p>
                  </a:txBody>
                  <a:tcPr marL="7620" marR="7620" marT="7620" marB="0" anchor="b">
                    <a:lnL>
                      <a:noFill/>
                    </a:lnL>
                    <a:lnR>
                      <a:noFill/>
                    </a:lnR>
                    <a:lnT>
                      <a:noFill/>
                    </a:lnT>
                    <a:lnB>
                      <a:noFill/>
                    </a:lnB>
                  </a:tcPr>
                </a:tc>
              </a:tr>
              <a:tr h="345440">
                <a:tc>
                  <a:txBody>
                    <a:bodyPr/>
                    <a:lstStyle/>
                    <a:p>
                      <a:pPr algn="ctr" fontAlgn="b"/>
                      <a:r>
                        <a:rPr lang="en-US" sz="2400" b="1" i="0" u="none" strike="noStrike" dirty="0" smtClean="0">
                          <a:solidFill>
                            <a:srgbClr val="FFFF00"/>
                          </a:solidFill>
                          <a:latin typeface="Calibri"/>
                        </a:rPr>
                        <a:t>Virginia</a:t>
                      </a:r>
                      <a:endParaRPr lang="en-US" sz="2400" b="1" i="0" u="none" strike="noStrike" dirty="0">
                        <a:solidFill>
                          <a:srgbClr val="FFFF00"/>
                        </a:solidFill>
                        <a:latin typeface="Calibri"/>
                      </a:endParaRPr>
                    </a:p>
                  </a:txBody>
                  <a:tcPr marL="7620" marR="7620" marT="7620" marB="0" anchor="b">
                    <a:lnL>
                      <a:noFill/>
                    </a:lnL>
                    <a:lnR>
                      <a:noFill/>
                    </a:lnR>
                    <a:lnT>
                      <a:noFill/>
                    </a:lnT>
                    <a:lnB>
                      <a:noFill/>
                    </a:lnB>
                  </a:tcPr>
                </a:tc>
              </a:tr>
              <a:tr h="345440">
                <a:tc>
                  <a:txBody>
                    <a:bodyPr/>
                    <a:lstStyle/>
                    <a:p>
                      <a:pPr algn="ctr" fontAlgn="b"/>
                      <a:r>
                        <a:rPr lang="en-US" sz="2400" b="1" i="0" u="none" strike="noStrike" dirty="0" smtClean="0">
                          <a:solidFill>
                            <a:srgbClr val="FFFF00"/>
                          </a:solidFill>
                          <a:latin typeface="Calibri"/>
                        </a:rPr>
                        <a:t>Kentucky</a:t>
                      </a:r>
                      <a:endParaRPr lang="en-US" sz="2400" b="1" i="0" u="none" strike="noStrike" dirty="0">
                        <a:solidFill>
                          <a:srgbClr val="FFFF00"/>
                        </a:solidFill>
                        <a:latin typeface="Calibri"/>
                      </a:endParaRPr>
                    </a:p>
                  </a:txBody>
                  <a:tcPr marL="7620" marR="7620" marT="7620" marB="0" anchor="b">
                    <a:lnL>
                      <a:noFill/>
                    </a:lnL>
                    <a:lnR>
                      <a:noFill/>
                    </a:lnR>
                    <a:lnT>
                      <a:noFill/>
                    </a:lnT>
                    <a:lnB>
                      <a:noFill/>
                    </a:lnB>
                  </a:tcPr>
                </a:tc>
              </a:tr>
              <a:tr h="345440">
                <a:tc>
                  <a:txBody>
                    <a:bodyPr/>
                    <a:lstStyle/>
                    <a:p>
                      <a:pPr algn="ctr" fontAlgn="b"/>
                      <a:r>
                        <a:rPr lang="en-US" sz="2400" b="1" i="0" u="none" strike="noStrike" dirty="0" smtClean="0">
                          <a:solidFill>
                            <a:srgbClr val="FFFF00"/>
                          </a:solidFill>
                          <a:latin typeface="Calibri"/>
                        </a:rPr>
                        <a:t>Arkansas</a:t>
                      </a:r>
                      <a:endParaRPr lang="en-US" sz="2400" b="1" i="0" u="none" strike="noStrike" dirty="0">
                        <a:solidFill>
                          <a:srgbClr val="FFFF00"/>
                        </a:solidFill>
                        <a:latin typeface="Calibri"/>
                      </a:endParaRPr>
                    </a:p>
                  </a:txBody>
                  <a:tcPr marL="7620" marR="7620" marT="7620" marB="0" anchor="b">
                    <a:lnL>
                      <a:noFill/>
                    </a:lnL>
                    <a:lnR>
                      <a:noFill/>
                    </a:lnR>
                    <a:lnT>
                      <a:noFill/>
                    </a:lnT>
                    <a:lnB>
                      <a:noFill/>
                    </a:lnB>
                  </a:tcPr>
                </a:tc>
              </a:tr>
              <a:tr h="345440">
                <a:tc>
                  <a:txBody>
                    <a:bodyPr/>
                    <a:lstStyle/>
                    <a:p>
                      <a:pPr algn="ctr" fontAlgn="b"/>
                      <a:r>
                        <a:rPr lang="en-US" sz="2400" b="1" i="0" u="none" strike="noStrike" dirty="0" smtClean="0">
                          <a:solidFill>
                            <a:srgbClr val="FFFF00"/>
                          </a:solidFill>
                          <a:latin typeface="Calibri"/>
                        </a:rPr>
                        <a:t>Louisiana</a:t>
                      </a:r>
                      <a:endParaRPr lang="en-US" sz="2400" b="1" i="0" u="none" strike="noStrike" dirty="0">
                        <a:solidFill>
                          <a:srgbClr val="FFFF00"/>
                        </a:solidFill>
                        <a:latin typeface="Calibri"/>
                      </a:endParaRPr>
                    </a:p>
                  </a:txBody>
                  <a:tcPr marL="7620" marR="7620" marT="7620" marB="0" anchor="b">
                    <a:lnL>
                      <a:noFill/>
                    </a:lnL>
                    <a:lnR>
                      <a:noFill/>
                    </a:lnR>
                    <a:lnT>
                      <a:noFill/>
                    </a:lnT>
                    <a:lnB>
                      <a:noFill/>
                    </a:lnB>
                  </a:tcPr>
                </a:tc>
              </a:tr>
              <a:tr h="345440">
                <a:tc>
                  <a:txBody>
                    <a:bodyPr/>
                    <a:lstStyle/>
                    <a:p>
                      <a:pPr algn="ctr" fontAlgn="b"/>
                      <a:r>
                        <a:rPr lang="en-US" sz="2400" b="1" i="0" u="none" strike="noStrike" dirty="0" smtClean="0">
                          <a:solidFill>
                            <a:srgbClr val="FFFF00"/>
                          </a:solidFill>
                          <a:latin typeface="Calibri"/>
                        </a:rPr>
                        <a:t>Texas</a:t>
                      </a:r>
                      <a:endParaRPr lang="en-US" sz="2400" b="1" i="0" u="none" strike="noStrike" dirty="0">
                        <a:solidFill>
                          <a:srgbClr val="FFFF00"/>
                        </a:solidFill>
                        <a:latin typeface="Calibri"/>
                      </a:endParaRPr>
                    </a:p>
                  </a:txBody>
                  <a:tcPr marL="7620" marR="7620" marT="7620" marB="0" anchor="b">
                    <a:lnL>
                      <a:noFill/>
                    </a:lnL>
                    <a:lnR>
                      <a:noFill/>
                    </a:lnR>
                    <a:lnT>
                      <a:noFill/>
                    </a:lnT>
                    <a:lnB>
                      <a:noFill/>
                    </a:lnB>
                  </a:tcPr>
                </a:tc>
              </a:tr>
              <a:tr h="345440">
                <a:tc>
                  <a:txBody>
                    <a:bodyPr/>
                    <a:lstStyle/>
                    <a:p>
                      <a:pPr algn="ctr" fontAlgn="b"/>
                      <a:r>
                        <a:rPr lang="en-US" sz="2400" b="1" i="0" u="none" strike="noStrike" dirty="0" smtClean="0">
                          <a:solidFill>
                            <a:srgbClr val="FFFF00"/>
                          </a:solidFill>
                          <a:latin typeface="Calibri"/>
                        </a:rPr>
                        <a:t>Oklahoma</a:t>
                      </a:r>
                      <a:endParaRPr lang="en-US" sz="2400" b="1" i="0" u="none" strike="noStrike" dirty="0">
                        <a:solidFill>
                          <a:srgbClr val="FFFF00"/>
                        </a:solidFill>
                        <a:latin typeface="Calibri"/>
                      </a:endParaRPr>
                    </a:p>
                  </a:txBody>
                  <a:tcPr marL="7620" marR="7620" marT="7620" marB="0" anchor="b">
                    <a:lnL>
                      <a:noFill/>
                    </a:lnL>
                    <a:lnR>
                      <a:noFill/>
                    </a:lnR>
                    <a:lnT>
                      <a:noFill/>
                    </a:lnT>
                    <a:lnB>
                      <a:noFill/>
                    </a:lnB>
                  </a:tcPr>
                </a:tc>
              </a:tr>
              <a:tr h="3454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1" i="0" u="none" strike="noStrike" dirty="0" smtClean="0">
                          <a:solidFill>
                            <a:srgbClr val="FFFF00"/>
                          </a:solidFill>
                          <a:latin typeface="Calibri"/>
                        </a:rPr>
                        <a:t>Mississippi</a:t>
                      </a:r>
                    </a:p>
                  </a:txBody>
                  <a:tcPr marL="7620" marR="7620" marT="7620" marB="0" anchor="b">
                    <a:lnL>
                      <a:noFill/>
                    </a:lnL>
                    <a:lnR>
                      <a:noFill/>
                    </a:lnR>
                    <a:lnT>
                      <a:noFill/>
                    </a:lnT>
                    <a:lnB>
                      <a:noFill/>
                    </a:lnB>
                  </a:tcPr>
                </a:tc>
              </a:tr>
              <a:tr h="345440">
                <a:tc>
                  <a:txBody>
                    <a:bodyPr/>
                    <a:lstStyle/>
                    <a:p>
                      <a:pPr algn="ctr" fontAlgn="b"/>
                      <a:r>
                        <a:rPr lang="en-US" sz="2400" b="1" i="0" u="none" strike="noStrike" dirty="0" smtClean="0">
                          <a:solidFill>
                            <a:srgbClr val="FFFF00"/>
                          </a:solidFill>
                          <a:latin typeface="Calibri"/>
                        </a:rPr>
                        <a:t>Georgia</a:t>
                      </a:r>
                      <a:endParaRPr lang="en-US" sz="2400" b="1" i="0" u="none" strike="noStrike" dirty="0">
                        <a:solidFill>
                          <a:srgbClr val="FFFF00"/>
                        </a:solidFill>
                        <a:latin typeface="Calibri"/>
                      </a:endParaRPr>
                    </a:p>
                  </a:txBody>
                  <a:tcPr marL="7620" marR="7620" marT="7620" marB="0" anchor="b">
                    <a:lnL>
                      <a:noFill/>
                    </a:lnL>
                    <a:lnR>
                      <a:noFill/>
                    </a:lnR>
                    <a:lnT>
                      <a:noFill/>
                    </a:lnT>
                    <a:lnB>
                      <a:noFill/>
                    </a:lnB>
                  </a:tcPr>
                </a:tc>
              </a:tr>
              <a:tr h="345440">
                <a:tc>
                  <a:txBody>
                    <a:bodyPr/>
                    <a:lstStyle/>
                    <a:p>
                      <a:pPr algn="ctr" fontAlgn="b"/>
                      <a:r>
                        <a:rPr lang="en-US" sz="2400" b="1" i="0" u="none" strike="noStrike" dirty="0" smtClean="0">
                          <a:solidFill>
                            <a:schemeClr val="bg1"/>
                          </a:solidFill>
                          <a:latin typeface="Calibri"/>
                        </a:rPr>
                        <a:t>Alabama</a:t>
                      </a:r>
                      <a:endParaRPr lang="en-US" sz="2400" b="1" i="0" u="none" strike="noStrike" dirty="0">
                        <a:solidFill>
                          <a:schemeClr val="bg1"/>
                        </a:solidFill>
                        <a:latin typeface="Calibri"/>
                      </a:endParaRPr>
                    </a:p>
                  </a:txBody>
                  <a:tcPr marL="7620" marR="7620" marT="7620" marB="0" anchor="b">
                    <a:lnL>
                      <a:noFill/>
                    </a:lnL>
                    <a:lnR>
                      <a:noFill/>
                    </a:lnR>
                    <a:lnT>
                      <a:noFill/>
                    </a:lnT>
                    <a:lnB>
                      <a:noFill/>
                    </a:lnB>
                  </a:tcPr>
                </a:tc>
              </a:tr>
            </a:tbl>
          </a:graphicData>
        </a:graphic>
      </p:graphicFrame>
      <p:sp>
        <p:nvSpPr>
          <p:cNvPr id="38929" name="TextBox 4"/>
          <p:cNvSpPr txBox="1">
            <a:spLocks noChangeArrowheads="1"/>
          </p:cNvSpPr>
          <p:nvPr/>
        </p:nvSpPr>
        <p:spPr bwMode="auto">
          <a:xfrm>
            <a:off x="6096000" y="6324600"/>
            <a:ext cx="2514600" cy="276225"/>
          </a:xfrm>
          <a:prstGeom prst="rect">
            <a:avLst/>
          </a:prstGeom>
          <a:noFill/>
          <a:ln w="9525">
            <a:noFill/>
            <a:miter lim="800000"/>
            <a:headEnd/>
            <a:tailEnd/>
          </a:ln>
        </p:spPr>
        <p:txBody>
          <a:bodyPr>
            <a:spAutoFit/>
          </a:bodyPr>
          <a:lstStyle/>
          <a:p>
            <a:pPr algn="r"/>
            <a:r>
              <a:rPr lang="en-US" sz="1200">
                <a:solidFill>
                  <a:schemeClr val="bg1"/>
                </a:solidFill>
              </a:rPr>
              <a:t>Instream Flow Council survey,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0000CC"/>
            </a:gs>
            <a:gs pos="50000">
              <a:srgbClr val="0070C0"/>
            </a:gs>
            <a:gs pos="100000">
              <a:srgbClr val="00B0F0"/>
            </a:gs>
          </a:gsLst>
          <a:lin ang="5400000" scaled="0"/>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219200"/>
            <a:ext cx="7772400" cy="1143000"/>
          </a:xfrm>
        </p:spPr>
        <p:txBody>
          <a:bodyPr/>
          <a:lstStyle/>
          <a:p>
            <a:pPr eaLnBrk="1" hangingPunct="1"/>
            <a:r>
              <a:rPr lang="en-US" sz="6000" b="1" dirty="0" smtClean="0">
                <a:solidFill>
                  <a:schemeClr val="bg1"/>
                </a:solidFill>
                <a:latin typeface="Arial" pitchFamily="34" charset="0"/>
              </a:rPr>
              <a:t>Why the low rank?</a:t>
            </a:r>
          </a:p>
        </p:txBody>
      </p:sp>
      <p:sp>
        <p:nvSpPr>
          <p:cNvPr id="3" name="Content Placeholder 2"/>
          <p:cNvSpPr>
            <a:spLocks noGrp="1"/>
          </p:cNvSpPr>
          <p:nvPr>
            <p:ph idx="1"/>
          </p:nvPr>
        </p:nvSpPr>
        <p:spPr>
          <a:xfrm>
            <a:off x="1600200" y="2971800"/>
            <a:ext cx="6172200" cy="2438400"/>
          </a:xfrm>
        </p:spPr>
        <p:txBody>
          <a:bodyPr/>
          <a:lstStyle/>
          <a:p>
            <a:r>
              <a:rPr lang="en-US" b="1" dirty="0" smtClean="0">
                <a:solidFill>
                  <a:schemeClr val="bg1"/>
                </a:solidFill>
                <a:latin typeface="Arial" pitchFamily="34" charset="0"/>
                <a:cs typeface="Arial" pitchFamily="34" charset="0"/>
              </a:rPr>
              <a:t>Legal capacity</a:t>
            </a:r>
          </a:p>
          <a:p>
            <a:r>
              <a:rPr lang="en-US" b="1" dirty="0" smtClean="0">
                <a:solidFill>
                  <a:schemeClr val="bg1"/>
                </a:solidFill>
                <a:latin typeface="Arial" pitchFamily="34" charset="0"/>
                <a:cs typeface="Arial" pitchFamily="34" charset="0"/>
              </a:rPr>
              <a:t>Institutional capacity</a:t>
            </a:r>
          </a:p>
          <a:p>
            <a:r>
              <a:rPr lang="en-US" b="1" dirty="0" smtClean="0">
                <a:solidFill>
                  <a:schemeClr val="bg1"/>
                </a:solidFill>
                <a:latin typeface="Arial" pitchFamily="34" charset="0"/>
                <a:cs typeface="Arial" pitchFamily="34" charset="0"/>
              </a:rPr>
              <a:t>Public involvement</a:t>
            </a:r>
          </a:p>
          <a:p>
            <a:r>
              <a:rPr lang="en-US" b="1" dirty="0" smtClean="0">
                <a:solidFill>
                  <a:schemeClr val="bg1"/>
                </a:solidFill>
                <a:latin typeface="Arial" pitchFamily="34" charset="0"/>
                <a:cs typeface="Arial" pitchFamily="34" charset="0"/>
              </a:rPr>
              <a:t>Resource protection status</a:t>
            </a:r>
            <a:endParaRPr lang="en-US"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CC"/>
            </a:gs>
            <a:gs pos="100000">
              <a:srgbClr val="0070C0"/>
            </a:gs>
          </a:gsLst>
          <a:lin ang="5400000" scaled="1"/>
        </a:grad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b="1" smtClean="0">
                <a:solidFill>
                  <a:schemeClr val="bg1"/>
                </a:solidFill>
                <a:latin typeface="Calibri" pitchFamily="34" charset="0"/>
              </a:rPr>
              <a:t>Legal Capacity</a:t>
            </a:r>
            <a:endParaRPr lang="en-US" sz="2800" b="1" smtClean="0">
              <a:solidFill>
                <a:schemeClr val="bg1"/>
              </a:solidFill>
              <a:latin typeface="Calibri" pitchFamily="34" charset="0"/>
            </a:endParaRPr>
          </a:p>
        </p:txBody>
      </p:sp>
      <p:sp>
        <p:nvSpPr>
          <p:cNvPr id="39939" name="Content Placeholder 2"/>
          <p:cNvSpPr>
            <a:spLocks noGrp="1"/>
          </p:cNvSpPr>
          <p:nvPr>
            <p:ph idx="1"/>
          </p:nvPr>
        </p:nvSpPr>
        <p:spPr>
          <a:xfrm>
            <a:off x="685800" y="2895600"/>
            <a:ext cx="7772400" cy="2971800"/>
          </a:xfrm>
        </p:spPr>
        <p:txBody>
          <a:bodyPr/>
          <a:lstStyle/>
          <a:p>
            <a:pPr eaLnBrk="1" hangingPunct="1">
              <a:spcBef>
                <a:spcPts val="1200"/>
              </a:spcBef>
              <a:spcAft>
                <a:spcPts val="600"/>
              </a:spcAft>
            </a:pPr>
            <a:r>
              <a:rPr lang="en-US" sz="2400" smtClean="0">
                <a:solidFill>
                  <a:schemeClr val="bg1"/>
                </a:solidFill>
                <a:latin typeface="Calibri" pitchFamily="34" charset="0"/>
              </a:rPr>
              <a:t>There are no laws related to instream flows .</a:t>
            </a:r>
          </a:p>
          <a:p>
            <a:pPr eaLnBrk="1" hangingPunct="1">
              <a:spcBef>
                <a:spcPts val="1200"/>
              </a:spcBef>
              <a:spcAft>
                <a:spcPts val="600"/>
              </a:spcAft>
            </a:pPr>
            <a:r>
              <a:rPr lang="en-US" sz="2400" smtClean="0">
                <a:solidFill>
                  <a:schemeClr val="bg1"/>
                </a:solidFill>
                <a:latin typeface="Calibri" pitchFamily="34" charset="0"/>
              </a:rPr>
              <a:t>Laws do not allow protection of any amount of water in new or existing reservoirs.</a:t>
            </a:r>
          </a:p>
          <a:p>
            <a:pPr eaLnBrk="1" hangingPunct="1">
              <a:spcBef>
                <a:spcPts val="1200"/>
              </a:spcBef>
              <a:spcAft>
                <a:spcPts val="600"/>
              </a:spcAft>
            </a:pPr>
            <a:r>
              <a:rPr lang="en-US" sz="2400" smtClean="0">
                <a:solidFill>
                  <a:schemeClr val="bg1"/>
                </a:solidFill>
                <a:latin typeface="Calibri" pitchFamily="34" charset="0"/>
              </a:rPr>
              <a:t>Policies </a:t>
            </a:r>
            <a:r>
              <a:rPr lang="en-US" sz="2400" u="sng" smtClean="0">
                <a:solidFill>
                  <a:schemeClr val="bg1"/>
                </a:solidFill>
                <a:latin typeface="Calibri" pitchFamily="34" charset="0"/>
              </a:rPr>
              <a:t>allow</a:t>
            </a:r>
            <a:r>
              <a:rPr lang="en-US" sz="2400" smtClean="0">
                <a:solidFill>
                  <a:schemeClr val="bg1"/>
                </a:solidFill>
                <a:latin typeface="Calibri" pitchFamily="34" charset="0"/>
              </a:rPr>
              <a:t> comprehensive ecological protection or full instream flow protection.</a:t>
            </a:r>
          </a:p>
          <a:p>
            <a:pPr eaLnBrk="1" hangingPunct="1">
              <a:spcBef>
                <a:spcPts val="1200"/>
              </a:spcBef>
              <a:spcAft>
                <a:spcPts val="600"/>
              </a:spcAft>
            </a:pPr>
            <a:r>
              <a:rPr lang="en-US" sz="2400" smtClean="0">
                <a:solidFill>
                  <a:schemeClr val="bg1"/>
                </a:solidFill>
                <a:latin typeface="Calibri" pitchFamily="34" charset="0"/>
              </a:rPr>
              <a:t>Policies do not allow protection of any amount of water in new or existing reservoirs.</a:t>
            </a:r>
          </a:p>
          <a:p>
            <a:pPr eaLnBrk="1" hangingPunct="1"/>
            <a:endParaRPr lang="en-US" sz="2400" smtClean="0">
              <a:latin typeface="Calibri" pitchFamily="34" charset="0"/>
            </a:endParaRPr>
          </a:p>
        </p:txBody>
      </p:sp>
      <p:sp>
        <p:nvSpPr>
          <p:cNvPr id="39940" name="TextBox 3"/>
          <p:cNvSpPr txBox="1">
            <a:spLocks noChangeArrowheads="1"/>
          </p:cNvSpPr>
          <p:nvPr/>
        </p:nvSpPr>
        <p:spPr bwMode="auto">
          <a:xfrm>
            <a:off x="5638800" y="6324600"/>
            <a:ext cx="2514600" cy="276225"/>
          </a:xfrm>
          <a:prstGeom prst="rect">
            <a:avLst/>
          </a:prstGeom>
          <a:noFill/>
          <a:ln w="9525">
            <a:noFill/>
            <a:miter lim="800000"/>
            <a:headEnd/>
            <a:tailEnd/>
          </a:ln>
        </p:spPr>
        <p:txBody>
          <a:bodyPr>
            <a:spAutoFit/>
          </a:bodyPr>
          <a:lstStyle/>
          <a:p>
            <a:pPr algn="r"/>
            <a:r>
              <a:rPr lang="en-US" sz="1200">
                <a:solidFill>
                  <a:schemeClr val="bg1"/>
                </a:solidFill>
              </a:rPr>
              <a:t>Instream Flow Council survey, 2009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s>
            <a:gs pos="100000">
              <a:schemeClr val="accent2">
                <a:gamma/>
                <a:shade val="46275"/>
                <a:invGamma/>
              </a:schemeClr>
            </a:gs>
          </a:gsLst>
          <a:path path="rect">
            <a:fillToRect l="100000" t="100000"/>
          </a:path>
        </a:gradFill>
        <a:effectLst/>
      </p:bgPr>
    </p:bg>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n-US" b="1" smtClean="0">
                <a:solidFill>
                  <a:schemeClr val="bg1"/>
                </a:solidFill>
                <a:latin typeface="Arial" pitchFamily="34" charset="0"/>
              </a:rPr>
              <a:t>Project Goal</a:t>
            </a:r>
          </a:p>
        </p:txBody>
      </p:sp>
      <p:sp>
        <p:nvSpPr>
          <p:cNvPr id="23555" name="Content Placeholder 2"/>
          <p:cNvSpPr>
            <a:spLocks noGrp="1"/>
          </p:cNvSpPr>
          <p:nvPr>
            <p:ph idx="4294967295"/>
          </p:nvPr>
        </p:nvSpPr>
        <p:spPr/>
        <p:txBody>
          <a:bodyPr/>
          <a:lstStyle/>
          <a:p>
            <a:pPr eaLnBrk="1" hangingPunct="1">
              <a:buFontTx/>
              <a:buNone/>
            </a:pPr>
            <a:r>
              <a:rPr lang="en-US" smtClean="0">
                <a:solidFill>
                  <a:schemeClr val="bg1"/>
                </a:solidFill>
              </a:rPr>
              <a:t>    </a:t>
            </a:r>
            <a:r>
              <a:rPr lang="en-US" smtClean="0">
                <a:solidFill>
                  <a:schemeClr val="bg1"/>
                </a:solidFill>
                <a:latin typeface="Arial" pitchFamily="34" charset="0"/>
              </a:rPr>
              <a:t>… (identify) trends and opportunities that will help state and provincial fishery and wildlife management agencies develop, maintain, or improve the </a:t>
            </a:r>
            <a:r>
              <a:rPr lang="en-US" u="sng" smtClean="0">
                <a:solidFill>
                  <a:schemeClr val="bg1"/>
                </a:solidFill>
                <a:latin typeface="Arial" pitchFamily="34" charset="0"/>
              </a:rPr>
              <a:t>effectiveness</a:t>
            </a:r>
            <a:r>
              <a:rPr lang="en-US" smtClean="0">
                <a:solidFill>
                  <a:schemeClr val="bg1"/>
                </a:solidFill>
                <a:latin typeface="Arial" pitchFamily="34" charset="0"/>
              </a:rPr>
              <a:t> of their instream flow/water management activities and programs.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CC"/>
            </a:gs>
            <a:gs pos="100000">
              <a:srgbClr val="0070C0"/>
            </a:gs>
          </a:gsLst>
          <a:lin ang="5400000" scaled="1"/>
        </a:grad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b="1" smtClean="0">
                <a:solidFill>
                  <a:schemeClr val="bg1"/>
                </a:solidFill>
                <a:latin typeface="Calibri" pitchFamily="34" charset="0"/>
              </a:rPr>
              <a:t>Institutional Capacity</a:t>
            </a:r>
            <a:endParaRPr lang="en-US" sz="2800" b="1" smtClean="0">
              <a:solidFill>
                <a:schemeClr val="bg1"/>
              </a:solidFill>
              <a:latin typeface="Calibri" pitchFamily="34" charset="0"/>
            </a:endParaRPr>
          </a:p>
        </p:txBody>
      </p:sp>
      <p:sp>
        <p:nvSpPr>
          <p:cNvPr id="40963" name="Content Placeholder 2"/>
          <p:cNvSpPr>
            <a:spLocks noGrp="1"/>
          </p:cNvSpPr>
          <p:nvPr>
            <p:ph idx="1"/>
          </p:nvPr>
        </p:nvSpPr>
        <p:spPr>
          <a:xfrm>
            <a:off x="685800" y="1981200"/>
            <a:ext cx="7772400" cy="4267200"/>
          </a:xfrm>
        </p:spPr>
        <p:txBody>
          <a:bodyPr/>
          <a:lstStyle/>
          <a:p>
            <a:pPr eaLnBrk="1" hangingPunct="1">
              <a:spcBef>
                <a:spcPts val="1200"/>
              </a:spcBef>
              <a:spcAft>
                <a:spcPts val="600"/>
              </a:spcAft>
            </a:pPr>
            <a:r>
              <a:rPr lang="en-US" sz="2400" dirty="0" smtClean="0">
                <a:solidFill>
                  <a:schemeClr val="bg1"/>
                </a:solidFill>
                <a:latin typeface="Calibri" pitchFamily="34" charset="0"/>
              </a:rPr>
              <a:t>Water management may or may not be recognized in planning documents / Work is assigned if need arises but that's not often.</a:t>
            </a:r>
          </a:p>
          <a:p>
            <a:pPr eaLnBrk="1" hangingPunct="1">
              <a:spcBef>
                <a:spcPts val="1200"/>
              </a:spcBef>
              <a:spcAft>
                <a:spcPts val="600"/>
              </a:spcAft>
            </a:pPr>
            <a:r>
              <a:rPr lang="en-US" sz="2400" dirty="0" smtClean="0">
                <a:solidFill>
                  <a:schemeClr val="bg1"/>
                </a:solidFill>
                <a:latin typeface="Calibri" pitchFamily="34" charset="0"/>
              </a:rPr>
              <a:t>Agency has met no more than one of the following: adequate administrative staff, adequate training, adequate budget, access to technical staff, well functioning organizational structure.</a:t>
            </a:r>
          </a:p>
          <a:p>
            <a:pPr eaLnBrk="1" hangingPunct="1">
              <a:spcBef>
                <a:spcPts val="1200"/>
              </a:spcBef>
              <a:spcAft>
                <a:spcPts val="600"/>
              </a:spcAft>
            </a:pPr>
            <a:r>
              <a:rPr lang="en-US" sz="2400" dirty="0" smtClean="0">
                <a:solidFill>
                  <a:schemeClr val="bg1"/>
                </a:solidFill>
                <a:latin typeface="Calibri" pitchFamily="34" charset="0"/>
              </a:rPr>
              <a:t>Agency has access to experts in only two of the following disciplines: hydrology, biology, geomorphology, water quality or connectivity.</a:t>
            </a:r>
          </a:p>
          <a:p>
            <a:pPr eaLnBrk="1" hangingPunct="1"/>
            <a:endParaRPr lang="en-US" sz="2400" dirty="0" smtClean="0">
              <a:latin typeface="Calibri" pitchFamily="34" charset="0"/>
            </a:endParaRPr>
          </a:p>
        </p:txBody>
      </p:sp>
      <p:sp>
        <p:nvSpPr>
          <p:cNvPr id="40964" name="TextBox 3"/>
          <p:cNvSpPr txBox="1">
            <a:spLocks noChangeArrowheads="1"/>
          </p:cNvSpPr>
          <p:nvPr/>
        </p:nvSpPr>
        <p:spPr bwMode="auto">
          <a:xfrm>
            <a:off x="5638800" y="6324600"/>
            <a:ext cx="2514600" cy="276225"/>
          </a:xfrm>
          <a:prstGeom prst="rect">
            <a:avLst/>
          </a:prstGeom>
          <a:noFill/>
          <a:ln w="9525">
            <a:noFill/>
            <a:miter lim="800000"/>
            <a:headEnd/>
            <a:tailEnd/>
          </a:ln>
        </p:spPr>
        <p:txBody>
          <a:bodyPr>
            <a:spAutoFit/>
          </a:bodyPr>
          <a:lstStyle/>
          <a:p>
            <a:pPr algn="r"/>
            <a:r>
              <a:rPr lang="en-US" sz="1200">
                <a:solidFill>
                  <a:schemeClr val="bg1"/>
                </a:solidFill>
              </a:rPr>
              <a:t>Instream Flow Council survey, 2009</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CC"/>
            </a:gs>
            <a:gs pos="100000">
              <a:srgbClr val="0070C0"/>
            </a:gs>
          </a:gsLst>
          <a:lin ang="5400000" scaled="1"/>
        </a:gra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b="1" smtClean="0">
                <a:solidFill>
                  <a:schemeClr val="bg1"/>
                </a:solidFill>
                <a:latin typeface="Calibri" pitchFamily="34" charset="0"/>
              </a:rPr>
              <a:t>Public Involvement Capacity</a:t>
            </a:r>
            <a:endParaRPr lang="en-US" sz="2800" b="1" smtClean="0">
              <a:solidFill>
                <a:schemeClr val="bg1"/>
              </a:solidFill>
              <a:latin typeface="Calibri" pitchFamily="34" charset="0"/>
            </a:endParaRPr>
          </a:p>
        </p:txBody>
      </p:sp>
      <p:sp>
        <p:nvSpPr>
          <p:cNvPr id="41987" name="Content Placeholder 2"/>
          <p:cNvSpPr>
            <a:spLocks noGrp="1"/>
          </p:cNvSpPr>
          <p:nvPr>
            <p:ph idx="1"/>
          </p:nvPr>
        </p:nvSpPr>
        <p:spPr>
          <a:xfrm>
            <a:off x="762000" y="2971800"/>
            <a:ext cx="7772400" cy="2895600"/>
          </a:xfrm>
        </p:spPr>
        <p:txBody>
          <a:bodyPr/>
          <a:lstStyle/>
          <a:p>
            <a:pPr eaLnBrk="1" hangingPunct="1"/>
            <a:r>
              <a:rPr lang="en-US" sz="2400" smtClean="0">
                <a:solidFill>
                  <a:schemeClr val="bg1"/>
                </a:solidFill>
                <a:latin typeface="Calibri" pitchFamily="34" charset="0"/>
              </a:rPr>
              <a:t>Exhibit 1 of the following 3 features:  knowledgeable public OR  have active public OR have access to agency I&amp;E personnel.</a:t>
            </a:r>
          </a:p>
          <a:p>
            <a:pPr eaLnBrk="1" hangingPunct="1"/>
            <a:r>
              <a:rPr lang="en-US" sz="2400" smtClean="0">
                <a:solidFill>
                  <a:schemeClr val="bg1"/>
                </a:solidFill>
                <a:latin typeface="Calibri" pitchFamily="34" charset="0"/>
              </a:rPr>
              <a:t>Have sufficient coordination with 4-6 public entities active in water management issues</a:t>
            </a:r>
          </a:p>
          <a:p>
            <a:pPr eaLnBrk="1" hangingPunct="1"/>
            <a:r>
              <a:rPr lang="en-US" sz="2400" smtClean="0">
                <a:solidFill>
                  <a:schemeClr val="bg1"/>
                </a:solidFill>
                <a:latin typeface="Calibri" pitchFamily="34" charset="0"/>
              </a:rPr>
              <a:t>There are at least 2 other groups or agencies doing advocacy or education on instream flow issues.</a:t>
            </a:r>
          </a:p>
        </p:txBody>
      </p:sp>
      <p:sp>
        <p:nvSpPr>
          <p:cNvPr id="41988" name="TextBox 3"/>
          <p:cNvSpPr txBox="1">
            <a:spLocks noChangeArrowheads="1"/>
          </p:cNvSpPr>
          <p:nvPr/>
        </p:nvSpPr>
        <p:spPr bwMode="auto">
          <a:xfrm>
            <a:off x="5638800" y="6324600"/>
            <a:ext cx="2514600" cy="276225"/>
          </a:xfrm>
          <a:prstGeom prst="rect">
            <a:avLst/>
          </a:prstGeom>
          <a:noFill/>
          <a:ln w="9525">
            <a:noFill/>
            <a:miter lim="800000"/>
            <a:headEnd/>
            <a:tailEnd/>
          </a:ln>
        </p:spPr>
        <p:txBody>
          <a:bodyPr>
            <a:spAutoFit/>
          </a:bodyPr>
          <a:lstStyle/>
          <a:p>
            <a:pPr algn="r"/>
            <a:r>
              <a:rPr lang="en-US" sz="1200">
                <a:solidFill>
                  <a:schemeClr val="bg1"/>
                </a:solidFill>
              </a:rPr>
              <a:t>Instream Flow Council survey, 2009</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CC"/>
            </a:gs>
            <a:gs pos="100000">
              <a:srgbClr val="0070C0"/>
            </a:gs>
          </a:gsLst>
          <a:lin ang="5400000" scaled="1"/>
        </a:grad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b="1" smtClean="0">
                <a:solidFill>
                  <a:schemeClr val="bg1"/>
                </a:solidFill>
                <a:latin typeface="Calibri" pitchFamily="34" charset="0"/>
              </a:rPr>
              <a:t>Resource Protection Status</a:t>
            </a:r>
            <a:endParaRPr lang="en-US" sz="2800" b="1" smtClean="0">
              <a:solidFill>
                <a:schemeClr val="bg1"/>
              </a:solidFill>
              <a:latin typeface="Calibri" pitchFamily="34" charset="0"/>
            </a:endParaRPr>
          </a:p>
        </p:txBody>
      </p:sp>
      <p:sp>
        <p:nvSpPr>
          <p:cNvPr id="43011" name="Content Placeholder 2"/>
          <p:cNvSpPr>
            <a:spLocks noGrp="1"/>
          </p:cNvSpPr>
          <p:nvPr>
            <p:ph idx="1"/>
          </p:nvPr>
        </p:nvSpPr>
        <p:spPr>
          <a:xfrm>
            <a:off x="762000" y="3352800"/>
            <a:ext cx="7772400" cy="1371600"/>
          </a:xfrm>
        </p:spPr>
        <p:txBody>
          <a:bodyPr/>
          <a:lstStyle/>
          <a:p>
            <a:pPr eaLnBrk="1" hangingPunct="1"/>
            <a:r>
              <a:rPr lang="en-US" sz="2400" smtClean="0">
                <a:solidFill>
                  <a:schemeClr val="bg1"/>
                </a:solidFill>
                <a:latin typeface="Calibri" pitchFamily="34" charset="0"/>
              </a:rPr>
              <a:t>&lt; 25% of miles of streams in unaltered condition.</a:t>
            </a:r>
          </a:p>
          <a:p>
            <a:pPr eaLnBrk="1" hangingPunct="1"/>
            <a:r>
              <a:rPr lang="en-US" sz="2400" smtClean="0">
                <a:solidFill>
                  <a:schemeClr val="bg1"/>
                </a:solidFill>
                <a:latin typeface="Calibri" pitchFamily="34" charset="0"/>
              </a:rPr>
              <a:t>Over 75% of all stream miles have no flow protection </a:t>
            </a:r>
          </a:p>
          <a:p>
            <a:pPr eaLnBrk="1" hangingPunct="1"/>
            <a:r>
              <a:rPr lang="en-US" sz="2400" smtClean="0">
                <a:solidFill>
                  <a:schemeClr val="bg1"/>
                </a:solidFill>
                <a:latin typeface="Calibri" pitchFamily="34" charset="0"/>
              </a:rPr>
              <a:t>No stream miles have full ecosystem protection.</a:t>
            </a:r>
          </a:p>
        </p:txBody>
      </p:sp>
      <p:sp>
        <p:nvSpPr>
          <p:cNvPr id="43012" name="TextBox 3"/>
          <p:cNvSpPr txBox="1">
            <a:spLocks noChangeArrowheads="1"/>
          </p:cNvSpPr>
          <p:nvPr/>
        </p:nvSpPr>
        <p:spPr bwMode="auto">
          <a:xfrm>
            <a:off x="5638800" y="6324600"/>
            <a:ext cx="2514600" cy="276225"/>
          </a:xfrm>
          <a:prstGeom prst="rect">
            <a:avLst/>
          </a:prstGeom>
          <a:noFill/>
          <a:ln w="9525">
            <a:noFill/>
            <a:miter lim="800000"/>
            <a:headEnd/>
            <a:tailEnd/>
          </a:ln>
        </p:spPr>
        <p:txBody>
          <a:bodyPr>
            <a:spAutoFit/>
          </a:bodyPr>
          <a:lstStyle/>
          <a:p>
            <a:pPr algn="r"/>
            <a:r>
              <a:rPr lang="en-US" sz="1200">
                <a:solidFill>
                  <a:schemeClr val="bg1"/>
                </a:solidFill>
              </a:rPr>
              <a:t>Instream Flow Council survey, 2009</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CC"/>
            </a:gs>
            <a:gs pos="100000">
              <a:srgbClr val="0070C0"/>
            </a:gs>
          </a:gsLst>
          <a:lin ang="5400000" scaled="1"/>
        </a:gradFill>
        <a:effectLst/>
      </p:bgPr>
    </p:bg>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pPr eaLnBrk="1" hangingPunct="1"/>
            <a:r>
              <a:rPr lang="en-US" sz="3600" b="1" smtClean="0">
                <a:solidFill>
                  <a:schemeClr val="bg1"/>
                </a:solidFill>
                <a:latin typeface="Calibri" pitchFamily="34" charset="0"/>
              </a:rPr>
              <a:t>Participants from southeast region  identified three primary agency drivers</a:t>
            </a:r>
          </a:p>
        </p:txBody>
      </p:sp>
      <p:sp>
        <p:nvSpPr>
          <p:cNvPr id="44035" name="Content Placeholder 4"/>
          <p:cNvSpPr>
            <a:spLocks noGrp="1"/>
          </p:cNvSpPr>
          <p:nvPr>
            <p:ph idx="1"/>
          </p:nvPr>
        </p:nvSpPr>
        <p:spPr>
          <a:xfrm>
            <a:off x="685800" y="2362200"/>
            <a:ext cx="7772400" cy="3810000"/>
          </a:xfrm>
        </p:spPr>
        <p:txBody>
          <a:bodyPr/>
          <a:lstStyle/>
          <a:p>
            <a:pPr eaLnBrk="1" hangingPunct="1"/>
            <a:r>
              <a:rPr lang="en-US" sz="2800" dirty="0" smtClean="0">
                <a:solidFill>
                  <a:schemeClr val="bg1"/>
                </a:solidFill>
                <a:latin typeface="Calibri" pitchFamily="34" charset="0"/>
              </a:rPr>
              <a:t>There needs to be a strategic vision and plan for the future instream flow program in each state.</a:t>
            </a:r>
          </a:p>
          <a:p>
            <a:pPr eaLnBrk="1" hangingPunct="1"/>
            <a:r>
              <a:rPr lang="en-US" sz="2800" dirty="0" smtClean="0">
                <a:solidFill>
                  <a:schemeClr val="bg1"/>
                </a:solidFill>
                <a:latin typeface="Calibri" pitchFamily="34" charset="0"/>
              </a:rPr>
              <a:t>There needs to be policy, law, and rules for instream flow programs.  Instream flow is not, a recognized beneficial use in some states.</a:t>
            </a:r>
          </a:p>
          <a:p>
            <a:pPr eaLnBrk="1" hangingPunct="1"/>
            <a:r>
              <a:rPr lang="en-US" sz="2800" dirty="0" smtClean="0">
                <a:solidFill>
                  <a:schemeClr val="bg1"/>
                </a:solidFill>
                <a:latin typeface="Calibri" pitchFamily="34" charset="0"/>
              </a:rPr>
              <a:t>The public isn’t fully aware or supportive of instream flow values, e.g. agencies haven’t communicated well enough with stakeholders</a:t>
            </a:r>
          </a:p>
        </p:txBody>
      </p:sp>
      <p:sp>
        <p:nvSpPr>
          <p:cNvPr id="44036" name="TextBox 5"/>
          <p:cNvSpPr txBox="1">
            <a:spLocks noChangeArrowheads="1"/>
          </p:cNvSpPr>
          <p:nvPr/>
        </p:nvSpPr>
        <p:spPr bwMode="auto">
          <a:xfrm>
            <a:off x="5638800" y="6324600"/>
            <a:ext cx="2514600" cy="276225"/>
          </a:xfrm>
          <a:prstGeom prst="rect">
            <a:avLst/>
          </a:prstGeom>
          <a:noFill/>
          <a:ln w="9525">
            <a:noFill/>
            <a:miter lim="800000"/>
            <a:headEnd/>
            <a:tailEnd/>
          </a:ln>
        </p:spPr>
        <p:txBody>
          <a:bodyPr>
            <a:spAutoFit/>
          </a:bodyPr>
          <a:lstStyle/>
          <a:p>
            <a:pPr algn="r"/>
            <a:r>
              <a:rPr lang="en-US" sz="1200">
                <a:solidFill>
                  <a:schemeClr val="bg1"/>
                </a:solidFill>
              </a:rPr>
              <a:t>Instream Flow Council survey,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wipe(left)">
                                      <p:cBhvr>
                                        <p:cTn id="12" dur="5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wipe(left)">
                                      <p:cBhvr>
                                        <p:cTn id="17"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CC"/>
            </a:gs>
            <a:gs pos="100000">
              <a:srgbClr val="0070C0"/>
            </a:gs>
          </a:gsLst>
          <a:lin ang="5400000" scaled="1"/>
        </a:gra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b="1" smtClean="0">
                <a:solidFill>
                  <a:schemeClr val="bg1"/>
                </a:solidFill>
                <a:latin typeface="Calibri" pitchFamily="34" charset="0"/>
              </a:rPr>
              <a:t>Region-Wide Strategies</a:t>
            </a:r>
          </a:p>
        </p:txBody>
      </p:sp>
      <p:sp>
        <p:nvSpPr>
          <p:cNvPr id="45059" name="Content Placeholder 2"/>
          <p:cNvSpPr>
            <a:spLocks noGrp="1"/>
          </p:cNvSpPr>
          <p:nvPr>
            <p:ph idx="1"/>
          </p:nvPr>
        </p:nvSpPr>
        <p:spPr/>
        <p:txBody>
          <a:bodyPr/>
          <a:lstStyle/>
          <a:p>
            <a:pPr eaLnBrk="1" hangingPunct="1"/>
            <a:r>
              <a:rPr lang="en-US" sz="2800" dirty="0" smtClean="0">
                <a:solidFill>
                  <a:schemeClr val="bg1"/>
                </a:solidFill>
                <a:latin typeface="Calibri" pitchFamily="34" charset="0"/>
              </a:rPr>
              <a:t>Develop strategic plans that contain a vision for the future related to instream flow.</a:t>
            </a:r>
          </a:p>
          <a:p>
            <a:pPr eaLnBrk="1" hangingPunct="1"/>
            <a:r>
              <a:rPr lang="en-US" sz="2800" dirty="0" smtClean="0">
                <a:solidFill>
                  <a:schemeClr val="bg1"/>
                </a:solidFill>
                <a:latin typeface="Calibri" pitchFamily="34" charset="0"/>
              </a:rPr>
              <a:t>Commission comprehensive water law studies; Find and reference a model law.</a:t>
            </a:r>
          </a:p>
          <a:p>
            <a:pPr eaLnBrk="1" hangingPunct="1"/>
            <a:r>
              <a:rPr lang="en-US" sz="2800" dirty="0" smtClean="0">
                <a:solidFill>
                  <a:schemeClr val="bg1"/>
                </a:solidFill>
                <a:latin typeface="Calibri" pitchFamily="34" charset="0"/>
              </a:rPr>
              <a:t>Hire marketing firms to help craft the message, identify the audience, and develop a marketing plan to promote establishment of instream flow laws.</a:t>
            </a:r>
          </a:p>
        </p:txBody>
      </p:sp>
      <p:sp>
        <p:nvSpPr>
          <p:cNvPr id="45060" name="TextBox 3"/>
          <p:cNvSpPr txBox="1">
            <a:spLocks noChangeArrowheads="1"/>
          </p:cNvSpPr>
          <p:nvPr/>
        </p:nvSpPr>
        <p:spPr bwMode="auto">
          <a:xfrm>
            <a:off x="5638800" y="6324600"/>
            <a:ext cx="2514600" cy="276225"/>
          </a:xfrm>
          <a:prstGeom prst="rect">
            <a:avLst/>
          </a:prstGeom>
          <a:noFill/>
          <a:ln w="9525">
            <a:noFill/>
            <a:miter lim="800000"/>
            <a:headEnd/>
            <a:tailEnd/>
          </a:ln>
        </p:spPr>
        <p:txBody>
          <a:bodyPr>
            <a:spAutoFit/>
          </a:bodyPr>
          <a:lstStyle/>
          <a:p>
            <a:pPr algn="r"/>
            <a:r>
              <a:rPr lang="en-US" sz="1200">
                <a:solidFill>
                  <a:schemeClr val="bg1"/>
                </a:solidFill>
              </a:rPr>
              <a:t>Instream Flow Council survey,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left)">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wipe(left)">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wipe(left)">
                                      <p:cBhvr>
                                        <p:cTn id="17" dur="5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2230" name="Rectangle 6"/>
          <p:cNvSpPr>
            <a:spLocks noGrp="1" noChangeArrowheads="1"/>
          </p:cNvSpPr>
          <p:nvPr>
            <p:ph type="body" idx="1"/>
          </p:nvPr>
        </p:nvSpPr>
        <p:spPr>
          <a:xfrm>
            <a:off x="1447800" y="3962400"/>
            <a:ext cx="6477000" cy="2133600"/>
          </a:xfrm>
        </p:spPr>
        <p:txBody>
          <a:bodyPr/>
          <a:lstStyle/>
          <a:p>
            <a:pPr eaLnBrk="1" hangingPunct="1">
              <a:buFont typeface="Wingdings" pitchFamily="2" charset="2"/>
              <a:buChar char="ü"/>
            </a:pPr>
            <a:r>
              <a:rPr lang="en-US" sz="4800" b="1" smtClean="0">
                <a:solidFill>
                  <a:schemeClr val="bg1"/>
                </a:solidFill>
                <a:latin typeface="Arial" pitchFamily="34" charset="0"/>
              </a:rPr>
              <a:t>Start where you are</a:t>
            </a:r>
          </a:p>
          <a:p>
            <a:pPr eaLnBrk="1" hangingPunct="1">
              <a:buFont typeface="Wingdings" pitchFamily="2" charset="2"/>
              <a:buChar char="ü"/>
            </a:pPr>
            <a:r>
              <a:rPr lang="en-US" sz="4800" b="1" smtClean="0">
                <a:solidFill>
                  <a:schemeClr val="bg1"/>
                </a:solidFill>
                <a:latin typeface="Arial" pitchFamily="34" charset="0"/>
              </a:rPr>
              <a:t>Stay the course</a:t>
            </a:r>
          </a:p>
        </p:txBody>
      </p:sp>
      <p:sp>
        <p:nvSpPr>
          <p:cNvPr id="46083" name="Rectangle 8"/>
          <p:cNvSpPr>
            <a:spLocks noGrp="1" noChangeArrowheads="1"/>
          </p:cNvSpPr>
          <p:nvPr>
            <p:ph type="title"/>
          </p:nvPr>
        </p:nvSpPr>
        <p:spPr/>
        <p:txBody>
          <a:bodyPr/>
          <a:lstStyle/>
          <a:p>
            <a:pPr eaLnBrk="1" hangingPunct="1"/>
            <a:r>
              <a:rPr lang="en-US" sz="6000" b="1" smtClean="0">
                <a:latin typeface="Calibri" pitchFamily="34" charset="0"/>
              </a:rPr>
              <a:t>Where to from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2230">
                                            <p:txEl>
                                              <p:pRg st="0" end="0"/>
                                            </p:txEl>
                                          </p:spTgt>
                                        </p:tgtEl>
                                        <p:attrNameLst>
                                          <p:attrName>style.visibility</p:attrName>
                                        </p:attrNameLst>
                                      </p:cBhvr>
                                      <p:to>
                                        <p:strVal val="visible"/>
                                      </p:to>
                                    </p:set>
                                    <p:animEffect transition="in" filter="wipe(up)">
                                      <p:cBhvr>
                                        <p:cTn id="7" dur="500"/>
                                        <p:tgtEl>
                                          <p:spTgt spid="522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2230">
                                            <p:txEl>
                                              <p:pRg st="1" end="1"/>
                                            </p:txEl>
                                          </p:spTgt>
                                        </p:tgtEl>
                                        <p:attrNameLst>
                                          <p:attrName>style.visibility</p:attrName>
                                        </p:attrNameLst>
                                      </p:cBhvr>
                                      <p:to>
                                        <p:strVal val="visible"/>
                                      </p:to>
                                    </p:set>
                                    <p:animEffect transition="in" filter="wipe(up)">
                                      <p:cBhvr>
                                        <p:cTn id="12" dur="500"/>
                                        <p:tgtEl>
                                          <p:spTgt spid="522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562600"/>
          </a:xfrm>
        </p:spPr>
        <p:txBody>
          <a:bodyPr/>
          <a:lstStyle/>
          <a:p>
            <a:r>
              <a:rPr lang="en-US" sz="3600" b="1" dirty="0" smtClean="0">
                <a:latin typeface="Calibri" pitchFamily="34" charset="0"/>
              </a:rPr>
              <a:t>Anything else you’re interested in is not going to happen if you can’t breathe the air and drink the water.  Don’t sit this one out.  Do something.  You are by accident of fate alive at an absolutely critical moment in the history of our planet.</a:t>
            </a:r>
            <a:br>
              <a:rPr lang="en-US" sz="3600" b="1" dirty="0" smtClean="0">
                <a:latin typeface="Calibri" pitchFamily="34" charset="0"/>
              </a:rPr>
            </a:br>
            <a:r>
              <a:rPr lang="en-US" sz="3600" b="1" i="1" dirty="0" smtClean="0">
                <a:latin typeface="Calibri" pitchFamily="34" charset="0"/>
              </a:rPr>
              <a:t>Carl Sagan, astronomer</a:t>
            </a:r>
            <a:endParaRPr lang="en-US" sz="360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en-US" b="1" smtClean="0">
                <a:solidFill>
                  <a:schemeClr val="bg1"/>
                </a:solidFill>
                <a:latin typeface="Arial" pitchFamily="34" charset="0"/>
              </a:rPr>
              <a:t>Project Elements</a:t>
            </a:r>
          </a:p>
        </p:txBody>
      </p:sp>
      <p:sp>
        <p:nvSpPr>
          <p:cNvPr id="24579" name="Content Placeholder 2"/>
          <p:cNvSpPr>
            <a:spLocks noGrp="1"/>
          </p:cNvSpPr>
          <p:nvPr>
            <p:ph idx="4294967295"/>
          </p:nvPr>
        </p:nvSpPr>
        <p:spPr/>
        <p:txBody>
          <a:bodyPr/>
          <a:lstStyle/>
          <a:p>
            <a:pPr eaLnBrk="1" hangingPunct="1"/>
            <a:r>
              <a:rPr lang="en-US" smtClean="0">
                <a:solidFill>
                  <a:schemeClr val="bg1"/>
                </a:solidFill>
                <a:latin typeface="Arial" pitchFamily="34" charset="0"/>
              </a:rPr>
              <a:t>2006-2007:  Agency surveys*</a:t>
            </a:r>
          </a:p>
          <a:p>
            <a:pPr lvl="1" eaLnBrk="1" hangingPunct="1"/>
            <a:r>
              <a:rPr lang="en-US" smtClean="0">
                <a:solidFill>
                  <a:schemeClr val="bg1"/>
                </a:solidFill>
                <a:latin typeface="Arial" pitchFamily="34" charset="0"/>
              </a:rPr>
              <a:t>Part 1: Comprehensiveness of water program</a:t>
            </a:r>
          </a:p>
          <a:p>
            <a:pPr lvl="1" eaLnBrk="1" hangingPunct="1"/>
            <a:r>
              <a:rPr lang="en-US" smtClean="0">
                <a:solidFill>
                  <a:schemeClr val="bg1"/>
                </a:solidFill>
                <a:latin typeface="Arial" pitchFamily="34" charset="0"/>
              </a:rPr>
              <a:t>Part 2: Effectiveness of water program</a:t>
            </a:r>
          </a:p>
          <a:p>
            <a:pPr eaLnBrk="1" hangingPunct="1"/>
            <a:r>
              <a:rPr lang="en-US" smtClean="0">
                <a:solidFill>
                  <a:schemeClr val="bg1"/>
                </a:solidFill>
                <a:latin typeface="Arial" pitchFamily="34" charset="0"/>
              </a:rPr>
              <a:t>October, 2007: Post-survey workshop </a:t>
            </a:r>
          </a:p>
          <a:p>
            <a:pPr eaLnBrk="1" hangingPunct="1"/>
            <a:r>
              <a:rPr lang="en-US" smtClean="0">
                <a:solidFill>
                  <a:schemeClr val="bg1"/>
                </a:solidFill>
                <a:latin typeface="Arial" pitchFamily="34" charset="0"/>
              </a:rPr>
              <a:t>2008: Final reports</a:t>
            </a:r>
            <a:endParaRPr lang="en-US" sz="2800" smtClean="0">
              <a:solidFill>
                <a:schemeClr val="bg1"/>
              </a:solidFill>
              <a:latin typeface="Arial" pitchFamily="34" charset="0"/>
            </a:endParaRPr>
          </a:p>
        </p:txBody>
      </p:sp>
      <p:sp>
        <p:nvSpPr>
          <p:cNvPr id="24580" name="Text Box 4"/>
          <p:cNvSpPr txBox="1">
            <a:spLocks noChangeArrowheads="1"/>
          </p:cNvSpPr>
          <p:nvPr/>
        </p:nvSpPr>
        <p:spPr bwMode="auto">
          <a:xfrm>
            <a:off x="762000" y="6096000"/>
            <a:ext cx="4191000" cy="457200"/>
          </a:xfrm>
          <a:prstGeom prst="rect">
            <a:avLst/>
          </a:prstGeom>
          <a:noFill/>
          <a:ln w="9525">
            <a:noFill/>
            <a:miter lim="800000"/>
            <a:headEnd/>
            <a:tailEnd/>
          </a:ln>
        </p:spPr>
        <p:txBody>
          <a:bodyPr>
            <a:spAutoFit/>
          </a:bodyPr>
          <a:lstStyle/>
          <a:p>
            <a:pPr>
              <a:spcBef>
                <a:spcPct val="20000"/>
              </a:spcBef>
            </a:pPr>
            <a:r>
              <a:rPr lang="en-US" i="1">
                <a:solidFill>
                  <a:schemeClr val="bg1"/>
                </a:solidFill>
                <a:latin typeface="Arial" pitchFamily="34" charset="0"/>
              </a:rPr>
              <a:t>* - Based on self-evaluations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lstStyle/>
          <a:p>
            <a:pPr eaLnBrk="1" hangingPunct="1"/>
            <a:r>
              <a:rPr lang="en-US" sz="4000" b="1" smtClean="0">
                <a:solidFill>
                  <a:schemeClr val="bg1"/>
                </a:solidFill>
                <a:latin typeface="Arial" pitchFamily="34" charset="0"/>
              </a:rPr>
              <a:t>Survey 2 – Agency Effectiveness</a:t>
            </a:r>
          </a:p>
        </p:txBody>
      </p:sp>
      <p:sp>
        <p:nvSpPr>
          <p:cNvPr id="3" name="Content Placeholder 2"/>
          <p:cNvSpPr>
            <a:spLocks noGrp="1"/>
          </p:cNvSpPr>
          <p:nvPr>
            <p:ph idx="4294967295"/>
          </p:nvPr>
        </p:nvSpPr>
        <p:spPr/>
        <p:txBody>
          <a:bodyPr/>
          <a:lstStyle/>
          <a:p>
            <a:pPr eaLnBrk="1" hangingPunct="1">
              <a:buFontTx/>
              <a:buNone/>
            </a:pPr>
            <a:r>
              <a:rPr lang="en-US" sz="4000" b="1" smtClean="0">
                <a:solidFill>
                  <a:schemeClr val="bg1"/>
                </a:solidFill>
                <a:latin typeface="Arial" pitchFamily="34" charset="0"/>
              </a:rPr>
              <a:t>Logic model</a:t>
            </a:r>
            <a:r>
              <a:rPr lang="en-US" sz="4000" smtClean="0">
                <a:solidFill>
                  <a:schemeClr val="bg1"/>
                </a:solidFill>
                <a:latin typeface="Arial" pitchFamily="34" charset="0"/>
              </a:rPr>
              <a:t> </a:t>
            </a:r>
          </a:p>
          <a:p>
            <a:pPr lvl="1" eaLnBrk="1" hangingPunct="1"/>
            <a:r>
              <a:rPr lang="en-US" sz="3200" smtClean="0">
                <a:solidFill>
                  <a:schemeClr val="bg1"/>
                </a:solidFill>
                <a:latin typeface="Arial" pitchFamily="34" charset="0"/>
              </a:rPr>
              <a:t>Inputs (resources you need)</a:t>
            </a:r>
          </a:p>
          <a:p>
            <a:pPr lvl="1" eaLnBrk="1" hangingPunct="1"/>
            <a:r>
              <a:rPr lang="en-US" sz="3200" smtClean="0">
                <a:solidFill>
                  <a:schemeClr val="bg1"/>
                </a:solidFill>
                <a:latin typeface="Arial" pitchFamily="34" charset="0"/>
              </a:rPr>
              <a:t>Activities (what you do)</a:t>
            </a:r>
          </a:p>
          <a:p>
            <a:pPr lvl="1" eaLnBrk="1" hangingPunct="1"/>
            <a:r>
              <a:rPr lang="en-US" sz="3200" smtClean="0">
                <a:solidFill>
                  <a:schemeClr val="bg1"/>
                </a:solidFill>
                <a:latin typeface="Arial" pitchFamily="34" charset="0"/>
              </a:rPr>
              <a:t>Outputs (what things you get done)</a:t>
            </a:r>
          </a:p>
          <a:p>
            <a:pPr lvl="1" eaLnBrk="1" hangingPunct="1"/>
            <a:r>
              <a:rPr lang="en-US" sz="3200" smtClean="0">
                <a:solidFill>
                  <a:schemeClr val="bg1"/>
                </a:solidFill>
                <a:latin typeface="Arial" pitchFamily="34" charset="0"/>
              </a:rPr>
              <a:t>Outcomes (so what)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s>
            <a:gs pos="5000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362200"/>
            <a:ext cx="8153400" cy="1752600"/>
          </a:xfrm>
        </p:spPr>
        <p:txBody>
          <a:bodyPr/>
          <a:lstStyle/>
          <a:p>
            <a:pPr eaLnBrk="1" hangingPunct="1"/>
            <a:r>
              <a:rPr lang="en-US" b="1" dirty="0" smtClean="0">
                <a:solidFill>
                  <a:schemeClr val="bg1"/>
                </a:solidFill>
                <a:latin typeface="Arial" pitchFamily="34" charset="0"/>
              </a:rPr>
              <a:t>Begin with the end in mind – identify outcomes first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sz="4000" b="1" smtClean="0">
                <a:solidFill>
                  <a:schemeClr val="bg1"/>
                </a:solidFill>
              </a:rPr>
              <a:t>Example of Logic Model Format </a:t>
            </a:r>
            <a:r>
              <a:rPr lang="en-US" sz="2800" i="1" smtClean="0">
                <a:solidFill>
                  <a:schemeClr val="bg1"/>
                </a:solidFill>
              </a:rPr>
              <a:t>(identify the target, then develop a road map)</a:t>
            </a:r>
          </a:p>
        </p:txBody>
      </p:sp>
      <p:graphicFrame>
        <p:nvGraphicFramePr>
          <p:cNvPr id="15397" name="Group 37"/>
          <p:cNvGraphicFramePr>
            <a:graphicFrameLocks noGrp="1"/>
          </p:cNvGraphicFramePr>
          <p:nvPr>
            <p:ph idx="4294967295"/>
          </p:nvPr>
        </p:nvGraphicFramePr>
        <p:xfrm>
          <a:off x="533400" y="2438400"/>
          <a:ext cx="7924800" cy="3388995"/>
        </p:xfrm>
        <a:graphic>
          <a:graphicData uri="http://schemas.openxmlformats.org/drawingml/2006/table">
            <a:tbl>
              <a:tblPr/>
              <a:tblGrid>
                <a:gridCol w="2095500"/>
                <a:gridCol w="1943100"/>
                <a:gridCol w="1943100"/>
                <a:gridCol w="19431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Inputs / Resources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Activities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Outputs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Outcomes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CCF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514"/>
                          </a:solidFill>
                          <a:effectLst/>
                          <a:latin typeface="Times New Roman" pitchFamily="18" charset="0"/>
                        </a:rPr>
                        <a:t>Budget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514"/>
                          </a:solidFill>
                          <a:effectLst/>
                          <a:latin typeface="Times New Roman" pitchFamily="18" charset="0"/>
                        </a:rPr>
                        <a:t>Permit review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514"/>
                          </a:solidFill>
                          <a:effectLst/>
                          <a:latin typeface="Times New Roman" pitchFamily="18" charset="0"/>
                        </a:rPr>
                        <a:t>Scientifically valid flow/volume recommendations or conditions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514"/>
                          </a:solidFill>
                          <a:effectLst/>
                          <a:latin typeface="Times New Roman" pitchFamily="18" charset="0"/>
                        </a:rPr>
                        <a:t>Functional environmental flows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514"/>
                          </a:solidFill>
                          <a:effectLst/>
                          <a:latin typeface="Times New Roman" pitchFamily="18" charset="0"/>
                        </a:rPr>
                        <a:t>Information/Data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514"/>
                          </a:solidFill>
                          <a:effectLst/>
                          <a:latin typeface="Times New Roman" pitchFamily="18" charset="0"/>
                        </a:rPr>
                        <a:t>Water right filings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514"/>
                          </a:solidFill>
                          <a:effectLst/>
                          <a:latin typeface="Times New Roman" pitchFamily="18" charset="0"/>
                        </a:rPr>
                        <a:t>Conduct field studies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514"/>
                          </a:solidFill>
                          <a:effectLst/>
                          <a:latin typeface="Times New Roman" pitchFamily="18" charset="0"/>
                        </a:rPr>
                        <a:t>Enforceable water quantity and quality protections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514"/>
                          </a:solidFill>
                          <a:effectLst/>
                          <a:latin typeface="Times New Roman" pitchFamily="18" charset="0"/>
                        </a:rPr>
                        <a:t>Flow-supportive laws and policies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514"/>
                          </a:solidFill>
                          <a:effectLst/>
                          <a:latin typeface="Times New Roman" pitchFamily="18" charset="0"/>
                        </a:rPr>
                        <a:t>Staff</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514"/>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514"/>
                          </a:solidFill>
                          <a:effectLst/>
                          <a:latin typeface="Times New Roman" pitchFamily="18" charset="0"/>
                        </a:rPr>
                        <a:t>Interdisciplinary coordination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514"/>
                          </a:solidFill>
                          <a:effectLst/>
                          <a:latin typeface="Times New Roman" pitchFamily="18" charset="0"/>
                        </a:rPr>
                        <a:t>Effective partnerships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514"/>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514"/>
                          </a:solidFill>
                          <a:effectLst/>
                          <a:latin typeface="Times New Roman" pitchFamily="18" charset="0"/>
                        </a:rPr>
                        <a:t>Knowledgeable and actively involved public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2"/>
            </a:gs>
            <a:gs pos="5000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2286000"/>
            <a:ext cx="7772400" cy="1143000"/>
          </a:xfrm>
        </p:spPr>
        <p:txBody>
          <a:bodyPr/>
          <a:lstStyle/>
          <a:p>
            <a:pPr eaLnBrk="1" hangingPunct="1"/>
            <a:r>
              <a:rPr lang="en-US" sz="6000" b="1" smtClean="0">
                <a:solidFill>
                  <a:schemeClr val="bg1"/>
                </a:solidFill>
                <a:latin typeface="Arial" pitchFamily="34" charset="0"/>
              </a:rPr>
              <a:t>Survey results</a:t>
            </a:r>
          </a:p>
        </p:txBody>
      </p:sp>
      <p:sp>
        <p:nvSpPr>
          <p:cNvPr id="28675" name="Rectangle 3"/>
          <p:cNvSpPr>
            <a:spLocks noGrp="1" noChangeArrowheads="1"/>
          </p:cNvSpPr>
          <p:nvPr>
            <p:ph type="subTitle" idx="1"/>
          </p:nvPr>
        </p:nvSpPr>
        <p:spPr>
          <a:xfrm>
            <a:off x="1371600" y="3886200"/>
            <a:ext cx="6400800" cy="838200"/>
          </a:xfrm>
        </p:spPr>
        <p:txBody>
          <a:bodyPr/>
          <a:lstStyle/>
          <a:p>
            <a:pPr eaLnBrk="1" hangingPunct="1"/>
            <a:r>
              <a:rPr lang="en-US" sz="4400" b="1" smtClean="0">
                <a:solidFill>
                  <a:schemeClr val="bg1"/>
                </a:solidFill>
                <a:latin typeface="Arial" pitchFamily="34" charset="0"/>
              </a:rPr>
              <a:t>Inputs / Resources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1604</TotalTime>
  <Words>4692</Words>
  <Application>Microsoft PowerPoint</Application>
  <PresentationFormat>On-screen Show (4:3)</PresentationFormat>
  <Paragraphs>272</Paragraphs>
  <Slides>46</Slides>
  <Notes>44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Default Design</vt:lpstr>
      <vt:lpstr>Chart</vt:lpstr>
      <vt:lpstr>Worksheet</vt:lpstr>
      <vt:lpstr>Environmental Flow Management Effectiveness in Lakes and Rivers</vt:lpstr>
      <vt:lpstr>Alabama’s Existing Instream Flow Program</vt:lpstr>
      <vt:lpstr>Instream Flow Program Initiative</vt:lpstr>
      <vt:lpstr>Project Goal</vt:lpstr>
      <vt:lpstr>Project Elements</vt:lpstr>
      <vt:lpstr>Survey 2 – Agency Effectiveness</vt:lpstr>
      <vt:lpstr>Begin with the end in mind – identify outcomes first</vt:lpstr>
      <vt:lpstr>Example of Logic Model Format (identify the target, then develop a road map)</vt:lpstr>
      <vt:lpstr>Survey results</vt:lpstr>
      <vt:lpstr>Institutional Framework Recognizing water in planning documents</vt:lpstr>
      <vt:lpstr>Institutional Framework Agency structure</vt:lpstr>
      <vt:lpstr>Institutional Framework The role of water management when setting priorities</vt:lpstr>
      <vt:lpstr>Slide 13</vt:lpstr>
      <vt:lpstr>Top five needed resources:</vt:lpstr>
      <vt:lpstr>Inputs</vt:lpstr>
      <vt:lpstr>Slide 16</vt:lpstr>
      <vt:lpstr>How limited are agencies to select methods?</vt:lpstr>
      <vt:lpstr>What methods do most state and provincial agencies use?</vt:lpstr>
      <vt:lpstr>Biology Methods Used</vt:lpstr>
      <vt:lpstr>Slide 20</vt:lpstr>
      <vt:lpstr>Slide 21</vt:lpstr>
      <vt:lpstr>Slide 22</vt:lpstr>
      <vt:lpstr>Slide 23</vt:lpstr>
      <vt:lpstr>Slide 24</vt:lpstr>
      <vt:lpstr>Why don’t more agencies address all 5 riverine elements?</vt:lpstr>
      <vt:lpstr>Coordination With Other Entities</vt:lpstr>
      <vt:lpstr>Is there sufficient coordination and/or partnering with other entities?</vt:lpstr>
      <vt:lpstr>28 Flow-Related Activities</vt:lpstr>
      <vt:lpstr>What level of protection do these provide?</vt:lpstr>
      <vt:lpstr>Provide Full Flow Protection</vt:lpstr>
      <vt:lpstr>How do agencies spend their time?</vt:lpstr>
      <vt:lpstr>Outputs</vt:lpstr>
      <vt:lpstr>Slide 33</vt:lpstr>
      <vt:lpstr>Slide 34</vt:lpstr>
      <vt:lpstr>Outcomes</vt:lpstr>
      <vt:lpstr>Slide 36</vt:lpstr>
      <vt:lpstr>Southeastern States E-Flow Status (institutional capacity, legal authority, public involvement, protected streams)</vt:lpstr>
      <vt:lpstr>Why the low rank?</vt:lpstr>
      <vt:lpstr>Legal Capacity</vt:lpstr>
      <vt:lpstr>Institutional Capacity</vt:lpstr>
      <vt:lpstr>Public Involvement Capacity</vt:lpstr>
      <vt:lpstr>Resource Protection Status</vt:lpstr>
      <vt:lpstr>Participants from southeast region  identified three primary agency drivers</vt:lpstr>
      <vt:lpstr>Region-Wide Strategies</vt:lpstr>
      <vt:lpstr>Where to from here?</vt:lpstr>
      <vt:lpstr>Anything else you’re interested in is not going to happen if you can’t breathe the air and drink the water.  Don’t sit this one out.  Do something.  You are by accident of fate alive at an absolutely critical moment in the history of our planet. Carl Sagan, astronomer</vt:lpstr>
    </vt:vector>
  </TitlesOfParts>
  <Company>Wyoming Game &amp; Fish Dept.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to Determine Environmental Flows</dc:title>
  <dc:creator>tom annear</dc:creator>
  <cp:lastModifiedBy>tannea</cp:lastModifiedBy>
  <cp:revision>132</cp:revision>
  <dcterms:created xsi:type="dcterms:W3CDTF">2008-02-26T18:35:16Z</dcterms:created>
  <dcterms:modified xsi:type="dcterms:W3CDTF">2013-04-05T18:26:11Z</dcterms:modified>
</cp:coreProperties>
</file>