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64" r:id="rId3"/>
    <p:sldId id="380" r:id="rId4"/>
    <p:sldId id="382" r:id="rId5"/>
    <p:sldId id="367" r:id="rId6"/>
    <p:sldId id="381" r:id="rId7"/>
    <p:sldId id="319" r:id="rId8"/>
    <p:sldId id="358" r:id="rId9"/>
    <p:sldId id="262" r:id="rId10"/>
    <p:sldId id="383" r:id="rId11"/>
    <p:sldId id="346" r:id="rId12"/>
    <p:sldId id="305" r:id="rId13"/>
    <p:sldId id="306" r:id="rId14"/>
    <p:sldId id="384" r:id="rId15"/>
    <p:sldId id="370" r:id="rId16"/>
    <p:sldId id="307" r:id="rId17"/>
    <p:sldId id="354" r:id="rId18"/>
    <p:sldId id="309" r:id="rId19"/>
    <p:sldId id="352" r:id="rId20"/>
    <p:sldId id="350" r:id="rId21"/>
    <p:sldId id="353" r:id="rId22"/>
    <p:sldId id="267" r:id="rId23"/>
    <p:sldId id="268" r:id="rId24"/>
    <p:sldId id="311" r:id="rId25"/>
    <p:sldId id="269" r:id="rId26"/>
    <p:sldId id="270" r:id="rId27"/>
    <p:sldId id="271" r:id="rId28"/>
    <p:sldId id="272" r:id="rId29"/>
    <p:sldId id="273" r:id="rId30"/>
    <p:sldId id="371" r:id="rId31"/>
    <p:sldId id="385" r:id="rId32"/>
    <p:sldId id="312" r:id="rId33"/>
    <p:sldId id="347" r:id="rId34"/>
    <p:sldId id="320" r:id="rId35"/>
    <p:sldId id="349" r:id="rId36"/>
    <p:sldId id="386" r:id="rId37"/>
    <p:sldId id="321" r:id="rId38"/>
    <p:sldId id="313" r:id="rId39"/>
    <p:sldId id="325" r:id="rId40"/>
    <p:sldId id="362" r:id="rId41"/>
    <p:sldId id="387" r:id="rId42"/>
    <p:sldId id="322" r:id="rId43"/>
    <p:sldId id="363" r:id="rId44"/>
    <p:sldId id="345" r:id="rId45"/>
    <p:sldId id="342" r:id="rId46"/>
    <p:sldId id="372" r:id="rId47"/>
    <p:sldId id="373" r:id="rId48"/>
    <p:sldId id="265" r:id="rId49"/>
    <p:sldId id="266" r:id="rId50"/>
    <p:sldId id="376" r:id="rId51"/>
    <p:sldId id="377" r:id="rId52"/>
    <p:sldId id="323" r:id="rId53"/>
    <p:sldId id="344" r:id="rId54"/>
    <p:sldId id="361" r:id="rId55"/>
    <p:sldId id="274" r:id="rId56"/>
    <p:sldId id="343" r:id="rId57"/>
    <p:sldId id="356" r:id="rId58"/>
    <p:sldId id="355" r:id="rId5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B870"/>
    <a:srgbClr val="3399FF"/>
    <a:srgbClr val="996633"/>
    <a:srgbClr val="D1F0FF"/>
    <a:srgbClr val="006666"/>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2787"/>
    <p:restoredTop sz="73057" autoAdjust="0"/>
  </p:normalViewPr>
  <p:slideViewPr>
    <p:cSldViewPr>
      <p:cViewPr varScale="1">
        <p:scale>
          <a:sx n="59" d="100"/>
          <a:sy n="59" d="100"/>
        </p:scale>
        <p:origin x="-427" y="-77"/>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747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1" Type="http://schemas.openxmlformats.org/officeDocument/2006/relationships/slide" Target="slides/slide48.xml"/></Relationships>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60B27-7088-4929-BEA7-898C25FD216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1CE972D-9038-4A9B-BECB-E9378536777E}">
      <dgm:prSet phldrT="[Text]" custT="1"/>
      <dgm:spPr>
        <a:blipFill rotWithShape="0">
          <a:blip xmlns:r="http://schemas.openxmlformats.org/officeDocument/2006/relationships" r:embed="rId1"/>
          <a:stretch>
            <a:fillRect/>
          </a:stretch>
        </a:blipFill>
      </dgm:spPr>
      <dgm:t>
        <a:bodyPr/>
        <a:lstStyle/>
        <a:p>
          <a:r>
            <a:rPr lang="en-US" sz="3600" baseline="0" dirty="0" smtClean="0">
              <a:latin typeface="Arial" pitchFamily="34" charset="0"/>
              <a:cs typeface="Arial" pitchFamily="34" charset="0"/>
            </a:rPr>
            <a:t>Instream Flow</a:t>
          </a:r>
          <a:endParaRPr lang="en-US" sz="3600" baseline="0" dirty="0">
            <a:latin typeface="Arial" pitchFamily="34" charset="0"/>
            <a:cs typeface="Arial" pitchFamily="34" charset="0"/>
          </a:endParaRPr>
        </a:p>
      </dgm:t>
    </dgm:pt>
    <dgm:pt modelId="{C75BC8B4-6AD8-4EC4-8ACA-F4AD26881839}" type="parTrans" cxnId="{4CD6DDC9-762E-4E25-9ABB-6199F29B3EB7}">
      <dgm:prSet/>
      <dgm:spPr/>
      <dgm:t>
        <a:bodyPr/>
        <a:lstStyle/>
        <a:p>
          <a:endParaRPr lang="en-US"/>
        </a:p>
      </dgm:t>
    </dgm:pt>
    <dgm:pt modelId="{26FA234A-4496-44BD-B98A-99EAC3A7B1A8}" type="sibTrans" cxnId="{4CD6DDC9-762E-4E25-9ABB-6199F29B3EB7}">
      <dgm:prSet/>
      <dgm:spPr/>
      <dgm:t>
        <a:bodyPr/>
        <a:lstStyle/>
        <a:p>
          <a:endParaRPr lang="en-US"/>
        </a:p>
      </dgm:t>
    </dgm:pt>
    <dgm:pt modelId="{B8010459-8FF8-40D0-84D0-087C9769516A}">
      <dgm:prSet phldrT="[Text]" custT="1"/>
      <dgm:spPr>
        <a:solidFill>
          <a:srgbClr val="C00000"/>
        </a:solidFill>
      </dgm:spPr>
      <dgm:t>
        <a:bodyPr/>
        <a:lstStyle/>
        <a:p>
          <a:r>
            <a:rPr lang="en-US" sz="2400" dirty="0" smtClean="0">
              <a:latin typeface="Arial" pitchFamily="34" charset="0"/>
              <a:cs typeface="Arial" pitchFamily="34" charset="0"/>
            </a:rPr>
            <a:t>Science</a:t>
          </a:r>
          <a:endParaRPr lang="en-US" sz="2400" dirty="0">
            <a:latin typeface="Arial" pitchFamily="34" charset="0"/>
            <a:cs typeface="Arial" pitchFamily="34" charset="0"/>
          </a:endParaRPr>
        </a:p>
      </dgm:t>
    </dgm:pt>
    <dgm:pt modelId="{677A2371-7DE3-4696-B38F-5F2C4C8709BF}" type="parTrans" cxnId="{99C69103-2905-4CD4-B252-B6AE5C177B63}">
      <dgm:prSet/>
      <dgm:spPr/>
      <dgm:t>
        <a:bodyPr/>
        <a:lstStyle/>
        <a:p>
          <a:endParaRPr lang="en-US"/>
        </a:p>
      </dgm:t>
    </dgm:pt>
    <dgm:pt modelId="{5192DAA8-F6D2-4B40-AB2B-2F8D5BBDFC6A}" type="sibTrans" cxnId="{99C69103-2905-4CD4-B252-B6AE5C177B63}">
      <dgm:prSet/>
      <dgm:spPr/>
      <dgm:t>
        <a:bodyPr/>
        <a:lstStyle/>
        <a:p>
          <a:endParaRPr lang="en-US"/>
        </a:p>
      </dgm:t>
    </dgm:pt>
    <dgm:pt modelId="{7C5BE105-2382-43D9-A7F0-81431F4EF8FD}">
      <dgm:prSet phldrT="[Text]" custT="1"/>
      <dgm:spPr>
        <a:solidFill>
          <a:srgbClr val="0066FF"/>
        </a:solidFill>
      </dgm:spPr>
      <dgm:t>
        <a:bodyPr/>
        <a:lstStyle/>
        <a:p>
          <a:r>
            <a:rPr lang="en-US" sz="2400" baseline="0" dirty="0" smtClean="0">
              <a:latin typeface="Arial" pitchFamily="34" charset="0"/>
              <a:cs typeface="Arial" pitchFamily="34" charset="0"/>
            </a:rPr>
            <a:t>Institutional Capacity</a:t>
          </a:r>
          <a:endParaRPr lang="en-US" sz="2400" baseline="0" dirty="0">
            <a:latin typeface="Arial" pitchFamily="34" charset="0"/>
            <a:cs typeface="Arial" pitchFamily="34" charset="0"/>
          </a:endParaRPr>
        </a:p>
      </dgm:t>
    </dgm:pt>
    <dgm:pt modelId="{1571FDBD-D735-45AA-BBBC-E40325EE0062}" type="parTrans" cxnId="{D87B8C54-5ED7-4D48-AA2C-796176ECE840}">
      <dgm:prSet/>
      <dgm:spPr/>
      <dgm:t>
        <a:bodyPr/>
        <a:lstStyle/>
        <a:p>
          <a:endParaRPr lang="en-US"/>
        </a:p>
      </dgm:t>
    </dgm:pt>
    <dgm:pt modelId="{E8828DE3-C587-4CCB-9C94-18E880DB2EDF}" type="sibTrans" cxnId="{D87B8C54-5ED7-4D48-AA2C-796176ECE840}">
      <dgm:prSet/>
      <dgm:spPr/>
      <dgm:t>
        <a:bodyPr/>
        <a:lstStyle/>
        <a:p>
          <a:endParaRPr lang="en-US"/>
        </a:p>
      </dgm:t>
    </dgm:pt>
    <dgm:pt modelId="{6FCB3DD0-94C5-450E-8C79-E8A57D3CB050}">
      <dgm:prSet phldrT="[Text]" custT="1"/>
      <dgm:spPr>
        <a:solidFill>
          <a:srgbClr val="0066FF"/>
        </a:solidFill>
      </dgm:spPr>
      <dgm:t>
        <a:bodyPr/>
        <a:lstStyle/>
        <a:p>
          <a:r>
            <a:rPr lang="en-US" sz="2400" baseline="0" dirty="0" smtClean="0">
              <a:latin typeface="Arial" pitchFamily="34" charset="0"/>
              <a:cs typeface="Arial" pitchFamily="34" charset="0"/>
            </a:rPr>
            <a:t>Public Involvement</a:t>
          </a:r>
          <a:endParaRPr lang="en-US" sz="2400" baseline="0" dirty="0">
            <a:latin typeface="Arial" pitchFamily="34" charset="0"/>
            <a:cs typeface="Arial" pitchFamily="34" charset="0"/>
          </a:endParaRPr>
        </a:p>
      </dgm:t>
    </dgm:pt>
    <dgm:pt modelId="{C45F829E-D5FC-4145-B4DB-9756A9BBB789}" type="parTrans" cxnId="{C42437A8-171D-4DA9-B66D-470A32D1D3B8}">
      <dgm:prSet/>
      <dgm:spPr/>
      <dgm:t>
        <a:bodyPr/>
        <a:lstStyle/>
        <a:p>
          <a:endParaRPr lang="en-US"/>
        </a:p>
      </dgm:t>
    </dgm:pt>
    <dgm:pt modelId="{82F5C12C-A894-4501-A1EC-0D68EBBDCEF0}" type="sibTrans" cxnId="{C42437A8-171D-4DA9-B66D-470A32D1D3B8}">
      <dgm:prSet/>
      <dgm:spPr/>
      <dgm:t>
        <a:bodyPr/>
        <a:lstStyle/>
        <a:p>
          <a:endParaRPr lang="en-US"/>
        </a:p>
      </dgm:t>
    </dgm:pt>
    <dgm:pt modelId="{5A801A53-2A71-44C8-8C57-C532B24DBEBD}">
      <dgm:prSet phldrT="[Text]" custT="1"/>
      <dgm:spPr>
        <a:solidFill>
          <a:srgbClr val="0066FF"/>
        </a:solidFill>
      </dgm:spPr>
      <dgm:t>
        <a:bodyPr/>
        <a:lstStyle/>
        <a:p>
          <a:r>
            <a:rPr lang="en-US" sz="2400" baseline="0" dirty="0" smtClean="0">
              <a:latin typeface="Arial" pitchFamily="34" charset="0"/>
              <a:cs typeface="Arial" pitchFamily="34" charset="0"/>
            </a:rPr>
            <a:t>Laws &amp; Policies</a:t>
          </a:r>
          <a:endParaRPr lang="en-US" sz="2400" baseline="0" dirty="0">
            <a:latin typeface="Arial" pitchFamily="34" charset="0"/>
            <a:cs typeface="Arial" pitchFamily="34" charset="0"/>
          </a:endParaRPr>
        </a:p>
      </dgm:t>
    </dgm:pt>
    <dgm:pt modelId="{A0475AC2-60B2-4AF5-A0BC-ECF5BC492F8E}" type="parTrans" cxnId="{63EA0BF6-5D43-420A-B909-634160AEFD75}">
      <dgm:prSet/>
      <dgm:spPr/>
      <dgm:t>
        <a:bodyPr/>
        <a:lstStyle/>
        <a:p>
          <a:endParaRPr lang="en-US"/>
        </a:p>
      </dgm:t>
    </dgm:pt>
    <dgm:pt modelId="{C9426D8E-8714-4228-8E72-7F49237571C2}" type="sibTrans" cxnId="{63EA0BF6-5D43-420A-B909-634160AEFD75}">
      <dgm:prSet/>
      <dgm:spPr/>
      <dgm:t>
        <a:bodyPr/>
        <a:lstStyle/>
        <a:p>
          <a:endParaRPr lang="en-US"/>
        </a:p>
      </dgm:t>
    </dgm:pt>
    <dgm:pt modelId="{9FBD6B18-CC40-4870-8883-15264EBD551C}" type="pres">
      <dgm:prSet presAssocID="{BC560B27-7088-4929-BEA7-898C25FD2168}" presName="Name0" presStyleCnt="0">
        <dgm:presLayoutVars>
          <dgm:chMax val="1"/>
          <dgm:dir/>
          <dgm:animLvl val="ctr"/>
          <dgm:resizeHandles val="exact"/>
        </dgm:presLayoutVars>
      </dgm:prSet>
      <dgm:spPr/>
      <dgm:t>
        <a:bodyPr/>
        <a:lstStyle/>
        <a:p>
          <a:endParaRPr lang="en-US"/>
        </a:p>
      </dgm:t>
    </dgm:pt>
    <dgm:pt modelId="{DF9FEF12-7CBF-4D4C-BCE9-96075D6C24B8}" type="pres">
      <dgm:prSet presAssocID="{81CE972D-9038-4A9B-BECB-E9378536777E}" presName="centerShape" presStyleLbl="node0" presStyleIdx="0" presStyleCnt="1" custScaleX="203635" custScaleY="179649" custLinFactNeighborX="-323" custLinFactNeighborY="-9"/>
      <dgm:spPr/>
      <dgm:t>
        <a:bodyPr/>
        <a:lstStyle/>
        <a:p>
          <a:endParaRPr lang="en-US"/>
        </a:p>
      </dgm:t>
    </dgm:pt>
    <dgm:pt modelId="{203E5F44-9803-430F-B2C3-4839E565461A}" type="pres">
      <dgm:prSet presAssocID="{B8010459-8FF8-40D0-84D0-087C9769516A}" presName="node" presStyleLbl="node1" presStyleIdx="0" presStyleCnt="4" custScaleX="159525">
        <dgm:presLayoutVars>
          <dgm:bulletEnabled val="1"/>
        </dgm:presLayoutVars>
      </dgm:prSet>
      <dgm:spPr/>
      <dgm:t>
        <a:bodyPr/>
        <a:lstStyle/>
        <a:p>
          <a:endParaRPr lang="en-US"/>
        </a:p>
      </dgm:t>
    </dgm:pt>
    <dgm:pt modelId="{DEEE28D8-8F02-4589-B8DE-8BF37D440171}" type="pres">
      <dgm:prSet presAssocID="{B8010459-8FF8-40D0-84D0-087C9769516A}" presName="dummy" presStyleCnt="0"/>
      <dgm:spPr/>
    </dgm:pt>
    <dgm:pt modelId="{A580CF41-4C07-4601-B1AE-EF4211BC6F52}" type="pres">
      <dgm:prSet presAssocID="{5192DAA8-F6D2-4B40-AB2B-2F8D5BBDFC6A}" presName="sibTrans" presStyleLbl="sibTrans2D1" presStyleIdx="0" presStyleCnt="4"/>
      <dgm:spPr/>
      <dgm:t>
        <a:bodyPr/>
        <a:lstStyle/>
        <a:p>
          <a:endParaRPr lang="en-US"/>
        </a:p>
      </dgm:t>
    </dgm:pt>
    <dgm:pt modelId="{D6AF3B9D-27BC-48C6-ADB5-1DD638DADCF9}" type="pres">
      <dgm:prSet presAssocID="{7C5BE105-2382-43D9-A7F0-81431F4EF8FD}" presName="node" presStyleLbl="node1" presStyleIdx="1" presStyleCnt="4" custScaleX="159167" custScaleY="109597" custRadScaleRad="118862" custRadScaleInc="4650">
        <dgm:presLayoutVars>
          <dgm:bulletEnabled val="1"/>
        </dgm:presLayoutVars>
      </dgm:prSet>
      <dgm:spPr/>
      <dgm:t>
        <a:bodyPr/>
        <a:lstStyle/>
        <a:p>
          <a:endParaRPr lang="en-US"/>
        </a:p>
      </dgm:t>
    </dgm:pt>
    <dgm:pt modelId="{C9B518B2-E1BC-4ABF-AD71-51B5EDB48063}" type="pres">
      <dgm:prSet presAssocID="{7C5BE105-2382-43D9-A7F0-81431F4EF8FD}" presName="dummy" presStyleCnt="0"/>
      <dgm:spPr/>
    </dgm:pt>
    <dgm:pt modelId="{C463A6BA-1506-4347-B163-F9571B21082A}" type="pres">
      <dgm:prSet presAssocID="{E8828DE3-C587-4CCB-9C94-18E880DB2EDF}" presName="sibTrans" presStyleLbl="sibTrans2D1" presStyleIdx="1" presStyleCnt="4"/>
      <dgm:spPr/>
      <dgm:t>
        <a:bodyPr/>
        <a:lstStyle/>
        <a:p>
          <a:endParaRPr lang="en-US"/>
        </a:p>
      </dgm:t>
    </dgm:pt>
    <dgm:pt modelId="{DBE17C31-32CE-4962-A0B5-9FF3B6DB96CE}" type="pres">
      <dgm:prSet presAssocID="{6FCB3DD0-94C5-450E-8C79-E8A57D3CB050}" presName="node" presStyleLbl="node1" presStyleIdx="2" presStyleCnt="4" custScaleX="178616">
        <dgm:presLayoutVars>
          <dgm:bulletEnabled val="1"/>
        </dgm:presLayoutVars>
      </dgm:prSet>
      <dgm:spPr/>
      <dgm:t>
        <a:bodyPr/>
        <a:lstStyle/>
        <a:p>
          <a:endParaRPr lang="en-US"/>
        </a:p>
      </dgm:t>
    </dgm:pt>
    <dgm:pt modelId="{1A8287CB-5FEB-4EC3-A957-D30762895B7B}" type="pres">
      <dgm:prSet presAssocID="{6FCB3DD0-94C5-450E-8C79-E8A57D3CB050}" presName="dummy" presStyleCnt="0"/>
      <dgm:spPr/>
    </dgm:pt>
    <dgm:pt modelId="{091F28AC-6FED-4EDD-B0CA-65DF495A8619}" type="pres">
      <dgm:prSet presAssocID="{82F5C12C-A894-4501-A1EC-0D68EBBDCEF0}" presName="sibTrans" presStyleLbl="sibTrans2D1" presStyleIdx="2" presStyleCnt="4"/>
      <dgm:spPr/>
      <dgm:t>
        <a:bodyPr/>
        <a:lstStyle/>
        <a:p>
          <a:endParaRPr lang="en-US"/>
        </a:p>
      </dgm:t>
    </dgm:pt>
    <dgm:pt modelId="{72AB09B9-0CB4-4C97-84F1-759530D47123}" type="pres">
      <dgm:prSet presAssocID="{5A801A53-2A71-44C8-8C57-C532B24DBEBD}" presName="node" presStyleLbl="node1" presStyleIdx="3" presStyleCnt="4" custScaleX="158167" custScaleY="96446" custRadScaleRad="123555" custRadScaleInc="-4473">
        <dgm:presLayoutVars>
          <dgm:bulletEnabled val="1"/>
        </dgm:presLayoutVars>
      </dgm:prSet>
      <dgm:spPr/>
      <dgm:t>
        <a:bodyPr/>
        <a:lstStyle/>
        <a:p>
          <a:endParaRPr lang="en-US"/>
        </a:p>
      </dgm:t>
    </dgm:pt>
    <dgm:pt modelId="{444C1B66-F807-41BD-B32E-17795E939A11}" type="pres">
      <dgm:prSet presAssocID="{5A801A53-2A71-44C8-8C57-C532B24DBEBD}" presName="dummy" presStyleCnt="0"/>
      <dgm:spPr/>
    </dgm:pt>
    <dgm:pt modelId="{5FAE9CE2-BA94-4CB0-AD5B-BA78C82F72A2}" type="pres">
      <dgm:prSet presAssocID="{C9426D8E-8714-4228-8E72-7F49237571C2}" presName="sibTrans" presStyleLbl="sibTrans2D1" presStyleIdx="3" presStyleCnt="4"/>
      <dgm:spPr/>
      <dgm:t>
        <a:bodyPr/>
        <a:lstStyle/>
        <a:p>
          <a:endParaRPr lang="en-US"/>
        </a:p>
      </dgm:t>
    </dgm:pt>
  </dgm:ptLst>
  <dgm:cxnLst>
    <dgm:cxn modelId="{63EA0BF6-5D43-420A-B909-634160AEFD75}" srcId="{81CE972D-9038-4A9B-BECB-E9378536777E}" destId="{5A801A53-2A71-44C8-8C57-C532B24DBEBD}" srcOrd="3" destOrd="0" parTransId="{A0475AC2-60B2-4AF5-A0BC-ECF5BC492F8E}" sibTransId="{C9426D8E-8714-4228-8E72-7F49237571C2}"/>
    <dgm:cxn modelId="{99C69103-2905-4CD4-B252-B6AE5C177B63}" srcId="{81CE972D-9038-4A9B-BECB-E9378536777E}" destId="{B8010459-8FF8-40D0-84D0-087C9769516A}" srcOrd="0" destOrd="0" parTransId="{677A2371-7DE3-4696-B38F-5F2C4C8709BF}" sibTransId="{5192DAA8-F6D2-4B40-AB2B-2F8D5BBDFC6A}"/>
    <dgm:cxn modelId="{39BF1DF5-9D76-43E7-B1E0-05FA59D4A5C2}" type="presOf" srcId="{B8010459-8FF8-40D0-84D0-087C9769516A}" destId="{203E5F44-9803-430F-B2C3-4839E565461A}" srcOrd="0" destOrd="0" presId="urn:microsoft.com/office/officeart/2005/8/layout/radial6"/>
    <dgm:cxn modelId="{07B716C1-1E0D-4D1E-B334-3D224511B100}" type="presOf" srcId="{E8828DE3-C587-4CCB-9C94-18E880DB2EDF}" destId="{C463A6BA-1506-4347-B163-F9571B21082A}" srcOrd="0" destOrd="0" presId="urn:microsoft.com/office/officeart/2005/8/layout/radial6"/>
    <dgm:cxn modelId="{AE2C9C50-0A94-4CB6-97AE-A91AF19AFB01}" type="presOf" srcId="{5192DAA8-F6D2-4B40-AB2B-2F8D5BBDFC6A}" destId="{A580CF41-4C07-4601-B1AE-EF4211BC6F52}" srcOrd="0" destOrd="0" presId="urn:microsoft.com/office/officeart/2005/8/layout/radial6"/>
    <dgm:cxn modelId="{E7940F69-5463-47CD-AF2A-45C82454A558}" type="presOf" srcId="{BC560B27-7088-4929-BEA7-898C25FD2168}" destId="{9FBD6B18-CC40-4870-8883-15264EBD551C}" srcOrd="0" destOrd="0" presId="urn:microsoft.com/office/officeart/2005/8/layout/radial6"/>
    <dgm:cxn modelId="{4CD6DDC9-762E-4E25-9ABB-6199F29B3EB7}" srcId="{BC560B27-7088-4929-BEA7-898C25FD2168}" destId="{81CE972D-9038-4A9B-BECB-E9378536777E}" srcOrd="0" destOrd="0" parTransId="{C75BC8B4-6AD8-4EC4-8ACA-F4AD26881839}" sibTransId="{26FA234A-4496-44BD-B98A-99EAC3A7B1A8}"/>
    <dgm:cxn modelId="{D87B8C54-5ED7-4D48-AA2C-796176ECE840}" srcId="{81CE972D-9038-4A9B-BECB-E9378536777E}" destId="{7C5BE105-2382-43D9-A7F0-81431F4EF8FD}" srcOrd="1" destOrd="0" parTransId="{1571FDBD-D735-45AA-BBBC-E40325EE0062}" sibTransId="{E8828DE3-C587-4CCB-9C94-18E880DB2EDF}"/>
    <dgm:cxn modelId="{C2C8D1D1-A801-4BAB-9B0C-16D86AC589BF}" type="presOf" srcId="{5A801A53-2A71-44C8-8C57-C532B24DBEBD}" destId="{72AB09B9-0CB4-4C97-84F1-759530D47123}" srcOrd="0" destOrd="0" presId="urn:microsoft.com/office/officeart/2005/8/layout/radial6"/>
    <dgm:cxn modelId="{51D9D290-536D-427B-8BAB-828F751116C1}" type="presOf" srcId="{81CE972D-9038-4A9B-BECB-E9378536777E}" destId="{DF9FEF12-7CBF-4D4C-BCE9-96075D6C24B8}" srcOrd="0" destOrd="0" presId="urn:microsoft.com/office/officeart/2005/8/layout/radial6"/>
    <dgm:cxn modelId="{415C1386-09CF-4AC7-B2CC-02BAA6760D63}" type="presOf" srcId="{6FCB3DD0-94C5-450E-8C79-E8A57D3CB050}" destId="{DBE17C31-32CE-4962-A0B5-9FF3B6DB96CE}" srcOrd="0" destOrd="0" presId="urn:microsoft.com/office/officeart/2005/8/layout/radial6"/>
    <dgm:cxn modelId="{22E31BAA-96DB-418B-A916-89183E1C4816}" type="presOf" srcId="{C9426D8E-8714-4228-8E72-7F49237571C2}" destId="{5FAE9CE2-BA94-4CB0-AD5B-BA78C82F72A2}" srcOrd="0" destOrd="0" presId="urn:microsoft.com/office/officeart/2005/8/layout/radial6"/>
    <dgm:cxn modelId="{FBBB7F96-A885-4B8D-8016-D3A8577B3837}" type="presOf" srcId="{82F5C12C-A894-4501-A1EC-0D68EBBDCEF0}" destId="{091F28AC-6FED-4EDD-B0CA-65DF495A8619}" srcOrd="0" destOrd="0" presId="urn:microsoft.com/office/officeart/2005/8/layout/radial6"/>
    <dgm:cxn modelId="{4D97563A-6C5B-4376-96A4-C620E52FACC9}" type="presOf" srcId="{7C5BE105-2382-43D9-A7F0-81431F4EF8FD}" destId="{D6AF3B9D-27BC-48C6-ADB5-1DD638DADCF9}" srcOrd="0" destOrd="0" presId="urn:microsoft.com/office/officeart/2005/8/layout/radial6"/>
    <dgm:cxn modelId="{C42437A8-171D-4DA9-B66D-470A32D1D3B8}" srcId="{81CE972D-9038-4A9B-BECB-E9378536777E}" destId="{6FCB3DD0-94C5-450E-8C79-E8A57D3CB050}" srcOrd="2" destOrd="0" parTransId="{C45F829E-D5FC-4145-B4DB-9756A9BBB789}" sibTransId="{82F5C12C-A894-4501-A1EC-0D68EBBDCEF0}"/>
    <dgm:cxn modelId="{466DE017-415A-4D10-8CFD-68D645B56416}" type="presParOf" srcId="{9FBD6B18-CC40-4870-8883-15264EBD551C}" destId="{DF9FEF12-7CBF-4D4C-BCE9-96075D6C24B8}" srcOrd="0" destOrd="0" presId="urn:microsoft.com/office/officeart/2005/8/layout/radial6"/>
    <dgm:cxn modelId="{6D99F861-9685-41D9-8F98-B2B68355F9FF}" type="presParOf" srcId="{9FBD6B18-CC40-4870-8883-15264EBD551C}" destId="{203E5F44-9803-430F-B2C3-4839E565461A}" srcOrd="1" destOrd="0" presId="urn:microsoft.com/office/officeart/2005/8/layout/radial6"/>
    <dgm:cxn modelId="{AF484749-2469-4E19-9A8A-38865C7CACA0}" type="presParOf" srcId="{9FBD6B18-CC40-4870-8883-15264EBD551C}" destId="{DEEE28D8-8F02-4589-B8DE-8BF37D440171}" srcOrd="2" destOrd="0" presId="urn:microsoft.com/office/officeart/2005/8/layout/radial6"/>
    <dgm:cxn modelId="{E1311AD5-E490-4F3A-B9E1-8914C7E88D57}" type="presParOf" srcId="{9FBD6B18-CC40-4870-8883-15264EBD551C}" destId="{A580CF41-4C07-4601-B1AE-EF4211BC6F52}" srcOrd="3" destOrd="0" presId="urn:microsoft.com/office/officeart/2005/8/layout/radial6"/>
    <dgm:cxn modelId="{A6BC8ACA-7F5E-4DBE-9E08-EB7FE190098C}" type="presParOf" srcId="{9FBD6B18-CC40-4870-8883-15264EBD551C}" destId="{D6AF3B9D-27BC-48C6-ADB5-1DD638DADCF9}" srcOrd="4" destOrd="0" presId="urn:microsoft.com/office/officeart/2005/8/layout/radial6"/>
    <dgm:cxn modelId="{CD8BA8AF-F784-46C5-9AC7-A62F5A6DDF7F}" type="presParOf" srcId="{9FBD6B18-CC40-4870-8883-15264EBD551C}" destId="{C9B518B2-E1BC-4ABF-AD71-51B5EDB48063}" srcOrd="5" destOrd="0" presId="urn:microsoft.com/office/officeart/2005/8/layout/radial6"/>
    <dgm:cxn modelId="{7EFC5E1A-8FC0-4ED0-A974-B446FE026D37}" type="presParOf" srcId="{9FBD6B18-CC40-4870-8883-15264EBD551C}" destId="{C463A6BA-1506-4347-B163-F9571B21082A}" srcOrd="6" destOrd="0" presId="urn:microsoft.com/office/officeart/2005/8/layout/radial6"/>
    <dgm:cxn modelId="{030EE907-930F-4A0F-B56A-EC2C1B64371E}" type="presParOf" srcId="{9FBD6B18-CC40-4870-8883-15264EBD551C}" destId="{DBE17C31-32CE-4962-A0B5-9FF3B6DB96CE}" srcOrd="7" destOrd="0" presId="urn:microsoft.com/office/officeart/2005/8/layout/radial6"/>
    <dgm:cxn modelId="{AEB510E7-58D5-4604-BB8E-2C1398BCF98F}" type="presParOf" srcId="{9FBD6B18-CC40-4870-8883-15264EBD551C}" destId="{1A8287CB-5FEB-4EC3-A957-D30762895B7B}" srcOrd="8" destOrd="0" presId="urn:microsoft.com/office/officeart/2005/8/layout/radial6"/>
    <dgm:cxn modelId="{FED57296-9D4F-4817-8F22-58161C54D271}" type="presParOf" srcId="{9FBD6B18-CC40-4870-8883-15264EBD551C}" destId="{091F28AC-6FED-4EDD-B0CA-65DF495A8619}" srcOrd="9" destOrd="0" presId="urn:microsoft.com/office/officeart/2005/8/layout/radial6"/>
    <dgm:cxn modelId="{9BA71072-C7CC-49C1-9F6C-3E87A8F2F9B6}" type="presParOf" srcId="{9FBD6B18-CC40-4870-8883-15264EBD551C}" destId="{72AB09B9-0CB4-4C97-84F1-759530D47123}" srcOrd="10" destOrd="0" presId="urn:microsoft.com/office/officeart/2005/8/layout/radial6"/>
    <dgm:cxn modelId="{DFC7EE15-EC15-4A66-80E7-771CF352B54B}" type="presParOf" srcId="{9FBD6B18-CC40-4870-8883-15264EBD551C}" destId="{444C1B66-F807-41BD-B32E-17795E939A11}" srcOrd="11" destOrd="0" presId="urn:microsoft.com/office/officeart/2005/8/layout/radial6"/>
    <dgm:cxn modelId="{2064840C-B737-4DFB-A231-CCDADAF49638}" type="presParOf" srcId="{9FBD6B18-CC40-4870-8883-15264EBD551C}" destId="{5FAE9CE2-BA94-4CB0-AD5B-BA78C82F72A2}" srcOrd="12" destOrd="0" presId="urn:microsoft.com/office/officeart/2005/8/layout/radial6"/>
  </dgm:cxnLst>
  <dgm:bg/>
  <dgm:whole/>
</dgm:dataModel>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E69513E-DD85-44FE-A8AB-2AFF4509931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4360D65-0873-484D-9593-8A824DFA452F}" type="slidenum">
              <a:rPr lang="en-US" smtClean="0"/>
              <a:pPr/>
              <a:t>1</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dirty="0" smtClean="0"/>
              <a:t>One</a:t>
            </a:r>
            <a:r>
              <a:rPr lang="en-US" baseline="0" dirty="0" smtClean="0"/>
              <a:t> of the more common ways that instream flow opponents challenge instream flow needs assessments is to question the basis for the recommended amount or claim that there simply isn’t a credible basis for the request.  The fact is there are a large number of proven, acceptable methods to chose from for quantifying flow needs.  However the challenge is to use the right tool to provide the needed information.  This presentation provides some basic information about flow quantification based on some of the more commonly used methods in the U.S. and beyond.</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138ED74-8F48-4768-8FEE-5D1A35FF466D}" type="slidenum">
              <a:rPr lang="en-US" smtClean="0"/>
              <a:pPr/>
              <a:t>10</a:t>
            </a:fld>
            <a:endParaRPr lang="en-US" smtClean="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r>
              <a:rPr lang="en-US" dirty="0" smtClean="0"/>
              <a:t>Instream flow models have a few assumptions . . . </a:t>
            </a:r>
          </a:p>
          <a:p>
            <a:endParaRPr lang="en-US" dirty="0" smtClean="0"/>
          </a:p>
          <a:p>
            <a:pPr>
              <a:spcBef>
                <a:spcPct val="0"/>
              </a:spcBef>
              <a:buClr>
                <a:srgbClr val="FF0000"/>
              </a:buClr>
              <a:buFontTx/>
              <a:buChar char="•"/>
            </a:pPr>
            <a:r>
              <a:rPr lang="en-US" sz="2400" dirty="0" smtClean="0">
                <a:solidFill>
                  <a:srgbClr val="FFCC00"/>
                </a:solidFill>
                <a:latin typeface="Arial" pitchFamily="34" charset="0"/>
              </a:rPr>
              <a:t> Models don’t provide the right, or best, answer.  They simply help managers understand the consequences of their actions and thus help manage risk.  They don’t eliminate the possibility of making a bad decision.</a:t>
            </a:r>
          </a:p>
          <a:p>
            <a:pPr marL="0" marR="0" indent="0" algn="l" defTabSz="914400" rtl="0" eaLnBrk="0" fontAlgn="base" latinLnBrk="0" hangingPunct="0">
              <a:lnSpc>
                <a:spcPct val="100000"/>
              </a:lnSpc>
              <a:spcBef>
                <a:spcPct val="0"/>
              </a:spcBef>
              <a:spcAft>
                <a:spcPct val="0"/>
              </a:spcAft>
              <a:buClr>
                <a:srgbClr val="FF0000"/>
              </a:buClr>
              <a:buSzTx/>
              <a:buFontTx/>
              <a:buChar char="•"/>
              <a:tabLst/>
              <a:defRPr/>
            </a:pPr>
            <a:r>
              <a:rPr lang="en-US" sz="2400" dirty="0" smtClean="0">
                <a:solidFill>
                  <a:srgbClr val="FFCC00"/>
                </a:solidFill>
                <a:latin typeface="Arial" pitchFamily="34" charset="0"/>
              </a:rPr>
              <a:t>  More water does not necessarily mean more habitat.</a:t>
            </a:r>
          </a:p>
          <a:p>
            <a:pPr>
              <a:spcBef>
                <a:spcPct val="0"/>
              </a:spcBef>
              <a:buClr>
                <a:srgbClr val="FF0000"/>
              </a:buClr>
              <a:buFontTx/>
              <a:buChar char="•"/>
            </a:pPr>
            <a:r>
              <a:rPr lang="en-US" sz="2400" dirty="0" smtClean="0">
                <a:solidFill>
                  <a:srgbClr val="FFCC00"/>
                </a:solidFill>
                <a:latin typeface="Arial" pitchFamily="34" charset="0"/>
              </a:rPr>
              <a:t> A flow that is beneficial to one life stage or species may be detrimental to others</a:t>
            </a:r>
          </a:p>
          <a:p>
            <a:pPr>
              <a:spcBef>
                <a:spcPct val="0"/>
              </a:spcBef>
              <a:buClr>
                <a:srgbClr val="FF0000"/>
              </a:buClr>
              <a:buFontTx/>
              <a:buChar char="•"/>
            </a:pPr>
            <a:r>
              <a:rPr lang="en-US" sz="2400" dirty="0" smtClean="0">
                <a:solidFill>
                  <a:srgbClr val="FFCC00"/>
                </a:solidFill>
                <a:latin typeface="Arial" pitchFamily="34" charset="0"/>
              </a:rPr>
              <a:t> Various life stages and species may require different amounts of water at different times of the year</a:t>
            </a:r>
          </a:p>
          <a:p>
            <a:pPr>
              <a:spcBef>
                <a:spcPct val="0"/>
              </a:spcBef>
              <a:buClr>
                <a:srgbClr val="FF0000"/>
              </a:buClr>
              <a:buFontTx/>
              <a:buChar char="•"/>
            </a:pPr>
            <a:r>
              <a:rPr lang="en-US" sz="2400" dirty="0" smtClean="0">
                <a:solidFill>
                  <a:srgbClr val="FFCC00"/>
                </a:solidFill>
                <a:latin typeface="Arial" pitchFamily="34" charset="0"/>
              </a:rPr>
              <a:t> A flow that maximizes useable habitat in one part of the stream may not provide very much useable habitat in another part</a:t>
            </a:r>
          </a:p>
          <a:p>
            <a:pPr>
              <a:spcBef>
                <a:spcPct val="0"/>
              </a:spcBef>
              <a:buClr>
                <a:srgbClr val="FF0000"/>
              </a:buClr>
              <a:buFontTx/>
              <a:buChar char="•"/>
            </a:pPr>
            <a:r>
              <a:rPr lang="en-US" sz="2400" dirty="0" smtClean="0">
                <a:solidFill>
                  <a:srgbClr val="FFCC00"/>
                </a:solidFill>
                <a:latin typeface="Arial" pitchFamily="34" charset="0"/>
              </a:rPr>
              <a:t> We need to realize that a single instream flow usually isn’t the answer – we need to think in terms of flow regimes.</a:t>
            </a:r>
          </a:p>
          <a:p>
            <a:pPr>
              <a:spcBef>
                <a:spcPct val="0"/>
              </a:spcBef>
              <a:buClr>
                <a:srgbClr val="FF0000"/>
              </a:buClr>
              <a:buFontTx/>
              <a:buChar char="•"/>
            </a:pPr>
            <a:r>
              <a:rPr lang="en-US" sz="2400" dirty="0" smtClean="0">
                <a:solidFill>
                  <a:srgbClr val="FFCC00"/>
                </a:solidFill>
                <a:latin typeface="Arial" pitchFamily="34" charset="0"/>
              </a:rPr>
              <a:t>Modeling output must be evaluated to determine if there are any inconsistent or alarming results</a:t>
            </a:r>
            <a:r>
              <a:rPr lang="en-US" sz="2000" dirty="0" smtClean="0">
                <a:solidFill>
                  <a:srgbClr val="FFCC00"/>
                </a:solidFill>
                <a:latin typeface="Arial" pitchFamily="34" charset="0"/>
              </a:rPr>
              <a:t>.  </a:t>
            </a:r>
          </a:p>
          <a:p>
            <a:pPr>
              <a:spcBef>
                <a:spcPct val="0"/>
              </a:spcBef>
              <a:buClr>
                <a:srgbClr val="FF0000"/>
              </a:buClr>
              <a:buFontTx/>
              <a:buChar char="•"/>
            </a:pPr>
            <a:r>
              <a:rPr lang="en-US" sz="2000" dirty="0" smtClean="0">
                <a:solidFill>
                  <a:srgbClr val="FFCC00"/>
                </a:solidFill>
                <a:latin typeface="Arial" pitchFamily="34" charset="0"/>
              </a:rPr>
              <a:t>No one flow is “best” for an ecosystem or a suite of organisms.  In almost all situations, we need to manage for flow regimes.</a:t>
            </a:r>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3ADF4B5-332D-4C1A-8E98-13D267C76BCE}" type="slidenum">
              <a:rPr lang="en-US" smtClean="0"/>
              <a:pPr/>
              <a:t>11</a:t>
            </a:fld>
            <a:endParaRPr lang="en-US" smtClean="0"/>
          </a:p>
        </p:txBody>
      </p:sp>
      <p:sp>
        <p:nvSpPr>
          <p:cNvPr id="78851" name="Rectangle 1026"/>
          <p:cNvSpPr>
            <a:spLocks noGrp="1" noRot="1" noChangeAspect="1" noChangeArrowheads="1" noTextEdit="1"/>
          </p:cNvSpPr>
          <p:nvPr>
            <p:ph type="sldImg"/>
          </p:nvPr>
        </p:nvSpPr>
        <p:spPr>
          <a:ln/>
        </p:spPr>
      </p:sp>
      <p:sp>
        <p:nvSpPr>
          <p:cNvPr id="78852" name="Rectangle 1027"/>
          <p:cNvSpPr>
            <a:spLocks noGrp="1" noChangeArrowheads="1"/>
          </p:cNvSpPr>
          <p:nvPr>
            <p:ph type="body" idx="1"/>
          </p:nvPr>
        </p:nvSpPr>
        <p:spPr>
          <a:noFill/>
          <a:ln/>
        </p:spPr>
        <p:txBody>
          <a:bodyPr/>
          <a:lstStyle/>
          <a:p>
            <a:pPr eaLnBrk="1" hangingPunct="1"/>
            <a:r>
              <a:rPr lang="en-US" dirty="0" smtClean="0"/>
              <a:t>The reason for so many different methods and approaches is due to the fact that each situation is different and we cannot use the same solution for each situation.</a:t>
            </a:r>
          </a:p>
          <a:p>
            <a:pPr eaLnBrk="1" hangingPunct="1"/>
            <a:r>
              <a:rPr lang="en-US" dirty="0" smtClean="0"/>
              <a:t>As a consequence, each study must begin with its own documentation process of what questions need answered and which ones don’t need answered.  Only after this process has been completed should you begin collecting data.</a:t>
            </a:r>
          </a:p>
          <a:p>
            <a:pPr eaLnBrk="1" hangingPunct="1"/>
            <a:r>
              <a:rPr lang="en-US" dirty="0" smtClean="0"/>
              <a:t>It’s also critically important to bear in mind that there is no such thing as a preliminary recommendation.  Unless such an estimate embraces the entire existing hydrograph, such a number runs the risk of becoming institutionalized.  And when the number (or regime) is found to be “too low” upon subsequent study, it may be impossible to convince planners and water developers that the needed flow regime must be more than they</a:t>
            </a:r>
            <a:r>
              <a:rPr lang="en-US" baseline="0" dirty="0" smtClean="0"/>
              <a:t> used for planning purposes.</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9756EF8-82A4-4B7B-8C77-2659C75BA972}" type="slidenum">
              <a:rPr lang="en-US" smtClean="0"/>
              <a:pPr/>
              <a:t>12</a:t>
            </a:fld>
            <a:endParaRPr lang="en-US" smtClean="0"/>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Instream flow issues can be very complex and we need to acknowledge the potential complexity of any study - but you may not need to know everything about everything.</a:t>
            </a:r>
          </a:p>
          <a:p>
            <a:pPr eaLnBrk="1" hangingPunct="1"/>
            <a:r>
              <a:rPr lang="en-US" dirty="0" smtClean="0"/>
              <a:t>Understanding the importance and addressing the</a:t>
            </a:r>
            <a:r>
              <a:rPr lang="en-US" baseline="0" dirty="0" smtClean="0"/>
              <a:t> inter-relations of </a:t>
            </a:r>
            <a:r>
              <a:rPr lang="en-US" dirty="0" smtClean="0"/>
              <a:t>the 5 riverine components is critical in any flow regime quantification</a:t>
            </a:r>
            <a:r>
              <a:rPr lang="en-US" baseline="0" dirty="0" smtClean="0"/>
              <a:t> exercise</a:t>
            </a:r>
            <a:r>
              <a:rPr lang="en-US" dirty="0" smtClean="0"/>
              <a:t>. There is no established approach or methodology to tie all of these fields together nor is there a prescription for which of these components to study.  Rather, the challenge is simple to document all your decisions for including or excluding various components in writing and include the justification and approach used in your final report.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lot of hydrology models to choose from for basing flow recommendations on.  Of those shown here, the IHA model is the most widely used tool among IFC member agencies.  A couple of the more recent models that have been developed or proposed are</a:t>
            </a:r>
            <a:r>
              <a:rPr lang="en-US" baseline="0" dirty="0" smtClean="0"/>
              <a:t> the Alberta desk top method and the Richter presumptive standard.  These two methods each can be used to protect between 80% and 90% of the instantaneous flow at any time of year and are drawn from biological monitoring that shows that almost any reduction in flow at any time of year will have some ecological consequence.</a:t>
            </a:r>
            <a:endParaRPr lang="en-US" dirty="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9EEE700-264B-402E-AAAA-F153E077C472}" type="slidenum">
              <a:rPr lang="en-US" smtClean="0"/>
              <a:pPr/>
              <a:t>14</a:t>
            </a:fld>
            <a:endParaRPr lang="en-US"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dirty="0" smtClean="0"/>
              <a:t>This</a:t>
            </a:r>
            <a:r>
              <a:rPr lang="en-US" baseline="0" dirty="0" smtClean="0"/>
              <a:t> group of models typically is used to identify how much water you want to leave – not necessarily how much you want to restore.  The decision of what to protect can occur at any level of existing flow.</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far, the majority of instream flow quantification methods are based on some aspect of biology.  The methods shown here are among the more widely</a:t>
            </a:r>
            <a:r>
              <a:rPr lang="en-US" baseline="0" dirty="0" smtClean="0"/>
              <a:t> used.</a:t>
            </a:r>
            <a:endParaRPr lang="en-US" dirty="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 transect methods were among the first ones developed and are primarily</a:t>
            </a:r>
            <a:r>
              <a:rPr lang="en-US" baseline="0" dirty="0" smtClean="0"/>
              <a:t> used to estimate hydraulic characteristics over a range of flows.  Some the earliest methods were called sag-tape and R-2 Cross, but the calculations of today’s models are essentially the same.  Perhaps the most useful hydraulic information was estimated average depth, average velocity, wetted perimeter, and hydraulic radius.</a:t>
            </a:r>
            <a:endParaRPr lang="en-US" dirty="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EDC34B1-0EA8-419C-A378-C593A9E33757}" type="slidenum">
              <a:rPr lang="en-US" smtClean="0"/>
              <a:pPr/>
              <a:t>18</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dirty="0" smtClean="0"/>
              <a:t>In the wetted perimeter</a:t>
            </a:r>
            <a:r>
              <a:rPr lang="en-US" baseline="0" dirty="0" smtClean="0"/>
              <a:t> method, </a:t>
            </a:r>
            <a:r>
              <a:rPr lang="en-US" dirty="0" smtClean="0"/>
              <a:t>simulations generate a relationship between the change in the wetted perimeter of a cross section with change in stream flow.  A flow recommendation is identified by finding an inflection point in the resultant curve that indicates a point where flow starts to pull away from the stream bank.  The method assumes a relationship over a longer stream segment between wetted perimeter at the study site and biological condition.  However, not every hydraulic control provides a well defined inflection point which causes the user</a:t>
            </a:r>
            <a:r>
              <a:rPr lang="en-US" baseline="0" dirty="0" smtClean="0"/>
              <a:t> to become creative in his or her interpretation of the line or forces the user to eliminate that transect from their analysis.</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60EF9B5-3DC5-4D24-95C7-318890CF0169}" type="slidenum">
              <a:rPr lang="en-US" smtClean="0"/>
              <a:pPr/>
              <a:t>19</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dirty="0" smtClean="0"/>
              <a:t>Single transect methods are useful for setting base or threshold flows and can be conducted with minimal effort.  Colorado has based several thousand instream flow water rights on methods like this.  This tool does have limitations in that it is incapable of identifying trade-offs between flow and environmental condition, doesn’t address the value and need for different flows in different years and doesn’t address the need for other flows at other times of year for things like geomorphology and water quality.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0D6CC38-D2A5-4D00-AF09-8DEDB39900A6}" type="slidenum">
              <a:rPr lang="en-US" smtClean="0"/>
              <a:pPr/>
              <a:t>20</a:t>
            </a:fld>
            <a:endParaRPr lang="en-US" smtClean="0"/>
          </a:p>
        </p:txBody>
      </p:sp>
      <p:sp>
        <p:nvSpPr>
          <p:cNvPr id="83971" name="Rectangle 1026"/>
          <p:cNvSpPr>
            <a:spLocks noGrp="1" noRot="1" noChangeAspect="1" noChangeArrowheads="1" noTextEdit="1"/>
          </p:cNvSpPr>
          <p:nvPr>
            <p:ph type="sldImg"/>
          </p:nvPr>
        </p:nvSpPr>
        <p:spPr>
          <a:solidFill>
            <a:srgbClr val="FFFFFF"/>
          </a:solidFill>
          <a:ln/>
        </p:spPr>
      </p:sp>
      <p:sp>
        <p:nvSpPr>
          <p:cNvPr id="8397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Many people think of the Tennant (or Montana) method as an office based, single-flow setting tool that is most appropriate in the western U.S. The fact is that Tennant developed this method by doing studies on over 150 streams all across the U.S. – the majority of which were in the Midwest and eastern U.S.</a:t>
            </a:r>
            <a:r>
              <a:rPr lang="en-US" baseline="0" dirty="0" smtClean="0"/>
              <a:t>  Tennant </a:t>
            </a:r>
            <a:r>
              <a:rPr lang="en-US" dirty="0" smtClean="0"/>
              <a:t>never intended this method to be used only as a single flow estimator in one region</a:t>
            </a:r>
            <a:r>
              <a:rPr lang="en-US" baseline="0" dirty="0" smtClean="0"/>
              <a:t> of the country.  </a:t>
            </a:r>
            <a:r>
              <a:rPr lang="en-US" dirty="0" smtClean="0"/>
              <a:t>Rather, the method can be used to set seasonally</a:t>
            </a:r>
            <a:r>
              <a:rPr lang="en-US" baseline="0" dirty="0" smtClean="0"/>
              <a:t> appropriate flow levels. </a:t>
            </a:r>
            <a:r>
              <a:rPr lang="en-US" dirty="0" smtClean="0"/>
              <a:t>any flow set using the technique should be validated in the field and the tool should be used to establish a range of flows.  This method has been used and adapted for use around the world and, according to Mr. Tennant, has never been defeated in a court challenge.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B729146-BA4D-470E-8F6B-DE6A9B9AE693}" type="slidenum">
              <a:rPr lang="en-US" smtClean="0"/>
              <a:pPr/>
              <a:t>2</a:t>
            </a:fld>
            <a:endParaRPr lang="en-US" smtClean="0"/>
          </a:p>
        </p:txBody>
      </p:sp>
      <p:sp>
        <p:nvSpPr>
          <p:cNvPr id="69635" name="Rectangle 2050"/>
          <p:cNvSpPr>
            <a:spLocks noGrp="1" noRot="1" noChangeAspect="1" noChangeArrowheads="1" noTextEdit="1"/>
          </p:cNvSpPr>
          <p:nvPr>
            <p:ph type="sldImg"/>
          </p:nvPr>
        </p:nvSpPr>
        <p:spPr>
          <a:solidFill>
            <a:srgbClr val="FFFFFF"/>
          </a:solidFill>
          <a:ln/>
        </p:spPr>
      </p:sp>
      <p:sp>
        <p:nvSpPr>
          <p:cNvPr id="69636" name="Rectangle 2051"/>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Most of the information included in this presentation is drawn from publications and policies of the Instream Flow Council.  The information in</a:t>
            </a:r>
            <a:r>
              <a:rPr lang="en-US" baseline="0" dirty="0" smtClean="0"/>
              <a:t> this presentation </a:t>
            </a:r>
            <a:r>
              <a:rPr lang="en-US" dirty="0" smtClean="0"/>
              <a:t>is very basic but for a more detailed account of the methods discussed and a look at other methods, one can find a thorough treatment in the IFC book </a:t>
            </a:r>
            <a:r>
              <a:rPr lang="en-US" i="1" dirty="0" smtClean="0"/>
              <a:t>Instream Flows for</a:t>
            </a:r>
            <a:r>
              <a:rPr lang="en-US" i="1" baseline="0" dirty="0" smtClean="0"/>
              <a:t> Riverine Resource Stewardship (revised edition) by Annear et al. (2004)</a:t>
            </a:r>
            <a:r>
              <a:rPr lang="en-US" dirty="0"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03C7DBD-F18C-406A-A1E0-BA07CD893053}" type="slidenum">
              <a:rPr lang="en-US" smtClean="0"/>
              <a:pPr/>
              <a:t>21</a:t>
            </a:fld>
            <a:endParaRPr lang="en-US" smtClean="0"/>
          </a:p>
        </p:txBody>
      </p:sp>
      <p:sp>
        <p:nvSpPr>
          <p:cNvPr id="84995" name="Rectangle 1026"/>
          <p:cNvSpPr>
            <a:spLocks noGrp="1" noRot="1" noChangeAspect="1" noChangeArrowheads="1" noTextEdit="1"/>
          </p:cNvSpPr>
          <p:nvPr>
            <p:ph type="sldImg"/>
          </p:nvPr>
        </p:nvSpPr>
        <p:spPr>
          <a:ln/>
        </p:spPr>
      </p:sp>
      <p:sp>
        <p:nvSpPr>
          <p:cNvPr id="84996" name="Rectangle 1027"/>
          <p:cNvSpPr>
            <a:spLocks noGrp="1" noChangeArrowheads="1"/>
          </p:cNvSpPr>
          <p:nvPr>
            <p:ph type="body" idx="1"/>
          </p:nvPr>
        </p:nvSpPr>
        <p:spPr>
          <a:noFill/>
          <a:ln/>
        </p:spPr>
        <p:txBody>
          <a:bodyPr/>
          <a:lstStyle/>
          <a:p>
            <a:pPr eaLnBrk="1" hangingPunct="1"/>
            <a:r>
              <a:rPr lang="en-US" dirty="0" smtClean="0"/>
              <a:t>Some of the key characteristics of the Tennant Method include that it can be used to set base flows or flow regimes (though that is often overlooked), and it requires relatively low effort to generate a number.  However you typically need a relatively long-term record of flow records (at least 20 years) to come up with a recommendation.  A key consideration with hydrology is that if hydrologic patterns have been altered, the recommendation may be artificially lower.  One of the method’s strengths is that it has held up well to several court challenges and is a widely accepted method.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11C98CB-DA67-4432-8AD6-85651876A3DD}" type="slidenum">
              <a:rPr lang="en-US" smtClean="0"/>
              <a:pPr/>
              <a:t>22</a:t>
            </a:fld>
            <a:endParaRPr lang="en-US" smtClean="0"/>
          </a:p>
        </p:txBody>
      </p:sp>
      <p:sp>
        <p:nvSpPr>
          <p:cNvPr id="8601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The physical habitat simulation methodology is one of the most widely known and used methods available.  It is based on a relatively simple hydrologic simulation model that is linked to another set of information called habitat suitability criteria for different species of organisms and life stages.  It can also be used for different purposes like aquatic insects, boating and even esthetics.  Results are generated in curves contrasting weighted usable area (often improperly called habitat) against flow.  As such it is useful to identify tradeoffs in this version of physical habitat at different flows.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D12E5A7-74F6-4E79-8EB4-37FABB23461A}" type="slidenum">
              <a:rPr lang="en-US" smtClean="0"/>
              <a:pPr/>
              <a:t>23</a:t>
            </a:fld>
            <a:endParaRPr lang="en-US" smtClean="0"/>
          </a:p>
        </p:txBody>
      </p:sp>
      <p:sp>
        <p:nvSpPr>
          <p:cNvPr id="87043" name="Rectangle 1026"/>
          <p:cNvSpPr>
            <a:spLocks noGrp="1" noRot="1" noChangeAspect="1" noChangeArrowheads="1" noTextEdit="1"/>
          </p:cNvSpPr>
          <p:nvPr>
            <p:ph type="sldImg"/>
          </p:nvPr>
        </p:nvSpPr>
        <p:spPr>
          <a:ln/>
        </p:spPr>
      </p:sp>
      <p:sp>
        <p:nvSpPr>
          <p:cNvPr id="87044" name="Rectangle 1027"/>
          <p:cNvSpPr>
            <a:spLocks noGrp="1" noChangeArrowheads="1"/>
          </p:cNvSpPr>
          <p:nvPr>
            <p:ph type="body" idx="1"/>
          </p:nvPr>
        </p:nvSpPr>
        <p:spPr>
          <a:noFill/>
          <a:ln/>
        </p:spPr>
        <p:txBody>
          <a:bodyPr/>
          <a:lstStyle/>
          <a:p>
            <a:pPr eaLnBrk="1" hangingPunct="1"/>
            <a:r>
              <a:rPr lang="en-US" dirty="0" smtClean="0"/>
              <a:t>Though widely used, this model still has its limitations and problems.  Primary among these is that it defines longer segments of rivers on the basis of a limited number of cross sections.  The hydrology model only simulates flow in one direction (linear) which is not very realistic in the real world.  And the output, that is often referred to as habitat, is really only a portion of habitat that’s defined by depth, velocity and substrate.  Though useful, these hydraulic features represent only a narrow definition of habitat as aquatic organisms see it.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A71CA98-5FBA-4727-B4F1-2E8DE9AF6934}" type="slidenum">
              <a:rPr lang="en-US" smtClean="0"/>
              <a:pPr/>
              <a:t>24</a:t>
            </a:fld>
            <a:endParaRPr lang="en-US" smtClean="0"/>
          </a:p>
        </p:txBody>
      </p:sp>
      <p:sp>
        <p:nvSpPr>
          <p:cNvPr id="88067" name="Rectangle 1026"/>
          <p:cNvSpPr>
            <a:spLocks noGrp="1" noRot="1" noChangeAspect="1" noChangeArrowheads="1" noTextEdit="1"/>
          </p:cNvSpPr>
          <p:nvPr>
            <p:ph type="sldImg"/>
          </p:nvPr>
        </p:nvSpPr>
        <p:spPr>
          <a:ln/>
        </p:spPr>
      </p:sp>
      <p:sp>
        <p:nvSpPr>
          <p:cNvPr id="88068" name="Rectangle 1027"/>
          <p:cNvSpPr>
            <a:spLocks noGrp="1" noChangeArrowheads="1"/>
          </p:cNvSpPr>
          <p:nvPr>
            <p:ph type="body" idx="1"/>
          </p:nvPr>
        </p:nvSpPr>
        <p:spPr>
          <a:noFill/>
          <a:ln/>
        </p:spPr>
        <p:txBody>
          <a:bodyPr/>
          <a:lstStyle/>
          <a:p>
            <a:pPr eaLnBrk="1" hangingPunct="1"/>
            <a:r>
              <a:rPr lang="en-US" dirty="0" err="1" smtClean="0"/>
              <a:t>MesoHABSIM</a:t>
            </a:r>
            <a:r>
              <a:rPr lang="en-US" dirty="0" smtClean="0"/>
              <a:t> is a tool that isn’t quite as sophisticated as PHABSIM but may do a reasonable job of identifying larger blocks of habitat over an entire reach of a river instead of just looking at a handful of transects.  The data must be collected in the field at each flow of interest and can be a considerable burden and expense.  Some critics note that the model is subjective and not repeatable.  In some studies the selection of flows needed to achieve project goals is not readily apparent to show lacking intimate familiarity</a:t>
            </a:r>
            <a:r>
              <a:rPr lang="en-US" baseline="0" dirty="0" smtClean="0"/>
              <a:t> with the model.  These concerns are </a:t>
            </a:r>
            <a:r>
              <a:rPr lang="en-US" dirty="0" smtClean="0"/>
              <a:t>important considerations for any credible scientific tool.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20F0F62-1946-4DA6-ADC8-17EAE6A02731}" type="slidenum">
              <a:rPr lang="en-US" smtClean="0"/>
              <a:pPr/>
              <a:t>25</a:t>
            </a:fld>
            <a:endParaRPr lang="en-US" smtClean="0"/>
          </a:p>
        </p:txBody>
      </p:sp>
      <p:sp>
        <p:nvSpPr>
          <p:cNvPr id="89091" name="Rectangle 1026"/>
          <p:cNvSpPr>
            <a:spLocks noGrp="1" noRot="1" noChangeAspect="1" noChangeArrowheads="1" noTextEdit="1"/>
          </p:cNvSpPr>
          <p:nvPr>
            <p:ph type="sldImg"/>
          </p:nvPr>
        </p:nvSpPr>
        <p:spPr>
          <a:ln/>
        </p:spPr>
      </p:sp>
      <p:sp>
        <p:nvSpPr>
          <p:cNvPr id="89092" name="Rectangle 1027"/>
          <p:cNvSpPr>
            <a:spLocks noGrp="1" noChangeArrowheads="1"/>
          </p:cNvSpPr>
          <p:nvPr>
            <p:ph type="body" idx="1"/>
          </p:nvPr>
        </p:nvSpPr>
        <p:spPr>
          <a:noFill/>
          <a:ln/>
        </p:spPr>
        <p:txBody>
          <a:bodyPr/>
          <a:lstStyle/>
          <a:p>
            <a:pPr eaLnBrk="1" hangingPunct="1"/>
            <a:r>
              <a:rPr lang="en-US" dirty="0" smtClean="0"/>
              <a:t>Two dimensional modeling of riverine habitat is a more recent adaptation of hydrologic modeling and fish habitat.  It is two dimensional in the sense that the hydrologic model is more sophisticated and actually simulates the movement of water in horizontal and lateral fields.  This is a big improvement over PHABSIM because it allows the user to model more complex habitats in a much more realistic manner.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45AAA00-AC6F-49AD-AEDC-9BC481A3A00A}" type="slidenum">
              <a:rPr lang="en-US" smtClean="0"/>
              <a:pPr/>
              <a:t>26</a:t>
            </a:fld>
            <a:endParaRPr lang="en-US" smtClean="0"/>
          </a:p>
        </p:txBody>
      </p:sp>
      <p:sp>
        <p:nvSpPr>
          <p:cNvPr id="9011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This method also relies on collection of data points at much higher densities</a:t>
            </a:r>
            <a:r>
              <a:rPr lang="en-US" baseline="0" dirty="0" smtClean="0"/>
              <a:t> than one-dimensional PHABSIM modeling that bases analyses only on cross sections.  D</a:t>
            </a:r>
            <a:r>
              <a:rPr lang="en-US" dirty="0" smtClean="0"/>
              <a:t>ata collection equipment can be very sophisticated and include use of total station instruments,</a:t>
            </a:r>
            <a:r>
              <a:rPr lang="en-US" baseline="0" dirty="0" smtClean="0"/>
              <a:t> acoustic </a:t>
            </a:r>
            <a:r>
              <a:rPr lang="en-US" baseline="0" dirty="0" err="1" smtClean="0"/>
              <a:t>Dopler</a:t>
            </a:r>
            <a:r>
              <a:rPr lang="en-US" baseline="0" dirty="0" smtClean="0"/>
              <a:t> profile equipment and GPS</a:t>
            </a:r>
            <a:r>
              <a:rPr lang="en-US" dirty="0" smtClean="0"/>
              <a:t>.   The large data sets assembled for this tool require considerable computing capability but overall</a:t>
            </a:r>
            <a:r>
              <a:rPr lang="en-US" baseline="0" dirty="0" smtClean="0"/>
              <a:t> the </a:t>
            </a:r>
            <a:r>
              <a:rPr lang="en-US" dirty="0" smtClean="0"/>
              <a:t>information gained is detailed and defensible.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9320FB8-5957-45DF-A445-F2EA13703769}" type="slidenum">
              <a:rPr lang="en-US" smtClean="0"/>
              <a:pPr/>
              <a:t>27</a:t>
            </a:fld>
            <a:endParaRPr lang="en-US" smtClean="0"/>
          </a:p>
        </p:txBody>
      </p:sp>
      <p:sp>
        <p:nvSpPr>
          <p:cNvPr id="91139" name="Rectangle 1026"/>
          <p:cNvSpPr>
            <a:spLocks noGrp="1" noRot="1" noChangeAspect="1" noChangeArrowheads="1" noTextEdit="1"/>
          </p:cNvSpPr>
          <p:nvPr>
            <p:ph type="sldImg"/>
          </p:nvPr>
        </p:nvSpPr>
        <p:spPr>
          <a:ln/>
        </p:spPr>
      </p:sp>
      <p:sp>
        <p:nvSpPr>
          <p:cNvPr id="91140" name="Rectangle 1027"/>
          <p:cNvSpPr>
            <a:spLocks noGrp="1" noChangeArrowheads="1"/>
          </p:cNvSpPr>
          <p:nvPr>
            <p:ph type="body" idx="1"/>
          </p:nvPr>
        </p:nvSpPr>
        <p:spPr>
          <a:noFill/>
          <a:ln/>
        </p:spPr>
        <p:txBody>
          <a:bodyPr/>
          <a:lstStyle/>
          <a:p>
            <a:pPr eaLnBrk="1" hangingPunct="1"/>
            <a:r>
              <a:rPr lang="en-US" dirty="0" smtClean="0"/>
              <a:t>The output of the model is highly detailed and when linked with GIS layering the graphics can be very convincing.  In many situations, the imagery that is obtained can show what’s going on much more clearly than the graphs and charts of other models.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8B3679E-DEFA-4473-8367-68642A795864}" type="slidenum">
              <a:rPr lang="en-US" smtClean="0"/>
              <a:pPr/>
              <a:t>28</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t>Once river mesohabitats have been identified they can be delineated on a map of the river and associations of habitat and fish can be displayed.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432EC77-9BB5-4D50-A830-2C4EEEDC22CA}" type="slidenum">
              <a:rPr lang="en-US" smtClean="0"/>
              <a:pPr/>
              <a:t>29</a:t>
            </a:fld>
            <a:endParaRPr lang="en-US" smtClean="0"/>
          </a:p>
        </p:txBody>
      </p:sp>
      <p:sp>
        <p:nvSpPr>
          <p:cNvPr id="93187" name="Rectangle 1026"/>
          <p:cNvSpPr>
            <a:spLocks noGrp="1" noRot="1" noChangeAspect="1" noChangeArrowheads="1" noTextEdit="1"/>
          </p:cNvSpPr>
          <p:nvPr>
            <p:ph type="sldImg"/>
          </p:nvPr>
        </p:nvSpPr>
        <p:spPr>
          <a:ln/>
        </p:spPr>
      </p:sp>
      <p:sp>
        <p:nvSpPr>
          <p:cNvPr id="93188" name="Rectangle 1027"/>
          <p:cNvSpPr>
            <a:spLocks noGrp="1" noChangeArrowheads="1"/>
          </p:cNvSpPr>
          <p:nvPr>
            <p:ph type="body" idx="1"/>
          </p:nvPr>
        </p:nvSpPr>
        <p:spPr>
          <a:noFill/>
          <a:ln/>
        </p:spPr>
        <p:txBody>
          <a:bodyPr/>
          <a:lstStyle/>
          <a:p>
            <a:pPr eaLnBrk="1" hangingPunct="1"/>
            <a:r>
              <a:rPr lang="en-US" dirty="0" smtClean="0"/>
              <a:t>These </a:t>
            </a:r>
            <a:r>
              <a:rPr lang="en-US" dirty="0" err="1" smtClean="0"/>
              <a:t>mesohabitat</a:t>
            </a:r>
            <a:r>
              <a:rPr lang="en-US" dirty="0" smtClean="0"/>
              <a:t> conditions can then be displayed and summarized for the entire length of river that was surveyed for a range of desired flow levels.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E0CEA84-36D8-4A77-9E7A-258A0D9E7583}" type="slidenum">
              <a:rPr lang="en-US" smtClean="0"/>
              <a:pPr/>
              <a:t>31</a:t>
            </a:fld>
            <a:endParaRPr lang="en-US" smtClean="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dirty="0" smtClean="0"/>
              <a:t>This group of models is often more effective for identifying how much water is needed to restore a fishery.</a:t>
            </a:r>
            <a:r>
              <a:rPr lang="en-US" baseline="0" dirty="0" smtClean="0"/>
              <a:t>  They’re also used to quantify mitigation needs.</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dirty="0" smtClean="0"/>
              <a:t>So far, we’ve learned that quantifying and administering effective instream flow regimes is a complicated business involving the combined </a:t>
            </a:r>
            <a:r>
              <a:rPr lang="en-US" u="sng" dirty="0" smtClean="0"/>
              <a:t>interaction</a:t>
            </a:r>
            <a:r>
              <a:rPr lang="en-US" dirty="0" smtClean="0"/>
              <a:t> of 4 primary components.  In this presentation, we’ll just focus on the science of quantifying needed instream flow regimes.  </a:t>
            </a:r>
          </a:p>
          <a:p>
            <a:endParaRPr lang="en-US" dirty="0" smtClean="0"/>
          </a:p>
        </p:txBody>
      </p:sp>
      <p:sp>
        <p:nvSpPr>
          <p:cNvPr id="70660" name="Slide Number Placeholder 3"/>
          <p:cNvSpPr>
            <a:spLocks noGrp="1"/>
          </p:cNvSpPr>
          <p:nvPr>
            <p:ph type="sldNum" sz="quarter" idx="5"/>
          </p:nvPr>
        </p:nvSpPr>
        <p:spPr>
          <a:noFill/>
        </p:spPr>
        <p:txBody>
          <a:bodyPr/>
          <a:lstStyle/>
          <a:p>
            <a:fld id="{6BC84883-4756-43CD-8E80-492F7D3154A6}"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r>
              <a:rPr lang="en-US" dirty="0" smtClean="0"/>
              <a:t>A variety of models are also available to provide information about the effect of flow on the movement of bed materials through a stream channel.  Many of these are office based tools though most require some field documentation.  Among the more popular geomorphology tools are the HEC-6 and HEC-RAS programs that were developed by the US Army Corps of Engineers – Hydrologic Engineering Center.</a:t>
            </a:r>
          </a:p>
        </p:txBody>
      </p:sp>
      <p:sp>
        <p:nvSpPr>
          <p:cNvPr id="95236" name="Slide Number Placeholder 3"/>
          <p:cNvSpPr>
            <a:spLocks noGrp="1"/>
          </p:cNvSpPr>
          <p:nvPr>
            <p:ph type="sldNum" sz="quarter" idx="5"/>
          </p:nvPr>
        </p:nvSpPr>
        <p:spPr>
          <a:noFill/>
        </p:spPr>
        <p:txBody>
          <a:bodyPr/>
          <a:lstStyle/>
          <a:p>
            <a:fld id="{2A506205-AE59-4DE2-BF4A-72F2C0E0269B}" type="slidenum">
              <a:rPr lang="en-US" smtClean="0"/>
              <a:pPr/>
              <a:t>32</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79ECA893-4694-4E29-83F5-E2646DAFD968}" type="slidenum">
              <a:rPr lang="en-US" smtClean="0"/>
              <a:pPr/>
              <a:t>33</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Things to think about when using geomorphology models include the fact that they are often not very precise – model results typically have broad confidence intervals and require field validation.</a:t>
            </a:r>
          </a:p>
          <a:p>
            <a:pPr eaLnBrk="1" hangingPunct="1"/>
            <a:r>
              <a:rPr lang="en-US" dirty="0" smtClean="0"/>
              <a:t>These models serve to identify processes that maintain long-term physical habitat needs (and sediment transport equilibrium) but aren’t necessarily tied to one species.</a:t>
            </a:r>
          </a:p>
          <a:p>
            <a:pPr eaLnBrk="1" hangingPunct="1"/>
            <a:r>
              <a:rPr lang="en-US" dirty="0" smtClean="0"/>
              <a:t>The results are not time specific which means you need to specify the timing duration and ramping (change in flow) patterns based on the results of your model.</a:t>
            </a:r>
          </a:p>
          <a:p>
            <a:pPr eaLnBrk="1" hangingPunct="1"/>
            <a:r>
              <a:rPr lang="en-US" dirty="0" smtClean="0"/>
              <a:t>As with other riverine elements, you need other methods to identify flow needs for other riverine elements.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quality tools have been around for over 50 years and advances continue to be made in these models.  Though most of these models are not used as stand-alone</a:t>
            </a:r>
            <a:r>
              <a:rPr lang="en-US" baseline="0" dirty="0" smtClean="0"/>
              <a:t> tools to prescribe instream flow levels, it’s interesting that the most conservative of these models has been used with relative frequency as a basis for setting flow levels.  The </a:t>
            </a:r>
            <a:r>
              <a:rPr lang="en-US" dirty="0" smtClean="0"/>
              <a:t>7Q10 (</a:t>
            </a:r>
            <a:r>
              <a:rPr lang="en-US" sz="1200" kern="1200" baseline="0" dirty="0" smtClean="0">
                <a:solidFill>
                  <a:schemeClr val="tx1"/>
                </a:solidFill>
                <a:latin typeface="Times New Roman" pitchFamily="18" charset="0"/>
                <a:ea typeface="+mn-ea"/>
                <a:cs typeface="+mn-cs"/>
              </a:rPr>
              <a:t>the lowest discharge that occurs over 7 consecutive days with a 10 year recurrence interval) has often been used for this purpose (mostly in the eastern and southern U.S.) but it is important to bear in mind that this </a:t>
            </a:r>
            <a:r>
              <a:rPr lang="en-US" dirty="0" smtClean="0"/>
              <a:t>is not an instream flow method with any value for protecting or restoring biological aspects of a river.  It is strictly a method that</a:t>
            </a:r>
            <a:r>
              <a:rPr lang="en-US" baseline="0" dirty="0" smtClean="0"/>
              <a:t> relates to maintaining established water quality standards.</a:t>
            </a:r>
            <a:endParaRPr lang="en-US" dirty="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42BC235-6740-412E-9B8F-09001030C941}" type="slidenum">
              <a:rPr lang="en-US" smtClean="0"/>
              <a:pPr/>
              <a:t>36</a:t>
            </a:fld>
            <a:endParaRPr lang="en-US" smtClean="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dirty="0" smtClean="0"/>
              <a:t>Effective instream flows include more than keeping a minimum amount of water in the stream to maintain fish survival.  </a:t>
            </a:r>
          </a:p>
          <a:p>
            <a:pPr>
              <a:spcBef>
                <a:spcPct val="0"/>
              </a:spcBef>
            </a:pPr>
            <a:r>
              <a:rPr lang="en-US" dirty="0" smtClean="0"/>
              <a:t>Once minimum flows are set, they ultimately become </a:t>
            </a:r>
            <a:r>
              <a:rPr lang="en-US" u="sng" dirty="0" smtClean="0"/>
              <a:t>maximum</a:t>
            </a:r>
            <a:r>
              <a:rPr lang="en-US" dirty="0" smtClean="0"/>
              <a:t> flows above which flow seldom ever rises again.  To provide meaningful, long-term ecological protection, it’s essential to at least talk in terms of instream flow </a:t>
            </a:r>
            <a:r>
              <a:rPr lang="en-US" u="sng" dirty="0" smtClean="0"/>
              <a:t>regimes</a:t>
            </a:r>
            <a:r>
              <a:rPr lang="en-US" u="none" baseline="0" dirty="0" smtClean="0"/>
              <a:t> for multiple purposes</a:t>
            </a:r>
            <a:r>
              <a:rPr lang="en-US" dirty="0" smtClean="0"/>
              <a:t> whether they are achievable in the short term or not.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A5FD66F8-D925-46CC-B9C2-678BCD8C5FD9}" type="slidenum">
              <a:rPr lang="en-US" smtClean="0"/>
              <a:pPr/>
              <a:t>37</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dirty="0" smtClean="0"/>
              <a:t>Connectivity can be addressed via several models though none of them is usually described as solely a connectivity model.  At the stream segment scale, two-dimensional models can be conditioned to identify the flow or flow at which prescribed connectivity processes occur.</a:t>
            </a:r>
          </a:p>
          <a:p>
            <a:pPr eaLnBrk="1" hangingPunct="1"/>
            <a:r>
              <a:rPr lang="en-US" dirty="0" smtClean="0"/>
              <a:t>Likewise, several groundwater models including SSTEMP and SNTEMP include a factor to address connectivity.</a:t>
            </a:r>
          </a:p>
          <a:p>
            <a:pPr eaLnBrk="1" hangingPunct="1"/>
            <a:r>
              <a:rPr lang="en-US" dirty="0" smtClean="0"/>
              <a:t>Certain estuary models including salinity-based inflow method and the tidal </a:t>
            </a:r>
            <a:r>
              <a:rPr lang="en-US" dirty="0" err="1" smtClean="0"/>
              <a:t>distributary</a:t>
            </a:r>
            <a:r>
              <a:rPr lang="en-US" dirty="0" smtClean="0"/>
              <a:t> method are based on connectivity of inflows from associated rivers but the application of these models is probably limited to the reach level.</a:t>
            </a:r>
          </a:p>
          <a:p>
            <a:pPr eaLnBrk="1" hangingPunct="1"/>
            <a:r>
              <a:rPr lang="en-US" dirty="0" smtClean="0"/>
              <a:t>Lastly, investigators can generate connectivity information from </a:t>
            </a:r>
            <a:r>
              <a:rPr lang="en-US" dirty="0" smtClean="0"/>
              <a:t>relatively low technical visual surveys </a:t>
            </a:r>
            <a:r>
              <a:rPr lang="en-US" dirty="0" smtClean="0"/>
              <a:t>of the stream at different flows.  This kind of information may not be derived from simulations but can be valuable nonetheless.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Connectivity is potentially one of the more complicated of the five riverine elements.  You must not only quantify</a:t>
            </a:r>
            <a:r>
              <a:rPr lang="en-US" baseline="0" dirty="0" smtClean="0"/>
              <a:t> or recognize four dimensions, but also address connectivity of different physical, biological, and energetic components.  It is also imperative to specifically address issues related to seasonal periodicity, ramping, and duration.  As with all riverine elements, other tools are needed to assess needs for other riverine elements and processes.</a:t>
            </a:r>
            <a:endParaRPr lang="en-US" dirty="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4133B5C-07BC-45AF-98E2-FEB59668FF9B}" type="slidenum">
              <a:rPr lang="en-US" smtClean="0"/>
              <a:pPr/>
              <a:t>39</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i="0" dirty="0" smtClean="0">
                <a:latin typeface="Arial" pitchFamily="34" charset="0"/>
                <a:cs typeface="Arial" pitchFamily="34" charset="0"/>
              </a:rPr>
              <a:t>In the past decade or so, several tools have evolved to begin to address flow needs from a more holistic,</a:t>
            </a:r>
            <a:r>
              <a:rPr lang="en-US" i="0" baseline="0" dirty="0" smtClean="0">
                <a:latin typeface="Arial" pitchFamily="34" charset="0"/>
                <a:cs typeface="Arial" pitchFamily="34" charset="0"/>
              </a:rPr>
              <a:t> community-based perspective.  It seems likely that this trend will continue.  A few of the more widely recognized approaches include the following.</a:t>
            </a:r>
          </a:p>
          <a:p>
            <a:pPr eaLnBrk="1" hangingPunct="1">
              <a:buFont typeface="Arial" pitchFamily="34" charset="0"/>
              <a:buChar char="•"/>
            </a:pPr>
            <a:r>
              <a:rPr lang="en-US" i="0" dirty="0" smtClean="0">
                <a:latin typeface="Arial" pitchFamily="34" charset="0"/>
                <a:cs typeface="Arial" pitchFamily="34" charset="0"/>
              </a:rPr>
              <a:t>The </a:t>
            </a:r>
            <a:r>
              <a:rPr lang="en-US" i="0" dirty="0" smtClean="0">
                <a:latin typeface="Arial" pitchFamily="34" charset="0"/>
                <a:cs typeface="Arial" pitchFamily="34" charset="0"/>
              </a:rPr>
              <a:t>Downstream Response to Imposed Flow Transformation (DRIFT) Framework uses four modules: Biophysical, socio-economic (how common users are affected), scenario building, economics (strict monetary cost).</a:t>
            </a:r>
          </a:p>
          <a:p>
            <a:pPr eaLnBrk="1" hangingPunct="1">
              <a:buFont typeface="Arial" pitchFamily="34" charset="0"/>
              <a:buChar char="•"/>
            </a:pPr>
            <a:r>
              <a:rPr lang="en-US" dirty="0" smtClean="0">
                <a:latin typeface="Arial" pitchFamily="34" charset="0"/>
                <a:cs typeface="Arial" pitchFamily="34" charset="0"/>
              </a:rPr>
              <a:t>Decision Flow Assessments involve groups of experts agreeing on important riverine attributes or characteristics that change with flow and then making collective judgments on how those attributes actually change with flow</a:t>
            </a:r>
          </a:p>
          <a:p>
            <a:pPr eaLnBrk="1" hangingPunct="1">
              <a:buFont typeface="Arial" pitchFamily="34" charset="0"/>
              <a:buChar char="•"/>
            </a:pPr>
            <a:r>
              <a:rPr lang="en-US" dirty="0" smtClean="0">
                <a:latin typeface="Arial" pitchFamily="34" charset="0"/>
                <a:cs typeface="Arial" pitchFamily="34" charset="0"/>
              </a:rPr>
              <a:t>Ecological Limits of Hydrologic Alteration is designed to build on models like the IHA and add a biological realism that is lacking with just hydrologic statistics alone.  One of the limiting factors to this tool is the general absence of credible ecological data to validate the assumptions</a:t>
            </a:r>
          </a:p>
          <a:p>
            <a:pPr eaLnBrk="1" hangingPunct="1">
              <a:buFont typeface="Arial" pitchFamily="34" charset="0"/>
              <a:buChar char="•"/>
            </a:pPr>
            <a:r>
              <a:rPr lang="en-US" dirty="0" smtClean="0">
                <a:latin typeface="Arial" pitchFamily="34" charset="0"/>
                <a:cs typeface="Arial" pitchFamily="34" charset="0"/>
              </a:rPr>
              <a:t>Bayesian Decision Models are the latest in this evolving trend.  They involve a combination of data and judgment but develop decision pathways based on probability outcomes rather than precise calculations of outcomes.</a:t>
            </a:r>
          </a:p>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EDC7395-60FB-4FF2-8B1B-4083BDD68D16}" type="slidenum">
              <a:rPr lang="en-US" smtClean="0"/>
              <a:pPr/>
              <a:t>40</a:t>
            </a:fld>
            <a:endParaRPr lang="en-US" smtClean="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34" charset="0"/>
                <a:cs typeface="Arial" pitchFamily="34" charset="0"/>
              </a:rPr>
              <a:t>One method drawing particular</a:t>
            </a:r>
            <a:r>
              <a:rPr lang="en-US" baseline="0" dirty="0" smtClean="0">
                <a:latin typeface="Arial" pitchFamily="34" charset="0"/>
                <a:cs typeface="Arial" pitchFamily="34" charset="0"/>
              </a:rPr>
              <a:t> attention is the </a:t>
            </a:r>
            <a:r>
              <a:rPr lang="en-US" dirty="0" smtClean="0">
                <a:latin typeface="Arial" pitchFamily="34" charset="0"/>
                <a:cs typeface="Arial" pitchFamily="34" charset="0"/>
              </a:rPr>
              <a:t>Ecological </a:t>
            </a:r>
            <a:r>
              <a:rPr lang="en-US" dirty="0" smtClean="0">
                <a:latin typeface="Arial" pitchFamily="34" charset="0"/>
                <a:cs typeface="Arial" pitchFamily="34" charset="0"/>
              </a:rPr>
              <a:t>Limits of Hydrologic </a:t>
            </a:r>
            <a:r>
              <a:rPr lang="en-US" dirty="0" smtClean="0">
                <a:latin typeface="Arial" pitchFamily="34" charset="0"/>
                <a:cs typeface="Arial" pitchFamily="34" charset="0"/>
              </a:rPr>
              <a:t>Alteration (ELOHA) approach.  Touted as a method,</a:t>
            </a:r>
            <a:r>
              <a:rPr lang="en-US" baseline="0" dirty="0" smtClean="0">
                <a:latin typeface="Arial" pitchFamily="34" charset="0"/>
                <a:cs typeface="Arial" pitchFamily="34" charset="0"/>
              </a:rPr>
              <a:t> this tool is actually better described as a template for conducting detailed studies.  ELOHA begins by appropriately using models</a:t>
            </a:r>
            <a:r>
              <a:rPr lang="en-US" dirty="0" smtClean="0">
                <a:latin typeface="Arial" pitchFamily="34" charset="0"/>
                <a:cs typeface="Arial" pitchFamily="34" charset="0"/>
              </a:rPr>
              <a:t> </a:t>
            </a:r>
            <a:r>
              <a:rPr lang="en-US" dirty="0" smtClean="0">
                <a:latin typeface="Arial" pitchFamily="34" charset="0"/>
                <a:cs typeface="Arial" pitchFamily="34" charset="0"/>
              </a:rPr>
              <a:t>the IHA </a:t>
            </a:r>
            <a:r>
              <a:rPr lang="en-US" dirty="0" smtClean="0">
                <a:latin typeface="Arial" pitchFamily="34" charset="0"/>
                <a:cs typeface="Arial" pitchFamily="34" charset="0"/>
              </a:rPr>
              <a:t>to describe the existing and anticipated</a:t>
            </a:r>
            <a:r>
              <a:rPr lang="en-US" baseline="0" dirty="0" smtClean="0">
                <a:latin typeface="Arial" pitchFamily="34" charset="0"/>
                <a:cs typeface="Arial" pitchFamily="34" charset="0"/>
              </a:rPr>
              <a:t> hydrologic regime but faces the same challenges as other models when it comes time to </a:t>
            </a:r>
            <a:r>
              <a:rPr lang="en-US" dirty="0" smtClean="0">
                <a:latin typeface="Arial" pitchFamily="34" charset="0"/>
                <a:cs typeface="Arial" pitchFamily="34" charset="0"/>
              </a:rPr>
              <a:t>add a measure of </a:t>
            </a:r>
            <a:r>
              <a:rPr lang="en-US" dirty="0" smtClean="0">
                <a:latin typeface="Arial" pitchFamily="34" charset="0"/>
                <a:cs typeface="Arial" pitchFamily="34" charset="0"/>
              </a:rPr>
              <a:t>biological </a:t>
            </a:r>
            <a:r>
              <a:rPr lang="en-US" dirty="0" smtClean="0">
                <a:latin typeface="Arial" pitchFamily="34" charset="0"/>
                <a:cs typeface="Arial" pitchFamily="34" charset="0"/>
              </a:rPr>
              <a:t>realism –</a:t>
            </a:r>
            <a:r>
              <a:rPr lang="en-US" baseline="0" dirty="0" smtClean="0">
                <a:latin typeface="Arial" pitchFamily="34" charset="0"/>
                <a:cs typeface="Arial" pitchFamily="34" charset="0"/>
              </a:rPr>
              <a:t> the pervasive “black box” that ties hydrology to ecologic processes</a:t>
            </a:r>
            <a:r>
              <a:rPr lang="en-US" dirty="0" smtClean="0">
                <a:latin typeface="Arial" pitchFamily="34" charset="0"/>
                <a:cs typeface="Arial" pitchFamily="34" charset="0"/>
              </a:rPr>
              <a:t>.  The </a:t>
            </a:r>
            <a:r>
              <a:rPr lang="en-US" dirty="0" smtClean="0">
                <a:latin typeface="Arial" pitchFamily="34" charset="0"/>
                <a:cs typeface="Arial" pitchFamily="34" charset="0"/>
              </a:rPr>
              <a:t>general absence of credible ecological data to validate the </a:t>
            </a:r>
            <a:r>
              <a:rPr lang="en-US" dirty="0" smtClean="0">
                <a:latin typeface="Arial" pitchFamily="34" charset="0"/>
                <a:cs typeface="Arial" pitchFamily="34" charset="0"/>
              </a:rPr>
              <a:t>assumptions used in this approach is a major issue.</a:t>
            </a:r>
          </a:p>
          <a:p>
            <a:pPr eaLnBrk="1" hangingPunct="1"/>
            <a:endParaRPr lang="en-US" dirty="0" smtClean="0">
              <a:latin typeface="Arial" pitchFamily="34" charset="0"/>
              <a:cs typeface="Arial" pitchFamily="34" charset="0"/>
            </a:endParaRPr>
          </a:p>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dirty="0" smtClean="0"/>
              <a:t>ELOHA </a:t>
            </a:r>
            <a:r>
              <a:rPr lang="en-US" dirty="0" smtClean="0"/>
              <a:t>provides </a:t>
            </a:r>
            <a:r>
              <a:rPr lang="en-US" dirty="0" smtClean="0"/>
              <a:t>a </a:t>
            </a:r>
            <a:r>
              <a:rPr lang="en-US" dirty="0" smtClean="0"/>
              <a:t>decision-making process </a:t>
            </a:r>
            <a:r>
              <a:rPr lang="en-US" dirty="0" smtClean="0"/>
              <a:t>more than represents a discrete </a:t>
            </a:r>
            <a:r>
              <a:rPr lang="en-US" dirty="0" smtClean="0"/>
              <a:t>replicable model.</a:t>
            </a:r>
            <a:endParaRPr lang="en-US" dirty="0" smtClean="0"/>
          </a:p>
        </p:txBody>
      </p:sp>
      <p:sp>
        <p:nvSpPr>
          <p:cNvPr id="102404" name="Slide Number Placeholder 3"/>
          <p:cNvSpPr>
            <a:spLocks noGrp="1"/>
          </p:cNvSpPr>
          <p:nvPr>
            <p:ph type="sldNum" sz="quarter" idx="5"/>
          </p:nvPr>
        </p:nvSpPr>
        <p:spPr>
          <a:noFill/>
        </p:spPr>
        <p:txBody>
          <a:bodyPr/>
          <a:lstStyle/>
          <a:p>
            <a:fld id="{EB15B82C-7036-4156-A0F8-38E8EA19BBE5}" type="slidenum">
              <a:rPr lang="en-US" smtClean="0"/>
              <a:pPr/>
              <a:t>41</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EA12961C-B573-42E8-8E9D-431A561F2FE6}" type="slidenum">
              <a:rPr lang="en-US" smtClean="0"/>
              <a:pPr/>
              <a:t>42</a:t>
            </a:fld>
            <a:endParaRPr lang="en-US" smtClean="0"/>
          </a:p>
        </p:txBody>
      </p:sp>
      <p:sp>
        <p:nvSpPr>
          <p:cNvPr id="103427" name="Rectangle 1026"/>
          <p:cNvSpPr>
            <a:spLocks noGrp="1" noRot="1" noChangeAspect="1" noChangeArrowheads="1" noTextEdit="1"/>
          </p:cNvSpPr>
          <p:nvPr>
            <p:ph type="sldImg"/>
          </p:nvPr>
        </p:nvSpPr>
        <p:spPr>
          <a:solidFill>
            <a:srgbClr val="FFFFFF"/>
          </a:solidFill>
          <a:ln/>
        </p:spPr>
      </p:sp>
      <p:sp>
        <p:nvSpPr>
          <p:cNvPr id="103428"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30000"/>
              </a:spcBef>
              <a:spcAft>
                <a:spcPts val="600"/>
              </a:spcAft>
              <a:buClrTx/>
              <a:buSzTx/>
              <a:buFontTx/>
              <a:buNone/>
              <a:tabLst/>
              <a:defRPr/>
            </a:pPr>
            <a:r>
              <a:rPr lang="en-US" dirty="0" smtClean="0">
                <a:latin typeface="Arial" pitchFamily="34" charset="0"/>
                <a:cs typeface="Arial" pitchFamily="34" charset="0"/>
              </a:rPr>
              <a:t>Bayesian Decision Models are the latest in this evolving trend.  They involve a combination of data and judgment but develop decision pathways based on probability outcomes rather than precise deterministic calculations of outcomes.</a:t>
            </a:r>
          </a:p>
          <a:p>
            <a:pPr marL="0" marR="0" indent="0" algn="l" defTabSz="914400" rtl="0" eaLnBrk="1" fontAlgn="base" latinLnBrk="0" hangingPunct="1">
              <a:lnSpc>
                <a:spcPct val="100000"/>
              </a:lnSpc>
              <a:spcBef>
                <a:spcPct val="30000"/>
              </a:spcBef>
              <a:spcAft>
                <a:spcPts val="600"/>
              </a:spcAft>
              <a:buClrTx/>
              <a:buSzTx/>
              <a:buFontTx/>
              <a:buNone/>
              <a:tabLst/>
              <a:defRPr/>
            </a:pPr>
            <a:endParaRPr lang="en-US" dirty="0" smtClean="0">
              <a:latin typeface="Arial" pitchFamily="34" charset="0"/>
              <a:cs typeface="Arial" pitchFamily="34" charset="0"/>
            </a:endParaRPr>
          </a:p>
          <a:p>
            <a:pPr eaLnBrk="1" hangingPunct="1"/>
            <a:r>
              <a:rPr lang="en-US" dirty="0" smtClean="0"/>
              <a:t>Bayesian </a:t>
            </a:r>
            <a:r>
              <a:rPr lang="en-US" dirty="0" smtClean="0"/>
              <a:t>decision models are essentially probability assessment tools.  They can be as complex as one wishes to make them and can be designed to address any number of inputs and outcomes.  They are intriguing because they can be worked both forwards and backwards to adjust variables as appropriate.  This particular draft model for the Flint River, Georgia included consideration of the 5 riverine components identified by the IFC, but is still a relatively simple representation of nature.  As with all models, these too can be and are limited by the quantity and quality of information that is available.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Having the best technical understanding of relationships between flow regimes and ecosystem</a:t>
            </a:r>
            <a:r>
              <a:rPr lang="en-US" baseline="0" dirty="0" smtClean="0"/>
              <a:t> structure and function is a critically important part of any flow regime quantification process.  However, it is important to understand that science is seldom the sole basis for making flow regime decisions.  Rather, credible flow quantification is primarily used to help guide the decision making process with the realization that the final decision(s) will likely be based on social values, institutional capacity, and legal limitations and opportunities.  Much as some people would like science to be the ultimate decider, such an expectation is really like pounding a square peg into a round hole.  People make decisions; not models.</a:t>
            </a:r>
            <a:endParaRPr lang="en-US" dirty="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970FD22A-A056-4789-9A64-3E3959BAC35E}" type="slidenum">
              <a:rPr lang="en-US" smtClean="0"/>
              <a:pPr/>
              <a:t>43</a:t>
            </a:fld>
            <a:endParaRPr lang="en-US" smtClean="0"/>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Demonstration Flow Assessments are a </a:t>
            </a:r>
            <a:r>
              <a:rPr lang="en-US" dirty="0" smtClean="0"/>
              <a:t>technique that is occasionally used when funds are limited, the risk of error is somewhat less, and there is either difficulty collecting data or a lack of faith in the data that will be collected.  It involves assembling a team of experts who are skilled at understanding the riverine components of interest.  This technique is sometimes jokingly referred to as a BOGSAR (bunch of guys standing </a:t>
            </a:r>
            <a:r>
              <a:rPr lang="en-US" dirty="0" smtClean="0"/>
              <a:t>along a river) </a:t>
            </a:r>
            <a:r>
              <a:rPr lang="en-US" dirty="0" smtClean="0"/>
              <a:t>but in reality this </a:t>
            </a:r>
            <a:r>
              <a:rPr lang="en-US" dirty="0" smtClean="0"/>
              <a:t>can and should </a:t>
            </a:r>
            <a:r>
              <a:rPr lang="en-US" dirty="0" smtClean="0"/>
              <a:t>be a scientifically controlled exercise.  As such, the team must strive for a process that can be repeated by another similarly skilled group of individuals.  This tool has a benefit that, if done properly, it can </a:t>
            </a:r>
            <a:r>
              <a:rPr lang="en-US" dirty="0" smtClean="0"/>
              <a:t>generate buy-in </a:t>
            </a:r>
            <a:r>
              <a:rPr lang="en-US" dirty="0" smtClean="0"/>
              <a:t>from all stakeholders </a:t>
            </a:r>
            <a:r>
              <a:rPr lang="en-US" dirty="0" smtClean="0"/>
              <a:t>who </a:t>
            </a:r>
            <a:r>
              <a:rPr lang="en-US" dirty="0" smtClean="0"/>
              <a:t>participated in the decision-making process</a:t>
            </a:r>
            <a:r>
              <a:rPr lang="en-US" dirty="0" smtClean="0"/>
              <a:t>.  This approach is described in more detail in the IFC book “Instream Flows for Riverine Resource Stewardship, </a:t>
            </a:r>
            <a:r>
              <a:rPr lang="en-US" i="1" dirty="0" smtClean="0"/>
              <a:t>revised</a:t>
            </a:r>
            <a:r>
              <a:rPr lang="en-US" i="0" dirty="0" smtClean="0"/>
              <a:t>).</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322D8D1-DE84-4259-89BC-B73CDA48B0E3}" type="slidenum">
              <a:rPr lang="en-US" smtClean="0"/>
              <a:pPr/>
              <a:t>44</a:t>
            </a:fld>
            <a:endParaRPr lang="en-US" smtClean="0"/>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Holistic methodologies hold great promise.  Developing tools that integrate multiple components is perhaps the greatest research need for scientists today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66CCF391-D287-47D3-8C7F-4497BF8C8E83}" type="slidenum">
              <a:rPr lang="en-US" smtClean="0"/>
              <a:pPr/>
              <a:t>45</a:t>
            </a:fld>
            <a:endParaRPr lang="en-US"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marL="0" lvl="1" eaLnBrk="1" fontAlgn="t" hangingPunct="1">
              <a:spcBef>
                <a:spcPts val="0"/>
              </a:spcBef>
            </a:pPr>
            <a:r>
              <a:rPr lang="en-US" dirty="0" smtClean="0">
                <a:cs typeface="Times New Roman" pitchFamily="18" charset="0"/>
              </a:rPr>
              <a:t>In a nationwide survey conducted by the Instream Flow Council that was published in 2009, only </a:t>
            </a:r>
            <a:r>
              <a:rPr lang="en-US" dirty="0" smtClean="0">
                <a:cs typeface="Times New Roman" pitchFamily="18" charset="0"/>
              </a:rPr>
              <a:t>two methods </a:t>
            </a:r>
            <a:r>
              <a:rPr lang="en-US" dirty="0" smtClean="0">
                <a:cs typeface="Times New Roman" pitchFamily="18" charset="0"/>
              </a:rPr>
              <a:t>capable of quantifying relationships between water volume amount and fisheries were identified.  </a:t>
            </a:r>
            <a:r>
              <a:rPr lang="en-US" dirty="0" smtClean="0">
                <a:cs typeface="Times New Roman" pitchFamily="18" charset="0"/>
              </a:rPr>
              <a:t>These included the Reservoir Quality Index </a:t>
            </a:r>
            <a:r>
              <a:rPr lang="en-US" dirty="0" smtClean="0">
                <a:cs typeface="Times New Roman" pitchFamily="18" charset="0"/>
              </a:rPr>
              <a:t>developed by </a:t>
            </a:r>
            <a:r>
              <a:rPr lang="en-US" dirty="0" err="1" smtClean="0">
                <a:cs typeface="Times New Roman" pitchFamily="18" charset="0"/>
              </a:rPr>
              <a:t>Witworth</a:t>
            </a:r>
            <a:r>
              <a:rPr lang="en-US" dirty="0" smtClean="0">
                <a:cs typeface="Times New Roman" pitchFamily="18" charset="0"/>
              </a:rPr>
              <a:t> in Wyoming and based on the </a:t>
            </a:r>
            <a:r>
              <a:rPr lang="en-US" dirty="0" err="1" smtClean="0">
                <a:cs typeface="Times New Roman" pitchFamily="18" charset="0"/>
              </a:rPr>
              <a:t>Morpho-edaphic</a:t>
            </a:r>
            <a:r>
              <a:rPr lang="en-US" dirty="0" smtClean="0">
                <a:cs typeface="Times New Roman" pitchFamily="18" charset="0"/>
              </a:rPr>
              <a:t> index that was developed </a:t>
            </a:r>
            <a:r>
              <a:rPr lang="en-US" dirty="0" smtClean="0">
                <a:cs typeface="Times New Roman" pitchFamily="18" charset="0"/>
              </a:rPr>
              <a:t>by Ryder in </a:t>
            </a:r>
            <a:r>
              <a:rPr lang="en-US" dirty="0" smtClean="0">
                <a:cs typeface="Times New Roman" pitchFamily="18" charset="0"/>
              </a:rPr>
              <a:t>1965.  Both of these methods are based </a:t>
            </a:r>
            <a:r>
              <a:rPr lang="en-US" dirty="0" smtClean="0">
                <a:cs typeface="Times New Roman" pitchFamily="18" charset="0"/>
              </a:rPr>
              <a:t>on a simple relationship between Total Dissolved Solids and Depth.</a:t>
            </a:r>
          </a:p>
          <a:p>
            <a:pPr marL="0" lvl="1" eaLnBrk="1" fontAlgn="t" hangingPunct="1">
              <a:spcBef>
                <a:spcPts val="0"/>
              </a:spcBef>
            </a:pPr>
            <a:endParaRPr lang="en-US" dirty="0" smtClean="0">
              <a:cs typeface="Times New Roman" pitchFamily="18" charset="0"/>
            </a:endParaRPr>
          </a:p>
          <a:p>
            <a:pPr marL="0" lvl="1" eaLnBrk="1" fontAlgn="t" hangingPunct="1">
              <a:spcBef>
                <a:spcPts val="0"/>
              </a:spcBef>
            </a:pPr>
            <a:r>
              <a:rPr lang="en-US" dirty="0" smtClean="0">
                <a:cs typeface="Times New Roman" pitchFamily="18" charset="0"/>
              </a:rPr>
              <a:t>The </a:t>
            </a:r>
            <a:r>
              <a:rPr lang="en-US" dirty="0" smtClean="0">
                <a:cs typeface="Times New Roman" pitchFamily="18" charset="0"/>
              </a:rPr>
              <a:t>other method referenced was the Demonstration Drawdown method that has been used in Ontario.  This is a tool based on balancing outflow with inflow to match natural flow dynamics and </a:t>
            </a:r>
            <a:r>
              <a:rPr lang="en-US" dirty="0" smtClean="0">
                <a:cs typeface="Times New Roman" pitchFamily="18" charset="0"/>
              </a:rPr>
              <a:t>processes</a:t>
            </a:r>
            <a:r>
              <a:rPr lang="en-US" baseline="0" dirty="0" smtClean="0">
                <a:cs typeface="Times New Roman" pitchFamily="18" charset="0"/>
              </a:rPr>
              <a:t> and is essentially a variation of an adaptive management strategy.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eaLnBrk="1" fontAlgn="t" hangingPunct="1">
              <a:spcBef>
                <a:spcPts val="0"/>
              </a:spcBef>
            </a:pPr>
            <a:r>
              <a:rPr lang="en-US" dirty="0" smtClean="0"/>
              <a:t>A key finding in this study is the relative paucity of methods to assess fishery values in reservoirs with the implication</a:t>
            </a:r>
            <a:r>
              <a:rPr lang="en-US" baseline="0" dirty="0" smtClean="0"/>
              <a:t> that fish and wildlife agencies are essentially willing to manage reservoirs with whatever water is provided.  The issues of certainty and control (over water supply) do not appear very prominent on in their strategic planning for reservoir fisheries, which reveals an opportunity for managers to consider improving</a:t>
            </a:r>
            <a:r>
              <a:rPr lang="en-US" dirty="0" smtClean="0"/>
              <a:t>.</a:t>
            </a:r>
            <a:endParaRPr lang="en-US" dirty="0" smtClean="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r>
              <a:rPr lang="en-US" dirty="0" smtClean="0"/>
              <a:t>Empirical methods for quantifying instream flow needs</a:t>
            </a:r>
            <a:r>
              <a:rPr lang="en-US" baseline="0" dirty="0" smtClean="0"/>
              <a:t> are essentially those based on direct observation and correlation of flow patterns with population trends.  These may take one or more of several forms.</a:t>
            </a:r>
            <a:endParaRPr lang="en-US" dirty="0" smtClean="0"/>
          </a:p>
        </p:txBody>
      </p:sp>
      <p:sp>
        <p:nvSpPr>
          <p:cNvPr id="107524" name="Slide Number Placeholder 3"/>
          <p:cNvSpPr>
            <a:spLocks noGrp="1"/>
          </p:cNvSpPr>
          <p:nvPr>
            <p:ph type="sldNum" sz="quarter" idx="5"/>
          </p:nvPr>
        </p:nvSpPr>
        <p:spPr>
          <a:noFill/>
        </p:spPr>
        <p:txBody>
          <a:bodyPr/>
          <a:lstStyle/>
          <a:p>
            <a:fld id="{17BE9C91-53DE-4AE4-B528-A0C0F51CC56D}" type="slidenum">
              <a:rPr lang="en-US" smtClean="0"/>
              <a:pPr/>
              <a:t>47</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328FB5A-92B2-4007-BF90-A1B10D23AE07}" type="slidenum">
              <a:rPr lang="en-US" smtClean="0"/>
              <a:pPr/>
              <a:t>48</a:t>
            </a:fld>
            <a:endParaRPr lang="en-US" smtClean="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Adaptive management is perhaps the most</a:t>
            </a:r>
            <a:r>
              <a:rPr lang="en-US" baseline="0" dirty="0" smtClean="0"/>
              <a:t> widely recognized approach among the methods in this group.  This approach sometimes finds favor b</a:t>
            </a:r>
            <a:r>
              <a:rPr lang="en-US" dirty="0" smtClean="0"/>
              <a:t>ecause </a:t>
            </a:r>
            <a:r>
              <a:rPr lang="en-US" dirty="0" smtClean="0"/>
              <a:t>of the great amount of uncertainty inherent in determining instream flow needs, </a:t>
            </a:r>
            <a:r>
              <a:rPr lang="en-US" dirty="0" smtClean="0"/>
              <a:t>necessitating a strategy of putting recommendations to </a:t>
            </a:r>
            <a:r>
              <a:rPr lang="en-US" dirty="0" smtClean="0"/>
              <a:t>practice and see if </a:t>
            </a:r>
            <a:r>
              <a:rPr lang="en-US" dirty="0" smtClean="0"/>
              <a:t>they produce the desired outcome.  </a:t>
            </a:r>
          </a:p>
          <a:p>
            <a:pPr eaLnBrk="1" hangingPunct="1"/>
            <a:endParaRPr lang="en-US" dirty="0" smtClean="0"/>
          </a:p>
          <a:p>
            <a:pPr eaLnBrk="1" hangingPunct="1"/>
            <a:r>
              <a:rPr lang="en-US" dirty="0" smtClean="0"/>
              <a:t>It is important to bear in mind that adaptive management is a long-term process. Successful </a:t>
            </a:r>
            <a:r>
              <a:rPr lang="en-US" dirty="0" smtClean="0"/>
              <a:t>implementation </a:t>
            </a:r>
            <a:r>
              <a:rPr lang="en-US" dirty="0" smtClean="0"/>
              <a:t>demands </a:t>
            </a:r>
            <a:r>
              <a:rPr lang="en-US" dirty="0" smtClean="0"/>
              <a:t>mutual, long-term commitment of all parties to a common goal, a clear definition of what is meant as to whether a prescription works, an active monitoring program, and the financial and administrative flexibility to accommodate evolving strategies as new information dictates. </a:t>
            </a:r>
            <a:r>
              <a:rPr lang="en-US" dirty="0" smtClean="0"/>
              <a:t>In the absence of these clear goals,</a:t>
            </a:r>
            <a:r>
              <a:rPr lang="en-US" baseline="0" dirty="0" smtClean="0"/>
              <a:t> strategies and measures of success, adaptive management may become nothing more than a stalling tactic until one side or the other gains an advantage (that may not necessarily be based on stream ecology).</a:t>
            </a:r>
            <a:endParaRPr lang="en-US" dirty="0" smtClean="0"/>
          </a:p>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 effective,</a:t>
            </a:r>
            <a:r>
              <a:rPr lang="en-US" baseline="0" dirty="0" smtClean="0"/>
              <a:t> adaptive management must incorporate these four specific components.</a:t>
            </a:r>
            <a:endParaRPr lang="en-US" dirty="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49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4C0FFDA-5BE5-497F-A097-B20A1CF7C324}" type="slidenum">
              <a:rPr lang="en-US" smtClean="0"/>
              <a:pPr/>
              <a:t>50</a:t>
            </a:fld>
            <a:endParaRPr lang="en-US" smtClean="0"/>
          </a:p>
        </p:txBody>
      </p:sp>
      <p:sp>
        <p:nvSpPr>
          <p:cNvPr id="108547" name="Rectangle 1026"/>
          <p:cNvSpPr>
            <a:spLocks noGrp="1" noRot="1" noChangeAspect="1" noChangeArrowheads="1" noTextEdit="1"/>
          </p:cNvSpPr>
          <p:nvPr>
            <p:ph type="sldImg"/>
          </p:nvPr>
        </p:nvSpPr>
        <p:spPr>
          <a:solidFill>
            <a:srgbClr val="FFFFFF"/>
          </a:solidFill>
          <a:ln/>
        </p:spPr>
      </p:sp>
      <p:sp>
        <p:nvSpPr>
          <p:cNvPr id="108548" name="Rectangle 1027"/>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smtClean="0"/>
              <a:t>In many situations, the public or high</a:t>
            </a:r>
            <a:r>
              <a:rPr lang="en-US" baseline="0" dirty="0" smtClean="0"/>
              <a:t> level administrators find technical charts, graphs and figures to be difficult to understand (and thus not very compelling).  In at least some of those situations descriptive photographs can often tell the same story portrayed in more scientific data and make all the difference in whether a recommendation is accepted or not.  Regardless, scientists should always take plenty of descriptive photos with the idea that such evidence may be much more effective that the most detailed technical model.</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en-US" dirty="0" smtClean="0"/>
              <a:t>River and lake level management is all about understanding and interpreting data, processes, and outcomes.  As such professional judgment is not only acceptable, it is essential.  None</a:t>
            </a:r>
            <a:r>
              <a:rPr lang="en-US" baseline="0" dirty="0" smtClean="0"/>
              <a:t> of the technical methods described here or used anywhere in the world is capable of making decisions of flow or lake level management in the absence of objective interpretations.  Technical tools help managers formulate decisions based on their extensive experience working with these complicated and dynamic natural resources.  It’s unprofessional not to embrace credible professional judgment.</a:t>
            </a:r>
            <a:endParaRPr lang="en-US" dirty="0" smtClean="0"/>
          </a:p>
        </p:txBody>
      </p:sp>
      <p:sp>
        <p:nvSpPr>
          <p:cNvPr id="110596" name="Slide Number Placeholder 3"/>
          <p:cNvSpPr>
            <a:spLocks noGrp="1"/>
          </p:cNvSpPr>
          <p:nvPr>
            <p:ph type="sldNum" sz="quarter" idx="5"/>
          </p:nvPr>
        </p:nvSpPr>
        <p:spPr>
          <a:noFill/>
        </p:spPr>
        <p:txBody>
          <a:bodyPr/>
          <a:lstStyle/>
          <a:p>
            <a:fld id="{A973D5CE-4CD1-47A5-861E-D3B665F8C12F}" type="slidenum">
              <a:rPr lang="en-US" smtClean="0"/>
              <a:pPr/>
              <a:t>51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CE49FF4-8B02-44D6-82B1-A5A04E3CE358}" type="slidenum">
              <a:rPr lang="en-US" smtClean="0"/>
              <a:pPr/>
              <a:t>52</a:t>
            </a:fld>
            <a:endParaRPr lang="en-US" smtClean="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Monitoring is often the one </a:t>
            </a:r>
            <a:r>
              <a:rPr lang="en-US" dirty="0" smtClean="0"/>
              <a:t>most important components </a:t>
            </a:r>
            <a:r>
              <a:rPr lang="en-US" dirty="0" smtClean="0"/>
              <a:t>that’s </a:t>
            </a:r>
            <a:r>
              <a:rPr lang="en-US" dirty="0" smtClean="0"/>
              <a:t>overlooked when quantifying and defending instream flow regime recommendations.  </a:t>
            </a:r>
            <a:r>
              <a:rPr lang="en-US" dirty="0" smtClean="0"/>
              <a:t>It’s hard to know if you’ve accomplished your objectives if you don’t have an accurate understanding of how things looked and functioned before you started.  </a:t>
            </a:r>
            <a:endParaRPr lang="en-US" dirty="0" smtClean="0"/>
          </a:p>
          <a:p>
            <a:pPr eaLnBrk="1" hangingPunct="1"/>
            <a:endParaRPr lang="en-US" dirty="0" smtClean="0"/>
          </a:p>
          <a:p>
            <a:pPr eaLnBrk="1" hangingPunct="1"/>
            <a:r>
              <a:rPr lang="en-US" dirty="0" smtClean="0"/>
              <a:t>It’s </a:t>
            </a:r>
            <a:r>
              <a:rPr lang="en-US" dirty="0" smtClean="0"/>
              <a:t>important to remember that monitoring is not the same thing as mitigation unless it’s tied to some type of programmatic or regulatory action if unacceptable change is observed</a:t>
            </a:r>
            <a:r>
              <a:rPr lang="en-US" dirty="0" smtClean="0"/>
              <a:t>.  If monitoring isn’t tied to a concrete outcome, biologists are relegated to documenting the demise of the resource they’re charged</a:t>
            </a:r>
            <a:r>
              <a:rPr lang="en-US" baseline="0" dirty="0" smtClean="0"/>
              <a:t> with managing.</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models, however, to help</a:t>
            </a:r>
            <a:r>
              <a:rPr lang="en-US" baseline="0" dirty="0" smtClean="0"/>
              <a:t> us with the decision making process.  By selecting appropriate models from the science tool box we can glean a lot of useful information about things like the short-term survival of organisms, the long-term persistence of habitat, and the long-term persistence of organisms.</a:t>
            </a:r>
            <a:endParaRPr lang="en-US" dirty="0"/>
          </a:p>
        </p:txBody>
      </p:sp>
      <p:sp>
        <p:nvSpPr>
          <p:cNvPr id="4" name="Slide Number Placeholder 3"/>
          <p:cNvSpPr>
            <a:spLocks noGrp="1"/>
          </p:cNvSpPr>
          <p:nvPr>
            <p:ph type="sldNum" sz="quarter" idx="10"/>
          </p:nvPr>
        </p:nvSpPr>
        <p:spPr/>
        <p:txBody>
          <a:bodyPr/>
          <a:lstStyle/>
          <a:p>
            <a:pPr>
              <a:defRPr/>
            </a:pPr>
            <a:fld id="{4E69513E-DD85-44FE-A8AB-2AFF4509931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F28714B9-CF19-4082-B96A-6BEDAA68AB48}" type="slidenum">
              <a:rPr lang="en-US" smtClean="0"/>
              <a:pPr/>
              <a:t>53</a:t>
            </a:fld>
            <a:endParaRPr lang="en-US" smtClean="0"/>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When we think of monitoring, we typically focus on the relatively easy things to keep track of.  </a:t>
            </a:r>
            <a:r>
              <a:rPr lang="en-US" dirty="0" smtClean="0"/>
              <a:t>For example, </a:t>
            </a:r>
            <a:r>
              <a:rPr lang="en-US" dirty="0" smtClean="0"/>
              <a:t>if our goal is to improve numbers of a particular fish species we focus on a fish.  But we often overlook monitoring the other elements of the stream upon which the organism of interest is highly dependent like habitat.</a:t>
            </a:r>
          </a:p>
          <a:p>
            <a:pPr eaLnBrk="1" hangingPunct="1"/>
            <a:r>
              <a:rPr lang="en-US" dirty="0" smtClean="0"/>
              <a:t>What’s more, we tend to focus on snapshots or one sample per month or year.  This may work with things like water quality but doesn’t always work so well for organisms or habitat.</a:t>
            </a:r>
          </a:p>
          <a:p>
            <a:pPr eaLnBrk="1" hangingPunct="1"/>
            <a:r>
              <a:rPr lang="en-US" dirty="0" smtClean="0"/>
              <a:t>Nature is defined by processes, not static unchanging conditions.  So where possible, monitoring should be geared to monitor process and define the dynamics of the river.  We rarely find a constant condition in nature so we shouldn’t manage for one.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41B28CAC-71DA-4EC0-8F62-810A4185BFB0}" type="slidenum">
              <a:rPr lang="en-US" smtClean="0"/>
              <a:pPr/>
              <a:t>54</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dirty="0" smtClean="0"/>
              <a:t>Of course the most important monitoring information needed is always more gage data.  With shrinking budgets everywhere, the trend </a:t>
            </a:r>
            <a:r>
              <a:rPr lang="en-US" dirty="0" smtClean="0"/>
              <a:t>in </a:t>
            </a:r>
            <a:r>
              <a:rPr lang="en-US" dirty="0" smtClean="0"/>
              <a:t>operation of gages is negative, so there is a challenge to halt and reverse this trend where possible</a:t>
            </a:r>
            <a:r>
              <a:rPr lang="en-US" dirty="0" smtClean="0"/>
              <a:t>.  Sometimes, it’s beneficial</a:t>
            </a:r>
            <a:r>
              <a:rPr lang="en-US" baseline="0" dirty="0" smtClean="0"/>
              <a:t> if agency staff can install inexpensive </a:t>
            </a:r>
            <a:r>
              <a:rPr lang="en-US" baseline="0" dirty="0" err="1" smtClean="0"/>
              <a:t>gaging</a:t>
            </a:r>
            <a:r>
              <a:rPr lang="en-US" baseline="0" dirty="0" smtClean="0"/>
              <a:t> devices such as continuously recording pressure transducers.  Data from even a couple years of such data can sometimes be used to correlate with nearby permanent gages and synthesize a longer term hydrograph.</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6CCA79F-A180-46B3-B141-60335B4EEE54}" type="slidenum">
              <a:rPr lang="en-US" smtClean="0"/>
              <a:pPr/>
              <a:t>55</a:t>
            </a:fld>
            <a:endParaRPr lang="en-US" smtClean="0"/>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Exactly how do you move from dry or dysfunctional stream channels to managing for fish to managing for ecological processes of rivers</a:t>
            </a:r>
            <a:r>
              <a:rPr lang="en-US" dirty="0" smtClean="0"/>
              <a:t>?  It really is a matter of putting together the pieces in whatever order you can.</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95F3BAB-5437-4E03-9358-95B93DCEAF42}" type="slidenum">
              <a:rPr lang="en-US" smtClean="0"/>
              <a:pPr/>
              <a:t>56</a:t>
            </a:fld>
            <a:endParaRPr lang="en-US" smtClean="0"/>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There’s no single method to answer this question, but there are a lot of good ones.  Understanding how best to quantify flow needs often requires a good understanding of ecological complexity and </a:t>
            </a:r>
            <a:r>
              <a:rPr lang="en-US" dirty="0" smtClean="0"/>
              <a:t>almost always</a:t>
            </a:r>
            <a:r>
              <a:rPr lang="en-US" baseline="0" dirty="0" smtClean="0"/>
              <a:t> depends on a</a:t>
            </a:r>
            <a:r>
              <a:rPr lang="en-US" dirty="0" smtClean="0"/>
              <a:t> </a:t>
            </a:r>
            <a:r>
              <a:rPr lang="en-US" dirty="0" smtClean="0"/>
              <a:t>multi-disciplinary approach.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2D8F22E-2D2D-4AF6-8E46-4EC1CD4FEE34}" type="slidenum">
              <a:rPr lang="en-US" smtClean="0"/>
              <a:pPr/>
              <a:t>57</a:t>
            </a:fld>
            <a:endParaRPr lang="en-US" smtClean="0"/>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One approach used in Alberta, Canada is </a:t>
            </a:r>
            <a:r>
              <a:rPr lang="en-US" dirty="0" smtClean="0"/>
              <a:t>to use a combination of methods or tools to address specific needs at specific times of </a:t>
            </a:r>
            <a:r>
              <a:rPr lang="en-US" dirty="0" smtClean="0"/>
              <a:t>year.  This </a:t>
            </a:r>
            <a:r>
              <a:rPr lang="en-US" dirty="0" smtClean="0"/>
              <a:t>technique </a:t>
            </a:r>
            <a:r>
              <a:rPr lang="en-US" dirty="0" smtClean="0"/>
              <a:t>does not address </a:t>
            </a:r>
            <a:r>
              <a:rPr lang="en-US" dirty="0" smtClean="0"/>
              <a:t>inter-annual flow variation needs but </a:t>
            </a:r>
            <a:r>
              <a:rPr lang="en-US" dirty="0" smtClean="0"/>
              <a:t>does provide a reasonable intra-annual flow regime that addresses seasonal</a:t>
            </a:r>
            <a:r>
              <a:rPr lang="en-US" baseline="0" dirty="0" smtClean="0"/>
              <a:t> flow needs to some extent</a:t>
            </a:r>
            <a:r>
              <a:rPr lang="en-US" dirty="0" smtClean="0"/>
              <a:t>.</a:t>
            </a:r>
            <a:endParaRPr lang="en-US" dirty="0" smtClean="0"/>
          </a:p>
          <a:p>
            <a:pPr eaLnBrk="1" hangingPunct="1"/>
            <a:r>
              <a:rPr lang="en-US" dirty="0" smtClean="0"/>
              <a:t>In this example, one would begin by establishing a base flow for the entire year below which no flow depletions would be </a:t>
            </a:r>
            <a:r>
              <a:rPr lang="en-US" dirty="0" smtClean="0"/>
              <a:t>allowed (bright red line).  An </a:t>
            </a:r>
            <a:r>
              <a:rPr lang="en-US" dirty="0" smtClean="0"/>
              <a:t>appropriate fish habitat method </a:t>
            </a:r>
            <a:r>
              <a:rPr lang="en-US" dirty="0" smtClean="0"/>
              <a:t>is </a:t>
            </a:r>
            <a:r>
              <a:rPr lang="en-US" dirty="0" err="1" smtClean="0"/>
              <a:t>ussed</a:t>
            </a:r>
            <a:r>
              <a:rPr lang="en-US" dirty="0" smtClean="0"/>
              <a:t> for </a:t>
            </a:r>
            <a:r>
              <a:rPr lang="en-US" dirty="0" smtClean="0"/>
              <a:t>parts of the </a:t>
            </a:r>
            <a:r>
              <a:rPr lang="en-US" dirty="0" smtClean="0"/>
              <a:t>year when other higher flows are not appropriate (blue line).  A channel maintenance flow regime is then identified to maintain high flows during the primary runoff period of year as a way to maintain in-channel habitat as</a:t>
            </a:r>
            <a:r>
              <a:rPr lang="en-US" baseline="0" dirty="0" smtClean="0"/>
              <a:t> well as </a:t>
            </a:r>
            <a:r>
              <a:rPr lang="en-US" dirty="0" smtClean="0"/>
              <a:t>riparian habitat. </a:t>
            </a:r>
            <a:endParaRPr lang="en-US" dirty="0" smtClean="0"/>
          </a:p>
          <a:p>
            <a:pPr eaLnBrk="1" hangingPunct="1"/>
            <a:r>
              <a:rPr lang="en-US" dirty="0" smtClean="0"/>
              <a:t>Methods </a:t>
            </a:r>
            <a:r>
              <a:rPr lang="en-US" dirty="0" smtClean="0"/>
              <a:t>for connectivity </a:t>
            </a:r>
            <a:r>
              <a:rPr lang="en-US" dirty="0" smtClean="0"/>
              <a:t>could be employed at </a:t>
            </a:r>
            <a:r>
              <a:rPr lang="en-US" dirty="0" smtClean="0"/>
              <a:t>defined times of year if those needs were appropriate.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C98F471-A199-46D7-9C2D-E28319663D05}" type="slidenum">
              <a:rPr lang="en-US" smtClean="0"/>
              <a:pPr/>
              <a:t>58</a:t>
            </a:fld>
            <a:endParaRPr lang="en-US" smtClean="0"/>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Science can provide a descriptive account of </a:t>
            </a:r>
            <a:r>
              <a:rPr lang="en-US" dirty="0" smtClean="0"/>
              <a:t>options but the model doesn’t exist that can make decisions for us.  Those are generally matters of value that science simply isn’t intended to address.  </a:t>
            </a:r>
            <a:r>
              <a:rPr lang="en-US" dirty="0" smtClean="0"/>
              <a:t>It can tell us what’s going on, but can’t make us do anything about it</a:t>
            </a:r>
            <a:r>
              <a:rPr lang="en-US" dirty="0" smtClean="0"/>
              <a:t>.</a:t>
            </a:r>
          </a:p>
          <a:p>
            <a:pPr eaLnBrk="1" hangingPunct="1"/>
            <a:endParaRPr lang="en-US" dirty="0" smtClean="0"/>
          </a:p>
          <a:p>
            <a:pPr eaLnBrk="1" hangingPunct="1"/>
            <a:r>
              <a:rPr lang="en-US" dirty="0" smtClean="0"/>
              <a:t>The entire equation for determining need must include other factors such as public </a:t>
            </a:r>
            <a:r>
              <a:rPr lang="en-US" dirty="0" smtClean="0"/>
              <a:t>demands, institutional capacity, </a:t>
            </a:r>
            <a:r>
              <a:rPr lang="en-US" dirty="0" smtClean="0"/>
              <a:t>and </a:t>
            </a:r>
            <a:r>
              <a:rPr lang="en-US" smtClean="0"/>
              <a:t>legal constraints. </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1111C15-19B2-4B99-8EAF-E8ADBF6A6044}" type="slidenum">
              <a:rPr lang="en-US" smtClean="0"/>
              <a:pPr/>
              <a:t>6</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discipline of instream flow shares some of the characteristics of horseshoes and hand grenades in the sense that sometimes you just need to come close to the “right” answer.  </a:t>
            </a:r>
            <a:r>
              <a:rPr lang="en-US" dirty="0" smtClean="0"/>
              <a:t>Biologists are commonly asked to predict exactly how many fish will result from a particular flow level and too often they are willing to agree to come up with an answer</a:t>
            </a:r>
            <a:r>
              <a:rPr lang="en-US" baseline="0" dirty="0" smtClean="0"/>
              <a:t> in part because they love to do science and appreciate the opportunity to do more field work.  </a:t>
            </a:r>
            <a:r>
              <a:rPr lang="en-US" dirty="0" smtClean="0"/>
              <a:t>Unfortunately, there are very few situations where field studies can consistently provide such precision.  As a consequence, these “failures” are often used by instream flow opponents as evidence that a flow prescription “doesn’t work” and the recommended flow regime is not valid.  In this sense, opponents will always be right and have a potentially powerful tool in their favor if they can just get biologists to play this game.  Such precise answers are unrealistic considering that we’re modeling ecosystem processes – just like weather scientists</a:t>
            </a:r>
            <a:r>
              <a:rPr lang="en-US" baseline="0" dirty="0" smtClean="0"/>
              <a:t> are almost always “wrong” when predicting the weather more than a day or two into the future.  But like weather forecasters, we can often provide an acceptable indication of expected trends that will result from various flow regimes.  </a:t>
            </a:r>
          </a:p>
          <a:p>
            <a:pPr eaLnBrk="1" hangingPunct="1"/>
            <a:endParaRPr lang="en-US" dirty="0" smtClean="0"/>
          </a:p>
          <a:p>
            <a:pPr eaLnBrk="1" hangingPunct="1"/>
            <a:r>
              <a:rPr lang="en-US" dirty="0" smtClean="0"/>
              <a:t>In spite</a:t>
            </a:r>
            <a:r>
              <a:rPr lang="en-US" baseline="0" dirty="0" smtClean="0"/>
              <a:t> of this apparent imprecision, o</a:t>
            </a:r>
            <a:r>
              <a:rPr lang="en-US" dirty="0" smtClean="0"/>
              <a:t>ur understanding of ecological process does allow us to understand the likelihood of general outcomes pretty well.</a:t>
            </a:r>
            <a:r>
              <a:rPr lang="en-US" baseline="0" dirty="0" smtClean="0"/>
              <a:t>  If used properly, available models and knowledge of ecological processes does allow us to predict trends associated with different flow regimes with reasonable accuracy.  As such, it’s important to differentiate between being precise and accurate when quantifying instream flow needs</a:t>
            </a:r>
            <a:r>
              <a:rPr lang="en-US" dirty="0" smtClean="0"/>
              <a:t>.</a:t>
            </a:r>
          </a:p>
          <a:p>
            <a:pPr eaLnBrk="1" hangingPunct="1"/>
            <a:endParaRPr lang="en-US" dirty="0" smtClean="0"/>
          </a:p>
          <a:p>
            <a:pPr eaLnBrk="1" hangingPunct="1"/>
            <a:r>
              <a:rPr lang="en-US" dirty="0" smtClean="0"/>
              <a:t>The inability or “failure” of science to provide precise answers is definitely not a reason to reject science all together.</a:t>
            </a:r>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798A1A3-9F2E-4194-9710-75C66F6CD610}" type="slidenum">
              <a:rPr lang="en-US" smtClean="0"/>
              <a:pPr/>
              <a:t>7</a:t>
            </a:fld>
            <a:endParaRPr lang="en-US" smtClean="0"/>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pPr eaLnBrk="1" hangingPunct="1"/>
            <a:r>
              <a:rPr lang="en-US" dirty="0" smtClean="0"/>
              <a:t>Methods to quantify environmental flow needs have evolved considerably since the first formal recognition of the discipline at</a:t>
            </a:r>
            <a:r>
              <a:rPr lang="en-US" baseline="0" dirty="0" smtClean="0"/>
              <a:t> the 1976 AFS/AWRA conference in Boise, Idaho</a:t>
            </a:r>
            <a:r>
              <a:rPr lang="en-US" dirty="0" smtClean="0"/>
              <a:t>.  </a:t>
            </a:r>
          </a:p>
          <a:p>
            <a:pPr eaLnBrk="1" hangingPunct="1">
              <a:buFont typeface="Arial" pitchFamily="34" charset="0"/>
              <a:buChar char="•"/>
            </a:pPr>
            <a:r>
              <a:rPr lang="en-US" dirty="0" smtClean="0"/>
              <a:t>As the science evolved in the late 60’s and 70’s the focus was primarily on documenting the effects of flow modifications on water quality and changes in hydrologic patterns.  </a:t>
            </a:r>
          </a:p>
          <a:p>
            <a:pPr eaLnBrk="1" hangingPunct="1">
              <a:buFont typeface="Arial" pitchFamily="34" charset="0"/>
              <a:buChar char="•"/>
            </a:pPr>
            <a:r>
              <a:rPr lang="en-US" dirty="0" smtClean="0"/>
              <a:t>In the 1980’s, the advent of desk top computers enabled scientists to develop models to assess incremental changes in micro and macro</a:t>
            </a:r>
            <a:r>
              <a:rPr lang="en-US" baseline="0" dirty="0" smtClean="0"/>
              <a:t> </a:t>
            </a:r>
            <a:r>
              <a:rPr lang="en-US" dirty="0" smtClean="0"/>
              <a:t>habitat needs of fish with changes in flow.  </a:t>
            </a:r>
          </a:p>
          <a:p>
            <a:pPr eaLnBrk="1" hangingPunct="1">
              <a:buFont typeface="Arial" pitchFamily="34" charset="0"/>
              <a:buChar char="•"/>
            </a:pPr>
            <a:r>
              <a:rPr lang="en-US" dirty="0" smtClean="0"/>
              <a:t>By the 1990’s scientists were looking at more than just fish.  Models were developing to address other environmental variables like fluvial geomorphology.  </a:t>
            </a:r>
          </a:p>
          <a:p>
            <a:pPr eaLnBrk="1" hangingPunct="1">
              <a:buFont typeface="Arial" pitchFamily="34" charset="0"/>
              <a:buChar char="•"/>
            </a:pPr>
            <a:r>
              <a:rPr lang="en-US" dirty="0" smtClean="0"/>
              <a:t>More recently, efforts have been directed at finding ways to link multiple environmental variables to evaluate the effects of flow changes on more than one ecological parameter at a time.  </a:t>
            </a:r>
          </a:p>
          <a:p>
            <a:pPr eaLnBrk="1" hangingPunct="1">
              <a:buFont typeface="Arial" pitchFamily="34" charset="0"/>
              <a:buChar char="•"/>
            </a:pPr>
            <a:r>
              <a:rPr lang="en-US" dirty="0" smtClean="0"/>
              <a:t>There is still much room for improvement in all these methods, but the up side is that we know much more today about rivers and river processes than we ever have and are much better able to quantify needs than at any other time.  This is </a:t>
            </a:r>
            <a:r>
              <a:rPr lang="en-US" baseline="0" dirty="0" smtClean="0"/>
              <a:t>especially the case when we integrate the output from various models to address specific instream flow questions.</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4639054B-34E1-400A-B2F3-DBDBC1C85895}" type="slidenum">
              <a:rPr lang="en-US" smtClean="0"/>
              <a:pPr/>
              <a:t>8</a:t>
            </a:fld>
            <a:endParaRPr lang="en-US" smtClean="0"/>
          </a:p>
        </p:txBody>
      </p:sp>
      <p:sp>
        <p:nvSpPr>
          <p:cNvPr id="75779" name="Rectangle 3074"/>
          <p:cNvSpPr>
            <a:spLocks noGrp="1" noRot="1" noChangeAspect="1" noChangeArrowheads="1" noTextEdit="1"/>
          </p:cNvSpPr>
          <p:nvPr>
            <p:ph type="sldImg"/>
          </p:nvPr>
        </p:nvSpPr>
        <p:spPr>
          <a:ln/>
        </p:spPr>
      </p:sp>
      <p:sp>
        <p:nvSpPr>
          <p:cNvPr id="75780" name="Rectangle 3075"/>
          <p:cNvSpPr>
            <a:spLocks noGrp="1" noChangeArrowheads="1"/>
          </p:cNvSpPr>
          <p:nvPr>
            <p:ph type="body" idx="1"/>
          </p:nvPr>
        </p:nvSpPr>
        <p:spPr>
          <a:noFill/>
          <a:ln/>
        </p:spPr>
        <p:txBody>
          <a:bodyPr/>
          <a:lstStyle/>
          <a:p>
            <a:pPr eaLnBrk="1" hangingPunct="1"/>
            <a:r>
              <a:rPr lang="en-US" dirty="0" smtClean="0"/>
              <a:t>Traditional approaches to environmental flow quantification were typically fairly simple affairs.  Studies often focused on just one species, the application of just one method or tool, and recommendations of a single flow.  This approach is still used in many situations today and is referred to as “flat-lining” the flow regime of rivers.  But scientists now know that to maintain a fishery, you must maintain all functions of a river</a:t>
            </a:r>
            <a:r>
              <a:rPr lang="en-US" baseline="0" dirty="0" smtClean="0"/>
              <a:t> and need to do other studies to understand the relationship between the entire flow regimes and riverine structure and function.</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FEC72CA7-7585-437D-A859-E15CF14B0F5A}" type="slidenum">
              <a:rPr lang="en-US" smtClean="0"/>
              <a:pPr/>
              <a:t>9</a:t>
            </a:fld>
            <a:endParaRPr lang="en-US" smtClean="0"/>
          </a:p>
        </p:txBody>
      </p:sp>
      <p:sp>
        <p:nvSpPr>
          <p:cNvPr id="76803" name="Rectangle 1026"/>
          <p:cNvSpPr>
            <a:spLocks noGrp="1" noRot="1" noChangeAspect="1" noChangeArrowheads="1" noTextEdit="1"/>
          </p:cNvSpPr>
          <p:nvPr>
            <p:ph type="sldImg"/>
          </p:nvPr>
        </p:nvSpPr>
        <p:spPr>
          <a:ln/>
        </p:spPr>
      </p:sp>
      <p:sp>
        <p:nvSpPr>
          <p:cNvPr id="76804" name="Rectangle 1027"/>
          <p:cNvSpPr>
            <a:spLocks noGrp="1" noChangeArrowheads="1"/>
          </p:cNvSpPr>
          <p:nvPr>
            <p:ph type="body" idx="1"/>
          </p:nvPr>
        </p:nvSpPr>
        <p:spPr>
          <a:noFill/>
          <a:ln/>
        </p:spPr>
        <p:txBody>
          <a:bodyPr/>
          <a:lstStyle/>
          <a:p>
            <a:pPr eaLnBrk="1" hangingPunct="1"/>
            <a:r>
              <a:rPr lang="en-US" dirty="0" smtClean="0"/>
              <a:t>Most of the available flow quantification methods can be grouped into one of three types of approaches.  </a:t>
            </a:r>
          </a:p>
          <a:p>
            <a:pPr eaLnBrk="1" hangingPunct="1">
              <a:buFont typeface="Arial" pitchFamily="34" charset="0"/>
              <a:buChar char="•"/>
            </a:pPr>
            <a:r>
              <a:rPr lang="en-US" dirty="0" smtClean="0"/>
              <a:t>Standard-setting methods are ones that yield a single recommendation that may apply at all times of year.  </a:t>
            </a:r>
          </a:p>
          <a:p>
            <a:pPr eaLnBrk="1" hangingPunct="1">
              <a:buFont typeface="Arial" pitchFamily="34" charset="0"/>
              <a:buChar char="•"/>
            </a:pPr>
            <a:r>
              <a:rPr lang="en-US" dirty="0" smtClean="0"/>
              <a:t>Incremental methods are capable of identifying trade-offs between flow and habitat values over a range of flows for one riverine element or another.  </a:t>
            </a:r>
          </a:p>
          <a:p>
            <a:pPr eaLnBrk="1" hangingPunct="1">
              <a:buFont typeface="Arial" pitchFamily="34" charset="0"/>
              <a:buChar char="•"/>
            </a:pPr>
            <a:r>
              <a:rPr lang="en-US" dirty="0" smtClean="0"/>
              <a:t>Multiple component or holistic methods are the latest development in the field of environmental flows and can integrate more than one component at a time.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F03606-E6C3-41CE-AB9C-FFD43E4FB6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A6789-0173-4236-8BD5-C7BA712949B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596526-75E6-4935-9AA2-E1C9B276BAD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5954BB-9D80-408B-9F71-A968C9E4071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1939D9-315D-4E71-800B-9B825E39D55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99F517-2A27-4229-9B56-890368414B4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2FA1D3-7C3D-479B-8DD9-41E6A523410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6543AD-72AB-4C6E-8C9A-C0A2557801A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3ACA08-3734-409A-A594-048BFBF51E5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0B4802-EC8D-4D93-94DF-B4A6A54337A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2BA540-CD7F-48B6-A3B0-C4946508242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B8B36B-1A34-4B8C-BED8-2EE2587B5BF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164CBB-9335-462E-89AD-7ED0B87721F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030AE2E-9CE2-407A-8733-456FC485FF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Microsoft_Office_Excel_97-2003_Worksheet1.xls"/><Relationship Id="rId3" Type="http://schemas.openxmlformats.org/officeDocument/2006/relationships/notesSlide" Target="../notesSlides/notesSlide12.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Microsoft_Office_Excel_97-2003_Worksheet3.xls"/><Relationship Id="rId4" Type="http://schemas.openxmlformats.org/officeDocument/2006/relationships/oleObject" Target="../embeddings/Microsoft_Office_Excel_97-2003_Worksheet2.xls"/></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Microsoft_Office_Excel_97-2003_Worksheet4.xls"/></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jpeg"/><Relationship Id="rId7" Type="http://schemas.openxmlformats.org/officeDocument/2006/relationships/image" Target="../media/image41.w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209800" y="5105400"/>
            <a:ext cx="6629400" cy="1143000"/>
          </a:xfrm>
        </p:spPr>
        <p:txBody>
          <a:bodyPr/>
          <a:lstStyle/>
          <a:p>
            <a:pPr eaLnBrk="1" hangingPunct="1"/>
            <a:r>
              <a:rPr lang="en-US" sz="4000" b="1" smtClean="0">
                <a:solidFill>
                  <a:schemeClr val="bg1"/>
                </a:solidFill>
              </a:rPr>
              <a:t>Methods to Quantify Environmental Flow Needs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81000" y="2209800"/>
            <a:ext cx="8534400" cy="3724275"/>
          </a:xfrm>
          <a:prstGeom prst="rect">
            <a:avLst/>
          </a:prstGeom>
          <a:noFill/>
          <a:ln w="9525">
            <a:noFill/>
            <a:miter lim="800000"/>
            <a:headEnd/>
            <a:tailEnd/>
          </a:ln>
        </p:spPr>
        <p:txBody>
          <a:bodyPr>
            <a:spAutoFit/>
          </a:bodyPr>
          <a:lstStyle/>
          <a:p>
            <a:pPr marL="457200" indent="-457200" algn="l">
              <a:spcAft>
                <a:spcPts val="1200"/>
              </a:spcAft>
              <a:buClr>
                <a:srgbClr val="FFFF00"/>
              </a:buClr>
              <a:buFont typeface="Arial" pitchFamily="34" charset="0"/>
              <a:buChar char="•"/>
            </a:pPr>
            <a:r>
              <a:rPr lang="en-US" sz="2800">
                <a:solidFill>
                  <a:schemeClr val="bg1"/>
                </a:solidFill>
                <a:latin typeface="Arial" pitchFamily="34" charset="0"/>
              </a:rPr>
              <a:t>Models manage uncertainty – don’t eliminate it.</a:t>
            </a:r>
          </a:p>
          <a:p>
            <a:pPr marL="457200" indent="-457200" algn="l">
              <a:spcAft>
                <a:spcPts val="1200"/>
              </a:spcAft>
              <a:buClr>
                <a:srgbClr val="FFFF00"/>
              </a:buClr>
              <a:buFont typeface="Arial" pitchFamily="34" charset="0"/>
              <a:buChar char="•"/>
            </a:pPr>
            <a:r>
              <a:rPr lang="en-US" sz="2800">
                <a:solidFill>
                  <a:schemeClr val="bg1"/>
                </a:solidFill>
                <a:latin typeface="Arial" pitchFamily="34" charset="0"/>
              </a:rPr>
              <a:t>No model tells us everything we need to know</a:t>
            </a:r>
          </a:p>
          <a:p>
            <a:pPr marL="457200" indent="-457200" algn="l">
              <a:spcAft>
                <a:spcPts val="1200"/>
              </a:spcAft>
              <a:buClr>
                <a:srgbClr val="FFFF00"/>
              </a:buClr>
              <a:buFont typeface="Arial" pitchFamily="34" charset="0"/>
              <a:buChar char="•"/>
            </a:pPr>
            <a:r>
              <a:rPr lang="en-US" sz="2800">
                <a:solidFill>
                  <a:schemeClr val="bg1"/>
                </a:solidFill>
                <a:latin typeface="Arial" pitchFamily="34" charset="0"/>
              </a:rPr>
              <a:t>Relationship between flow &amp; habitat isn’t linear. </a:t>
            </a:r>
          </a:p>
          <a:p>
            <a:pPr marL="457200" indent="-457200" algn="l">
              <a:spcAft>
                <a:spcPts val="1200"/>
              </a:spcAft>
              <a:buClr>
                <a:srgbClr val="FFFF00"/>
              </a:buClr>
              <a:buFont typeface="Arial" pitchFamily="34" charset="0"/>
              <a:buChar char="•"/>
            </a:pPr>
            <a:r>
              <a:rPr lang="en-US" sz="2800">
                <a:solidFill>
                  <a:schemeClr val="bg1"/>
                </a:solidFill>
                <a:latin typeface="Arial" pitchFamily="34" charset="0"/>
              </a:rPr>
              <a:t>A flow that’s good for one species may be detrimental to others.</a:t>
            </a:r>
          </a:p>
          <a:p>
            <a:pPr marL="457200" indent="-457200" algn="l">
              <a:spcAft>
                <a:spcPts val="1200"/>
              </a:spcAft>
              <a:buClr>
                <a:srgbClr val="FFFF00"/>
              </a:buClr>
              <a:buFont typeface="Arial" pitchFamily="34" charset="0"/>
              <a:buChar char="•"/>
            </a:pPr>
            <a:r>
              <a:rPr lang="en-US" sz="2800">
                <a:solidFill>
                  <a:schemeClr val="bg1"/>
                </a:solidFill>
                <a:latin typeface="Arial" pitchFamily="34" charset="0"/>
              </a:rPr>
              <a:t>There isn’t a single “best” flow – think flow regimes.</a:t>
            </a:r>
          </a:p>
        </p:txBody>
      </p:sp>
      <p:sp>
        <p:nvSpPr>
          <p:cNvPr id="20483" name="Text Box 3"/>
          <p:cNvSpPr txBox="1">
            <a:spLocks noChangeArrowheads="1"/>
          </p:cNvSpPr>
          <p:nvPr/>
        </p:nvSpPr>
        <p:spPr bwMode="auto">
          <a:xfrm>
            <a:off x="0" y="609600"/>
            <a:ext cx="9144000" cy="762000"/>
          </a:xfrm>
          <a:prstGeom prst="rect">
            <a:avLst/>
          </a:prstGeom>
          <a:noFill/>
          <a:ln w="9525">
            <a:noFill/>
            <a:miter lim="800000"/>
            <a:headEnd/>
            <a:tailEnd/>
          </a:ln>
        </p:spPr>
        <p:txBody>
          <a:bodyPr>
            <a:spAutoFit/>
          </a:bodyPr>
          <a:lstStyle/>
          <a:p>
            <a:r>
              <a:rPr lang="en-US" sz="4400" b="1">
                <a:solidFill>
                  <a:schemeClr val="bg1"/>
                </a:solidFill>
                <a:latin typeface="Arial" pitchFamily="34" charset="0"/>
              </a:rPr>
              <a:t>Habitat Modeling Caveats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2290"/>
                                        </p:tgtEl>
                                        <p:attrNameLst>
                                          <p:attrName>style.visibility</p:attrName>
                                        </p:attrNameLst>
                                      </p:cBhvr>
                                      <p:to>
                                        <p:strVal val="visible"/>
                                      </p:to>
                                    </p:set>
                                    <p:animEffect transition="in" filter="wipe(up)">
                                      <p:cBhvr>
                                        <p:cTn id="7"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685800" y="304800"/>
            <a:ext cx="7772400" cy="1143000"/>
          </a:xfrm>
        </p:spPr>
        <p:txBody>
          <a:bodyPr/>
          <a:lstStyle/>
          <a:p>
            <a:pPr eaLnBrk="1" hangingPunct="1"/>
            <a:r>
              <a:rPr lang="en-US" sz="6000" b="1" smtClean="0">
                <a:solidFill>
                  <a:schemeClr val="bg1"/>
                </a:solidFill>
                <a:latin typeface="Calibri" pitchFamily="34" charset="0"/>
              </a:rPr>
              <a:t>Selecting Methods</a:t>
            </a:r>
          </a:p>
        </p:txBody>
      </p:sp>
      <p:sp>
        <p:nvSpPr>
          <p:cNvPr id="167939" name="Rectangle 1027"/>
          <p:cNvSpPr>
            <a:spLocks noGrp="1" noChangeArrowheads="1"/>
          </p:cNvSpPr>
          <p:nvPr>
            <p:ph type="body" idx="1"/>
          </p:nvPr>
        </p:nvSpPr>
        <p:spPr>
          <a:xfrm>
            <a:off x="838200" y="1828800"/>
            <a:ext cx="8077200" cy="4114800"/>
          </a:xfrm>
        </p:spPr>
        <p:txBody>
          <a:bodyPr/>
          <a:lstStyle/>
          <a:p>
            <a:pPr eaLnBrk="1" hangingPunct="1"/>
            <a:r>
              <a:rPr lang="en-US" smtClean="0">
                <a:solidFill>
                  <a:schemeClr val="bg1"/>
                </a:solidFill>
                <a:latin typeface="Calibri" pitchFamily="34" charset="0"/>
              </a:rPr>
              <a:t>Each situation is different so each has a unique solution</a:t>
            </a:r>
          </a:p>
          <a:p>
            <a:pPr eaLnBrk="1" hangingPunct="1"/>
            <a:r>
              <a:rPr lang="en-US" smtClean="0">
                <a:solidFill>
                  <a:schemeClr val="bg1"/>
                </a:solidFill>
                <a:latin typeface="Calibri" pitchFamily="34" charset="0"/>
              </a:rPr>
              <a:t>Document what questions need answered</a:t>
            </a:r>
          </a:p>
          <a:p>
            <a:pPr eaLnBrk="1" hangingPunct="1"/>
            <a:r>
              <a:rPr lang="en-US" smtClean="0">
                <a:solidFill>
                  <a:schemeClr val="bg1"/>
                </a:solidFill>
                <a:latin typeface="Calibri" pitchFamily="34" charset="0"/>
              </a:rPr>
              <a:t>Document what questions DON’T need answered.</a:t>
            </a:r>
          </a:p>
          <a:p>
            <a:pPr eaLnBrk="1" hangingPunct="1"/>
            <a:r>
              <a:rPr lang="en-US" sz="4000" smtClean="0">
                <a:solidFill>
                  <a:schemeClr val="bg1"/>
                </a:solidFill>
                <a:latin typeface="Calibri" pitchFamily="34" charset="0"/>
              </a:rPr>
              <a:t>There’s no such thing as a preliminary recommendation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Effect transition="in" filter="wipe(left)">
                                      <p:cBhvr>
                                        <p:cTn id="7" dur="500"/>
                                        <p:tgtEl>
                                          <p:spTgt spid="16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7939">
                                            <p:txEl>
                                              <p:pRg st="1" end="1"/>
                                            </p:txEl>
                                          </p:spTgt>
                                        </p:tgtEl>
                                        <p:attrNameLst>
                                          <p:attrName>style.visibility</p:attrName>
                                        </p:attrNameLst>
                                      </p:cBhvr>
                                      <p:to>
                                        <p:strVal val="visible"/>
                                      </p:to>
                                    </p:set>
                                    <p:animEffect transition="in" filter="wipe(left)">
                                      <p:cBhvr>
                                        <p:cTn id="12" dur="500"/>
                                        <p:tgtEl>
                                          <p:spTgt spid="167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Effect transition="in" filter="wipe(left)">
                                      <p:cBhvr>
                                        <p:cTn id="17" dur="500"/>
                                        <p:tgtEl>
                                          <p:spTgt spid="167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7939">
                                            <p:txEl>
                                              <p:pRg st="3" end="3"/>
                                            </p:txEl>
                                          </p:spTgt>
                                        </p:tgtEl>
                                        <p:attrNameLst>
                                          <p:attrName>style.visibility</p:attrName>
                                        </p:attrNameLst>
                                      </p:cBhvr>
                                      <p:to>
                                        <p:strVal val="visible"/>
                                      </p:to>
                                    </p:set>
                                    <p:animEffect transition="in" filter="wipe(left)">
                                      <p:cBhvr>
                                        <p:cTn id="22" dur="500"/>
                                        <p:tgtEl>
                                          <p:spTgt spid="167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2" descr="C:\TOM\Pictures\Crow Creek\Crow Creek us fr Ave C-a 6-3-05.jpg"/>
          <p:cNvPicPr>
            <a:picLocks noChangeAspect="1" noChangeArrowheads="1"/>
          </p:cNvPicPr>
          <p:nvPr/>
        </p:nvPicPr>
        <p:blipFill>
          <a:blip r:embed="rId4">
            <a:lum bright="26000" contrast="-66000"/>
          </a:blip>
          <a:srcRect/>
          <a:stretch>
            <a:fillRect/>
          </a:stretch>
        </p:blipFill>
        <p:spPr bwMode="auto">
          <a:xfrm>
            <a:off x="0" y="0"/>
            <a:ext cx="9144000" cy="6858000"/>
          </a:xfrm>
          <a:prstGeom prst="rect">
            <a:avLst/>
          </a:prstGeom>
          <a:noFill/>
          <a:ln w="9525">
            <a:noFill/>
            <a:miter lim="800000"/>
            <a:headEnd/>
            <a:tailEnd/>
          </a:ln>
        </p:spPr>
      </p:pic>
      <p:sp>
        <p:nvSpPr>
          <p:cNvPr id="1028" name="Text Box 3"/>
          <p:cNvSpPr txBox="1">
            <a:spLocks noChangeArrowheads="1"/>
          </p:cNvSpPr>
          <p:nvPr/>
        </p:nvSpPr>
        <p:spPr bwMode="auto">
          <a:xfrm>
            <a:off x="609600" y="152400"/>
            <a:ext cx="2438400" cy="457200"/>
          </a:xfrm>
          <a:prstGeom prst="rect">
            <a:avLst/>
          </a:prstGeom>
          <a:noFill/>
          <a:ln w="9525">
            <a:noFill/>
            <a:miter lim="800000"/>
            <a:headEnd/>
            <a:tailEnd/>
          </a:ln>
        </p:spPr>
        <p:txBody>
          <a:bodyPr>
            <a:spAutoFit/>
          </a:bodyPr>
          <a:lstStyle/>
          <a:p>
            <a:pPr algn="l">
              <a:spcBef>
                <a:spcPct val="50000"/>
              </a:spcBef>
            </a:pPr>
            <a:r>
              <a:rPr lang="en-US" b="1"/>
              <a:t>Geomorphology</a:t>
            </a:r>
          </a:p>
        </p:txBody>
      </p:sp>
      <p:sp>
        <p:nvSpPr>
          <p:cNvPr id="1029" name="Text Box 4"/>
          <p:cNvSpPr txBox="1">
            <a:spLocks noChangeArrowheads="1"/>
          </p:cNvSpPr>
          <p:nvPr/>
        </p:nvSpPr>
        <p:spPr bwMode="auto">
          <a:xfrm>
            <a:off x="6629400" y="152400"/>
            <a:ext cx="1371600" cy="457200"/>
          </a:xfrm>
          <a:prstGeom prst="rect">
            <a:avLst/>
          </a:prstGeom>
          <a:noFill/>
          <a:ln w="9525">
            <a:noFill/>
            <a:miter lim="800000"/>
            <a:headEnd/>
            <a:tailEnd/>
          </a:ln>
        </p:spPr>
        <p:txBody>
          <a:bodyPr>
            <a:spAutoFit/>
          </a:bodyPr>
          <a:lstStyle/>
          <a:p>
            <a:pPr algn="l">
              <a:spcBef>
                <a:spcPct val="50000"/>
              </a:spcBef>
            </a:pPr>
            <a:r>
              <a:rPr lang="en-US" b="1"/>
              <a:t>Biology</a:t>
            </a:r>
          </a:p>
        </p:txBody>
      </p:sp>
      <p:sp>
        <p:nvSpPr>
          <p:cNvPr id="1030" name="Text Box 5"/>
          <p:cNvSpPr txBox="1">
            <a:spLocks noChangeArrowheads="1"/>
          </p:cNvSpPr>
          <p:nvPr/>
        </p:nvSpPr>
        <p:spPr bwMode="auto">
          <a:xfrm>
            <a:off x="3657600" y="1828800"/>
            <a:ext cx="1752600" cy="457200"/>
          </a:xfrm>
          <a:prstGeom prst="rect">
            <a:avLst/>
          </a:prstGeom>
          <a:noFill/>
          <a:ln w="9525">
            <a:noFill/>
            <a:miter lim="800000"/>
            <a:headEnd/>
            <a:tailEnd/>
          </a:ln>
        </p:spPr>
        <p:txBody>
          <a:bodyPr>
            <a:spAutoFit/>
          </a:bodyPr>
          <a:lstStyle/>
          <a:p>
            <a:pPr algn="l">
              <a:spcBef>
                <a:spcPct val="50000"/>
              </a:spcBef>
            </a:pPr>
            <a:r>
              <a:rPr lang="en-US" b="1"/>
              <a:t>Hydrology</a:t>
            </a:r>
          </a:p>
        </p:txBody>
      </p:sp>
      <p:sp>
        <p:nvSpPr>
          <p:cNvPr id="1031" name="Text Box 6"/>
          <p:cNvSpPr txBox="1">
            <a:spLocks noChangeArrowheads="1"/>
          </p:cNvSpPr>
          <p:nvPr/>
        </p:nvSpPr>
        <p:spPr bwMode="auto">
          <a:xfrm>
            <a:off x="685800" y="3886200"/>
            <a:ext cx="1981200" cy="457200"/>
          </a:xfrm>
          <a:prstGeom prst="rect">
            <a:avLst/>
          </a:prstGeom>
          <a:noFill/>
          <a:ln w="9525">
            <a:noFill/>
            <a:miter lim="800000"/>
            <a:headEnd/>
            <a:tailEnd/>
          </a:ln>
        </p:spPr>
        <p:txBody>
          <a:bodyPr>
            <a:spAutoFit/>
          </a:bodyPr>
          <a:lstStyle/>
          <a:p>
            <a:pPr algn="l">
              <a:spcBef>
                <a:spcPct val="50000"/>
              </a:spcBef>
            </a:pPr>
            <a:r>
              <a:rPr lang="en-US" b="1"/>
              <a:t>Connectivity</a:t>
            </a:r>
          </a:p>
        </p:txBody>
      </p:sp>
      <p:sp>
        <p:nvSpPr>
          <p:cNvPr id="1032" name="Text Box 7"/>
          <p:cNvSpPr txBox="1">
            <a:spLocks noChangeArrowheads="1"/>
          </p:cNvSpPr>
          <p:nvPr/>
        </p:nvSpPr>
        <p:spPr bwMode="auto">
          <a:xfrm>
            <a:off x="6477000" y="3962400"/>
            <a:ext cx="2133600" cy="457200"/>
          </a:xfrm>
          <a:prstGeom prst="rect">
            <a:avLst/>
          </a:prstGeom>
          <a:noFill/>
          <a:ln w="9525">
            <a:noFill/>
            <a:miter lim="800000"/>
            <a:headEnd/>
            <a:tailEnd/>
          </a:ln>
        </p:spPr>
        <p:txBody>
          <a:bodyPr>
            <a:spAutoFit/>
          </a:bodyPr>
          <a:lstStyle/>
          <a:p>
            <a:pPr algn="l">
              <a:spcBef>
                <a:spcPct val="50000"/>
              </a:spcBef>
            </a:pPr>
            <a:r>
              <a:rPr lang="en-US" b="1"/>
              <a:t>Water</a:t>
            </a:r>
            <a:r>
              <a:rPr lang="en-US"/>
              <a:t> </a:t>
            </a:r>
            <a:r>
              <a:rPr lang="en-US" b="1"/>
              <a:t>Quality</a:t>
            </a:r>
          </a:p>
        </p:txBody>
      </p:sp>
      <p:pic>
        <p:nvPicPr>
          <p:cNvPr id="1033" name="Picture 8" descr="C:\~ Data\Committees and Working Groups\~ Instream Flow Council\2003\Book II\Master Photo &amp; Graphic List\300-02b.jpg"/>
          <p:cNvPicPr>
            <a:picLocks noChangeAspect="1" noChangeArrowheads="1"/>
          </p:cNvPicPr>
          <p:nvPr/>
        </p:nvPicPr>
        <p:blipFill>
          <a:blip r:embed="rId5"/>
          <a:srcRect/>
          <a:stretch>
            <a:fillRect/>
          </a:stretch>
        </p:blipFill>
        <p:spPr bwMode="auto">
          <a:xfrm>
            <a:off x="304800" y="4438650"/>
            <a:ext cx="2971800" cy="2105025"/>
          </a:xfrm>
          <a:prstGeom prst="rect">
            <a:avLst/>
          </a:prstGeom>
          <a:noFill/>
          <a:ln w="9525">
            <a:noFill/>
            <a:miter lim="800000"/>
            <a:headEnd/>
            <a:tailEnd/>
          </a:ln>
        </p:spPr>
      </p:pic>
      <p:pic>
        <p:nvPicPr>
          <p:cNvPr id="1034" name="Picture 9" descr="C:\ My Files 2\Powerpoint\IFC - Book\From Tom\Pict's &amp; Fig's\Texas\double mtn brazos.jpg"/>
          <p:cNvPicPr>
            <a:picLocks noChangeAspect="1" noChangeArrowheads="1"/>
          </p:cNvPicPr>
          <p:nvPr/>
        </p:nvPicPr>
        <p:blipFill>
          <a:blip r:embed="rId6"/>
          <a:srcRect/>
          <a:stretch>
            <a:fillRect/>
          </a:stretch>
        </p:blipFill>
        <p:spPr bwMode="auto">
          <a:xfrm>
            <a:off x="457200" y="587375"/>
            <a:ext cx="2590800" cy="1828800"/>
          </a:xfrm>
          <a:prstGeom prst="rect">
            <a:avLst/>
          </a:prstGeom>
          <a:noFill/>
          <a:ln w="9525">
            <a:noFill/>
            <a:miter lim="800000"/>
            <a:headEnd/>
            <a:tailEnd/>
          </a:ln>
        </p:spPr>
      </p:pic>
      <p:sp>
        <p:nvSpPr>
          <p:cNvPr id="1035" name="Rectangle 10"/>
          <p:cNvSpPr>
            <a:spLocks noChangeArrowheads="1"/>
          </p:cNvSpPr>
          <p:nvPr/>
        </p:nvSpPr>
        <p:spPr bwMode="auto">
          <a:xfrm>
            <a:off x="3319463" y="2886075"/>
            <a:ext cx="9144000" cy="0"/>
          </a:xfrm>
          <a:prstGeom prst="rect">
            <a:avLst/>
          </a:prstGeom>
          <a:noFill/>
          <a:ln w="9525">
            <a:noFill/>
            <a:miter lim="800000"/>
            <a:headEnd/>
            <a:tailEnd/>
          </a:ln>
        </p:spPr>
        <p:txBody>
          <a:bodyPr>
            <a:spAutoFit/>
          </a:bodyPr>
          <a:lstStyle/>
          <a:p>
            <a:endParaRPr lang="en-US"/>
          </a:p>
        </p:txBody>
      </p:sp>
      <p:pic>
        <p:nvPicPr>
          <p:cNvPr id="1036" name="Picture 11" descr="BRC"/>
          <p:cNvPicPr>
            <a:picLocks noChangeAspect="1" noChangeArrowheads="1"/>
          </p:cNvPicPr>
          <p:nvPr/>
        </p:nvPicPr>
        <p:blipFill>
          <a:blip r:embed="rId7"/>
          <a:srcRect/>
          <a:stretch>
            <a:fillRect/>
          </a:stretch>
        </p:blipFill>
        <p:spPr bwMode="auto">
          <a:xfrm>
            <a:off x="5943600" y="685800"/>
            <a:ext cx="2809875" cy="1501775"/>
          </a:xfrm>
          <a:prstGeom prst="rect">
            <a:avLst/>
          </a:prstGeom>
          <a:noFill/>
          <a:ln w="9525">
            <a:noFill/>
            <a:miter lim="800000"/>
            <a:headEnd/>
            <a:tailEnd/>
          </a:ln>
        </p:spPr>
      </p:pic>
      <p:sp>
        <p:nvSpPr>
          <p:cNvPr id="1037" name="Line 12"/>
          <p:cNvSpPr>
            <a:spLocks noChangeShapeType="1"/>
          </p:cNvSpPr>
          <p:nvPr/>
        </p:nvSpPr>
        <p:spPr bwMode="auto">
          <a:xfrm>
            <a:off x="3352800" y="1371600"/>
            <a:ext cx="22860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38" name="Line 13"/>
          <p:cNvSpPr>
            <a:spLocks noChangeShapeType="1"/>
          </p:cNvSpPr>
          <p:nvPr/>
        </p:nvSpPr>
        <p:spPr bwMode="auto">
          <a:xfrm>
            <a:off x="3657600" y="5562600"/>
            <a:ext cx="19812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39" name="Line 14"/>
          <p:cNvSpPr>
            <a:spLocks noChangeShapeType="1"/>
          </p:cNvSpPr>
          <p:nvPr/>
        </p:nvSpPr>
        <p:spPr bwMode="auto">
          <a:xfrm>
            <a:off x="7239000" y="2362200"/>
            <a:ext cx="0" cy="1447800"/>
          </a:xfrm>
          <a:prstGeom prst="line">
            <a:avLst/>
          </a:prstGeom>
          <a:noFill/>
          <a:ln w="9525">
            <a:solidFill>
              <a:schemeClr val="tx1"/>
            </a:solidFill>
            <a:round/>
            <a:headEnd type="triangle" w="med" len="med"/>
            <a:tailEnd type="triangle" w="med" len="med"/>
          </a:ln>
        </p:spPr>
        <p:txBody>
          <a:bodyPr/>
          <a:lstStyle/>
          <a:p>
            <a:endParaRPr lang="en-US"/>
          </a:p>
        </p:txBody>
      </p:sp>
      <p:sp>
        <p:nvSpPr>
          <p:cNvPr id="1040" name="Line 15"/>
          <p:cNvSpPr>
            <a:spLocks noChangeShapeType="1"/>
          </p:cNvSpPr>
          <p:nvPr/>
        </p:nvSpPr>
        <p:spPr bwMode="auto">
          <a:xfrm flipV="1">
            <a:off x="1600200" y="2743200"/>
            <a:ext cx="0" cy="838200"/>
          </a:xfrm>
          <a:prstGeom prst="line">
            <a:avLst/>
          </a:prstGeom>
          <a:noFill/>
          <a:ln w="12700">
            <a:solidFill>
              <a:schemeClr val="tx1"/>
            </a:solidFill>
            <a:round/>
            <a:headEnd type="triangle" w="med" len="med"/>
            <a:tailEnd type="triangle" w="med" len="med"/>
          </a:ln>
        </p:spPr>
        <p:txBody>
          <a:bodyPr/>
          <a:lstStyle/>
          <a:p>
            <a:endParaRPr lang="en-US"/>
          </a:p>
        </p:txBody>
      </p:sp>
      <p:sp>
        <p:nvSpPr>
          <p:cNvPr id="1041" name="Line 16"/>
          <p:cNvSpPr>
            <a:spLocks noChangeShapeType="1"/>
          </p:cNvSpPr>
          <p:nvPr/>
        </p:nvSpPr>
        <p:spPr bwMode="auto">
          <a:xfrm flipH="1" flipV="1">
            <a:off x="1905000" y="2743200"/>
            <a:ext cx="990600" cy="457200"/>
          </a:xfrm>
          <a:prstGeom prst="line">
            <a:avLst/>
          </a:prstGeom>
          <a:noFill/>
          <a:ln w="12700">
            <a:solidFill>
              <a:schemeClr val="tx1"/>
            </a:solidFill>
            <a:round/>
            <a:headEnd type="triangle" w="med" len="med"/>
            <a:tailEnd type="triangle" w="med" len="med"/>
          </a:ln>
        </p:spPr>
        <p:txBody>
          <a:bodyPr/>
          <a:lstStyle/>
          <a:p>
            <a:endParaRPr lang="en-US"/>
          </a:p>
        </p:txBody>
      </p:sp>
      <p:sp>
        <p:nvSpPr>
          <p:cNvPr id="1042" name="Line 17"/>
          <p:cNvSpPr>
            <a:spLocks noChangeShapeType="1"/>
          </p:cNvSpPr>
          <p:nvPr/>
        </p:nvSpPr>
        <p:spPr bwMode="auto">
          <a:xfrm flipH="1">
            <a:off x="1828800" y="3352800"/>
            <a:ext cx="990600" cy="381000"/>
          </a:xfrm>
          <a:prstGeom prst="line">
            <a:avLst/>
          </a:prstGeom>
          <a:noFill/>
          <a:ln w="12700">
            <a:solidFill>
              <a:schemeClr val="tx1"/>
            </a:solidFill>
            <a:round/>
            <a:headEnd type="triangle" w="med" len="med"/>
            <a:tailEnd type="triangle" w="med" len="med"/>
          </a:ln>
        </p:spPr>
        <p:txBody>
          <a:bodyPr/>
          <a:lstStyle/>
          <a:p>
            <a:endParaRPr lang="en-US"/>
          </a:p>
        </p:txBody>
      </p:sp>
      <p:sp>
        <p:nvSpPr>
          <p:cNvPr id="1043" name="Line 18"/>
          <p:cNvSpPr>
            <a:spLocks noChangeShapeType="1"/>
          </p:cNvSpPr>
          <p:nvPr/>
        </p:nvSpPr>
        <p:spPr bwMode="auto">
          <a:xfrm flipV="1">
            <a:off x="6172200" y="2438400"/>
            <a:ext cx="838200" cy="762000"/>
          </a:xfrm>
          <a:prstGeom prst="line">
            <a:avLst/>
          </a:prstGeom>
          <a:noFill/>
          <a:ln w="12700">
            <a:solidFill>
              <a:schemeClr val="tx1"/>
            </a:solidFill>
            <a:round/>
            <a:headEnd type="triangle" w="med" len="med"/>
            <a:tailEnd type="triangle" w="med" len="med"/>
          </a:ln>
        </p:spPr>
        <p:txBody>
          <a:bodyPr/>
          <a:lstStyle/>
          <a:p>
            <a:endParaRPr lang="en-US"/>
          </a:p>
        </p:txBody>
      </p:sp>
      <p:sp>
        <p:nvSpPr>
          <p:cNvPr id="1044" name="Line 19"/>
          <p:cNvSpPr>
            <a:spLocks noChangeShapeType="1"/>
          </p:cNvSpPr>
          <p:nvPr/>
        </p:nvSpPr>
        <p:spPr bwMode="auto">
          <a:xfrm>
            <a:off x="6248400" y="3276600"/>
            <a:ext cx="762000" cy="457200"/>
          </a:xfrm>
          <a:prstGeom prst="line">
            <a:avLst/>
          </a:prstGeom>
          <a:noFill/>
          <a:ln w="12700">
            <a:solidFill>
              <a:schemeClr val="tx1"/>
            </a:solidFill>
            <a:round/>
            <a:headEnd type="triangle" w="med" len="med"/>
            <a:tailEnd type="triangle" w="med" len="med"/>
          </a:ln>
        </p:spPr>
        <p:txBody>
          <a:bodyPr/>
          <a:lstStyle/>
          <a:p>
            <a:endParaRPr lang="en-US"/>
          </a:p>
        </p:txBody>
      </p:sp>
      <p:graphicFrame>
        <p:nvGraphicFramePr>
          <p:cNvPr id="1026" name="Object 20"/>
          <p:cNvGraphicFramePr>
            <a:graphicFrameLocks noChangeAspect="1"/>
          </p:cNvGraphicFramePr>
          <p:nvPr/>
        </p:nvGraphicFramePr>
        <p:xfrm>
          <a:off x="3276600" y="2362200"/>
          <a:ext cx="2743200" cy="2001838"/>
        </p:xfrm>
        <a:graphic>
          <a:graphicData uri="http://schemas.openxmlformats.org/presentationml/2006/ole">
            <p:oleObj spid="_x0000_s1026" name="Chart" r:id="rId8" imgW="4709520" imgH="3024000" progId="Excel.Sheet.8">
              <p:embed/>
            </p:oleObj>
          </a:graphicData>
        </a:graphic>
      </p:graphicFrame>
      <p:pic>
        <p:nvPicPr>
          <p:cNvPr id="1045" name="Picture 21" descr="C:\TOM\Pictures\Crow Creek\Crow Creek  garbage at MLK 6-3-05.jpg"/>
          <p:cNvPicPr>
            <a:picLocks noChangeAspect="1" noChangeArrowheads="1"/>
          </p:cNvPicPr>
          <p:nvPr/>
        </p:nvPicPr>
        <p:blipFill>
          <a:blip r:embed="rId9"/>
          <a:srcRect/>
          <a:stretch>
            <a:fillRect/>
          </a:stretch>
        </p:blipFill>
        <p:spPr bwMode="auto">
          <a:xfrm>
            <a:off x="5867400" y="4572000"/>
            <a:ext cx="2971800" cy="20574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050"/>
          <p:cNvSpPr>
            <a:spLocks noGrp="1" noChangeArrowheads="1"/>
          </p:cNvSpPr>
          <p:nvPr>
            <p:ph type="title"/>
          </p:nvPr>
        </p:nvSpPr>
        <p:spPr>
          <a:xfrm>
            <a:off x="685800" y="914400"/>
            <a:ext cx="7772400" cy="1143000"/>
          </a:xfrm>
        </p:spPr>
        <p:txBody>
          <a:bodyPr/>
          <a:lstStyle/>
          <a:p>
            <a:pPr eaLnBrk="1" hangingPunct="1"/>
            <a:r>
              <a:rPr lang="en-US" sz="5400" b="1" smtClean="0">
                <a:solidFill>
                  <a:schemeClr val="bg1"/>
                </a:solidFill>
                <a:latin typeface="Arial" pitchFamily="34" charset="0"/>
              </a:rPr>
              <a:t>Hydrology Methods</a:t>
            </a:r>
          </a:p>
        </p:txBody>
      </p:sp>
      <p:sp>
        <p:nvSpPr>
          <p:cNvPr id="22531" name="Rectangle 2051"/>
          <p:cNvSpPr>
            <a:spLocks noGrp="1" noChangeArrowheads="1"/>
          </p:cNvSpPr>
          <p:nvPr>
            <p:ph type="body" idx="1"/>
          </p:nvPr>
        </p:nvSpPr>
        <p:spPr>
          <a:xfrm>
            <a:off x="838200" y="2971800"/>
            <a:ext cx="7543800" cy="3200400"/>
          </a:xfrm>
        </p:spPr>
        <p:txBody>
          <a:bodyPr/>
          <a:lstStyle/>
          <a:p>
            <a:pPr eaLnBrk="1" hangingPunct="1"/>
            <a:r>
              <a:rPr lang="en-US" smtClean="0">
                <a:solidFill>
                  <a:schemeClr val="bg1"/>
                </a:solidFill>
                <a:latin typeface="Arial" pitchFamily="34" charset="0"/>
              </a:rPr>
              <a:t>Indicators of Hydraulic Alteration (IHA)</a:t>
            </a:r>
          </a:p>
          <a:p>
            <a:pPr eaLnBrk="1" hangingPunct="1"/>
            <a:r>
              <a:rPr lang="en-US" smtClean="0">
                <a:solidFill>
                  <a:schemeClr val="bg1"/>
                </a:solidFill>
                <a:latin typeface="Arial" pitchFamily="34" charset="0"/>
              </a:rPr>
              <a:t>Range of Variability Approach (RVA)</a:t>
            </a:r>
          </a:p>
          <a:p>
            <a:pPr eaLnBrk="1" hangingPunct="1"/>
            <a:r>
              <a:rPr lang="en-US" smtClean="0">
                <a:solidFill>
                  <a:schemeClr val="bg1"/>
                </a:solidFill>
                <a:latin typeface="Arial" pitchFamily="34" charset="0"/>
              </a:rPr>
              <a:t>Flow duration curves (Q</a:t>
            </a:r>
            <a:r>
              <a:rPr lang="en-US" baseline="-25000" smtClean="0">
                <a:solidFill>
                  <a:schemeClr val="bg1"/>
                </a:solidFill>
                <a:latin typeface="Arial" pitchFamily="34" charset="0"/>
              </a:rPr>
              <a:t>98</a:t>
            </a:r>
            <a:r>
              <a:rPr lang="en-US" smtClean="0">
                <a:solidFill>
                  <a:schemeClr val="bg1"/>
                </a:solidFill>
                <a:latin typeface="Arial" pitchFamily="34" charset="0"/>
              </a:rPr>
              <a:t>)</a:t>
            </a:r>
          </a:p>
          <a:p>
            <a:pPr eaLnBrk="1" hangingPunct="1"/>
            <a:r>
              <a:rPr lang="en-US" smtClean="0">
                <a:solidFill>
                  <a:schemeClr val="bg1"/>
                </a:solidFill>
                <a:latin typeface="Arial" pitchFamily="34" charset="0"/>
              </a:rPr>
              <a:t>Alberta desk top method</a:t>
            </a:r>
          </a:p>
          <a:p>
            <a:pPr eaLnBrk="1" hangingPunct="1"/>
            <a:r>
              <a:rPr lang="en-US" smtClean="0">
                <a:solidFill>
                  <a:schemeClr val="bg1"/>
                </a:solidFill>
                <a:latin typeface="Arial" pitchFamily="34" charset="0"/>
              </a:rPr>
              <a:t>Richter presumptive standard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 My Files 2\Powerpoint\IFC - Book\fig300_48.jpg"/>
          <p:cNvPicPr>
            <a:picLocks noChangeAspect="1" noChangeArrowheads="1"/>
          </p:cNvPicPr>
          <p:nvPr/>
        </p:nvPicPr>
        <p:blipFill>
          <a:blip r:embed="rId3"/>
          <a:srcRect/>
          <a:stretch>
            <a:fillRect/>
          </a:stretch>
        </p:blipFill>
        <p:spPr bwMode="auto">
          <a:xfrm>
            <a:off x="1352550" y="228600"/>
            <a:ext cx="7562850" cy="5334000"/>
          </a:xfrm>
          <a:prstGeom prst="rect">
            <a:avLst/>
          </a:prstGeom>
          <a:noFill/>
          <a:ln w="9525">
            <a:noFill/>
            <a:miter lim="800000"/>
            <a:headEnd/>
            <a:tailEnd/>
          </a:ln>
        </p:spPr>
      </p:pic>
      <p:sp>
        <p:nvSpPr>
          <p:cNvPr id="23555" name="Text Box 3"/>
          <p:cNvSpPr txBox="1">
            <a:spLocks noChangeArrowheads="1"/>
          </p:cNvSpPr>
          <p:nvPr/>
        </p:nvSpPr>
        <p:spPr bwMode="auto">
          <a:xfrm>
            <a:off x="2667000" y="5943600"/>
            <a:ext cx="5486400" cy="523875"/>
          </a:xfrm>
          <a:prstGeom prst="rect">
            <a:avLst/>
          </a:prstGeom>
          <a:noFill/>
          <a:ln w="9525">
            <a:noFill/>
            <a:miter lim="800000"/>
            <a:headEnd/>
            <a:tailEnd/>
          </a:ln>
        </p:spPr>
        <p:txBody>
          <a:bodyPr>
            <a:spAutoFit/>
          </a:bodyPr>
          <a:lstStyle/>
          <a:p>
            <a:r>
              <a:rPr lang="en-US" sz="2800" b="1">
                <a:solidFill>
                  <a:schemeClr val="bg1"/>
                </a:solidFill>
                <a:latin typeface="Calibri" pitchFamily="34" charset="0"/>
              </a:rPr>
              <a:t> Upside Down Instream Flow</a:t>
            </a:r>
          </a:p>
        </p:txBody>
      </p:sp>
      <p:sp>
        <p:nvSpPr>
          <p:cNvPr id="23556" name="Text Box 4"/>
          <p:cNvSpPr txBox="1">
            <a:spLocks noChangeArrowheads="1"/>
          </p:cNvSpPr>
          <p:nvPr/>
        </p:nvSpPr>
        <p:spPr bwMode="auto">
          <a:xfrm>
            <a:off x="3810000" y="381000"/>
            <a:ext cx="4572000" cy="830263"/>
          </a:xfrm>
          <a:prstGeom prst="rect">
            <a:avLst/>
          </a:prstGeom>
          <a:noFill/>
          <a:ln w="9525">
            <a:noFill/>
            <a:miter lim="800000"/>
            <a:headEnd/>
            <a:tailEnd/>
          </a:ln>
        </p:spPr>
        <p:txBody>
          <a:bodyPr>
            <a:spAutoFit/>
          </a:bodyPr>
          <a:lstStyle/>
          <a:p>
            <a:pPr>
              <a:spcBef>
                <a:spcPct val="50000"/>
              </a:spcBef>
            </a:pPr>
            <a:r>
              <a:rPr lang="en-US" sz="4800" b="1" u="sng">
                <a:solidFill>
                  <a:srgbClr val="242492"/>
                </a:solidFill>
                <a:latin typeface="Calibri" pitchFamily="34" charset="0"/>
              </a:rPr>
              <a:t>Flow Protection</a:t>
            </a:r>
          </a:p>
        </p:txBody>
      </p:sp>
      <p:sp>
        <p:nvSpPr>
          <p:cNvPr id="7" name="Down Arrow 6"/>
          <p:cNvSpPr/>
          <p:nvPr/>
        </p:nvSpPr>
        <p:spPr>
          <a:xfrm>
            <a:off x="457200" y="1981200"/>
            <a:ext cx="457200" cy="2133600"/>
          </a:xfrm>
          <a:prstGeom prst="down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609600"/>
            <a:ext cx="8229600" cy="1143000"/>
          </a:xfrm>
        </p:spPr>
        <p:txBody>
          <a:bodyPr/>
          <a:lstStyle/>
          <a:p>
            <a:pPr eaLnBrk="1" hangingPunct="1"/>
            <a:r>
              <a:rPr lang="en-US" sz="4000" b="1" smtClean="0">
                <a:solidFill>
                  <a:schemeClr val="bg1"/>
                </a:solidFill>
                <a:latin typeface="Arial" pitchFamily="34" charset="0"/>
              </a:rPr>
              <a:t>Hydrology Model Considerations</a:t>
            </a:r>
          </a:p>
        </p:txBody>
      </p:sp>
      <p:sp>
        <p:nvSpPr>
          <p:cNvPr id="24579" name="Rectangle 3"/>
          <p:cNvSpPr>
            <a:spLocks noGrp="1" noChangeArrowheads="1"/>
          </p:cNvSpPr>
          <p:nvPr>
            <p:ph type="body" idx="1"/>
          </p:nvPr>
        </p:nvSpPr>
        <p:spPr/>
        <p:txBody>
          <a:bodyPr/>
          <a:lstStyle/>
          <a:p>
            <a:pPr eaLnBrk="1" hangingPunct="1">
              <a:lnSpc>
                <a:spcPct val="90000"/>
              </a:lnSpc>
            </a:pPr>
            <a:r>
              <a:rPr lang="en-US" sz="2800" smtClean="0">
                <a:solidFill>
                  <a:schemeClr val="bg1"/>
                </a:solidFill>
                <a:latin typeface="Arial" pitchFamily="34" charset="0"/>
              </a:rPr>
              <a:t>Long history of use (for some) - acceptance</a:t>
            </a:r>
          </a:p>
          <a:p>
            <a:pPr eaLnBrk="1" hangingPunct="1">
              <a:lnSpc>
                <a:spcPct val="90000"/>
              </a:lnSpc>
            </a:pPr>
            <a:r>
              <a:rPr lang="en-US" sz="2800" smtClean="0">
                <a:solidFill>
                  <a:schemeClr val="bg1"/>
                </a:solidFill>
                <a:latin typeface="Arial" pitchFamily="34" charset="0"/>
                <a:cs typeface="Arial" pitchFamily="34" charset="0"/>
              </a:rPr>
              <a:t>Good for describing hydrology (</a:t>
            </a:r>
            <a:r>
              <a:rPr lang="en-US" sz="2800" smtClean="0">
                <a:solidFill>
                  <a:schemeClr val="bg1"/>
                </a:solidFill>
                <a:latin typeface="Arial" pitchFamily="34" charset="0"/>
              </a:rPr>
              <a:t>planning)</a:t>
            </a:r>
          </a:p>
          <a:p>
            <a:pPr eaLnBrk="1" hangingPunct="1">
              <a:lnSpc>
                <a:spcPct val="90000"/>
              </a:lnSpc>
            </a:pPr>
            <a:r>
              <a:rPr lang="en-US" sz="2800" smtClean="0">
                <a:solidFill>
                  <a:schemeClr val="bg1"/>
                </a:solidFill>
                <a:latin typeface="Arial" pitchFamily="34" charset="0"/>
              </a:rPr>
              <a:t>Need long-term gage data</a:t>
            </a:r>
          </a:p>
          <a:p>
            <a:pPr eaLnBrk="1" hangingPunct="1">
              <a:lnSpc>
                <a:spcPct val="90000"/>
              </a:lnSpc>
            </a:pPr>
            <a:r>
              <a:rPr lang="en-US" sz="2800" smtClean="0">
                <a:solidFill>
                  <a:schemeClr val="bg1"/>
                </a:solidFill>
                <a:latin typeface="Arial" pitchFamily="34" charset="0"/>
              </a:rPr>
              <a:t>Low to moderate effort </a:t>
            </a:r>
          </a:p>
          <a:p>
            <a:pPr eaLnBrk="1" hangingPunct="1">
              <a:lnSpc>
                <a:spcPct val="90000"/>
              </a:lnSpc>
            </a:pPr>
            <a:r>
              <a:rPr lang="en-US" sz="2800" smtClean="0">
                <a:solidFill>
                  <a:schemeClr val="bg1"/>
                </a:solidFill>
                <a:latin typeface="Arial" pitchFamily="34" charset="0"/>
              </a:rPr>
              <a:t>Assumes a relationship with biology</a:t>
            </a:r>
          </a:p>
          <a:p>
            <a:pPr eaLnBrk="1" hangingPunct="1">
              <a:lnSpc>
                <a:spcPct val="90000"/>
              </a:lnSpc>
            </a:pPr>
            <a:r>
              <a:rPr lang="en-US" sz="2800" smtClean="0">
                <a:solidFill>
                  <a:schemeClr val="bg1"/>
                </a:solidFill>
                <a:latin typeface="Arial" pitchFamily="34" charset="0"/>
              </a:rPr>
              <a:t>May have different relationships with biology on different streams</a:t>
            </a:r>
          </a:p>
          <a:p>
            <a:pPr eaLnBrk="1" hangingPunct="1">
              <a:lnSpc>
                <a:spcPct val="90000"/>
              </a:lnSpc>
            </a:pPr>
            <a:r>
              <a:rPr lang="en-US" sz="2800" smtClean="0">
                <a:solidFill>
                  <a:schemeClr val="bg1"/>
                </a:solidFill>
                <a:latin typeface="Arial" pitchFamily="34" charset="0"/>
              </a:rPr>
              <a:t>Need other tools to assess needs for other riverine elements or specific needs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6000" b="1" smtClean="0">
                <a:solidFill>
                  <a:schemeClr val="bg1"/>
                </a:solidFill>
                <a:latin typeface="Calibri" pitchFamily="34" charset="0"/>
              </a:rPr>
              <a:t>Biology</a:t>
            </a:r>
          </a:p>
        </p:txBody>
      </p:sp>
      <p:sp>
        <p:nvSpPr>
          <p:cNvPr id="25603" name="Rectangle 3"/>
          <p:cNvSpPr>
            <a:spLocks noGrp="1" noChangeArrowheads="1"/>
          </p:cNvSpPr>
          <p:nvPr>
            <p:ph type="body" idx="1"/>
          </p:nvPr>
        </p:nvSpPr>
        <p:spPr>
          <a:xfrm>
            <a:off x="457200" y="2438400"/>
            <a:ext cx="8305800" cy="3657600"/>
          </a:xfrm>
        </p:spPr>
        <p:txBody>
          <a:bodyPr/>
          <a:lstStyle/>
          <a:p>
            <a:pPr eaLnBrk="1" hangingPunct="1"/>
            <a:r>
              <a:rPr lang="en-US" smtClean="0">
                <a:solidFill>
                  <a:schemeClr val="bg1"/>
                </a:solidFill>
                <a:latin typeface="Calibri" pitchFamily="34" charset="0"/>
              </a:rPr>
              <a:t>Single Transect Methods</a:t>
            </a:r>
          </a:p>
          <a:p>
            <a:pPr eaLnBrk="1" hangingPunct="1"/>
            <a:r>
              <a:rPr lang="en-US" smtClean="0">
                <a:solidFill>
                  <a:schemeClr val="bg1"/>
                </a:solidFill>
                <a:latin typeface="Calibri" pitchFamily="34" charset="0"/>
              </a:rPr>
              <a:t>Tennant Method (and variations)</a:t>
            </a:r>
          </a:p>
          <a:p>
            <a:pPr eaLnBrk="1" hangingPunct="1"/>
            <a:r>
              <a:rPr lang="en-US" smtClean="0">
                <a:solidFill>
                  <a:schemeClr val="bg1"/>
                </a:solidFill>
                <a:latin typeface="Calibri" pitchFamily="34" charset="0"/>
              </a:rPr>
              <a:t>Physical Habitat Simulation HABSIM</a:t>
            </a:r>
          </a:p>
          <a:p>
            <a:pPr eaLnBrk="1" hangingPunct="1"/>
            <a:r>
              <a:rPr lang="en-US" smtClean="0">
                <a:solidFill>
                  <a:schemeClr val="bg1"/>
                </a:solidFill>
                <a:latin typeface="Calibri" pitchFamily="34" charset="0"/>
              </a:rPr>
              <a:t>Biological response to flow correlations (HQI)</a:t>
            </a:r>
          </a:p>
          <a:p>
            <a:pPr eaLnBrk="1" hangingPunct="1"/>
            <a:r>
              <a:rPr lang="en-US" smtClean="0">
                <a:solidFill>
                  <a:schemeClr val="bg1"/>
                </a:solidFill>
                <a:latin typeface="Calibri" pitchFamily="34" charset="0"/>
              </a:rPr>
              <a:t>MesoHABitat SIMulator (MesoHABSIM)</a:t>
            </a:r>
          </a:p>
          <a:p>
            <a:pPr eaLnBrk="1" hangingPunct="1"/>
            <a:r>
              <a:rPr lang="en-US" smtClean="0">
                <a:solidFill>
                  <a:schemeClr val="bg1"/>
                </a:solidFill>
                <a:latin typeface="Calibri" pitchFamily="34" charset="0"/>
              </a:rPr>
              <a:t>Two Dimensional Models (River 2-D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4098"/>
          <p:cNvSpPr>
            <a:spLocks noGrp="1" noChangeArrowheads="1"/>
          </p:cNvSpPr>
          <p:nvPr>
            <p:ph type="title"/>
          </p:nvPr>
        </p:nvSpPr>
        <p:spPr>
          <a:xfrm>
            <a:off x="685800" y="609600"/>
            <a:ext cx="7772400" cy="762000"/>
          </a:xfrm>
        </p:spPr>
        <p:txBody>
          <a:bodyPr/>
          <a:lstStyle/>
          <a:p>
            <a:pPr eaLnBrk="1" hangingPunct="1"/>
            <a:r>
              <a:rPr lang="en-US" b="1" smtClean="0">
                <a:solidFill>
                  <a:srgbClr val="FFFF00"/>
                </a:solidFill>
                <a:latin typeface="Arial" pitchFamily="34" charset="0"/>
              </a:rPr>
              <a:t>Single Transect Methods</a:t>
            </a:r>
          </a:p>
        </p:txBody>
      </p:sp>
      <p:pic>
        <p:nvPicPr>
          <p:cNvPr id="26627" name="Picture 4099" descr="C:\TOM\Pictures\Pretty Stream Pict's\Wood River 1.jpg"/>
          <p:cNvPicPr>
            <a:picLocks noChangeAspect="1" noChangeArrowheads="1"/>
          </p:cNvPicPr>
          <p:nvPr/>
        </p:nvPicPr>
        <p:blipFill>
          <a:blip r:embed="rId3"/>
          <a:srcRect/>
          <a:stretch>
            <a:fillRect/>
          </a:stretch>
        </p:blipFill>
        <p:spPr bwMode="auto">
          <a:xfrm>
            <a:off x="1295400" y="1774825"/>
            <a:ext cx="7023100" cy="4702175"/>
          </a:xfrm>
          <a:prstGeom prst="rect">
            <a:avLst/>
          </a:prstGeom>
          <a:noFill/>
          <a:ln w="9525">
            <a:noFill/>
            <a:miter lim="800000"/>
            <a:headEnd/>
            <a:tailEnd/>
          </a:ln>
        </p:spPr>
      </p:pic>
      <p:sp>
        <p:nvSpPr>
          <p:cNvPr id="184324" name="Line 4100"/>
          <p:cNvSpPr>
            <a:spLocks noChangeShapeType="1"/>
          </p:cNvSpPr>
          <p:nvPr/>
        </p:nvSpPr>
        <p:spPr bwMode="auto">
          <a:xfrm>
            <a:off x="2362200" y="4114800"/>
            <a:ext cx="5486400" cy="0"/>
          </a:xfrm>
          <a:prstGeom prst="line">
            <a:avLst/>
          </a:prstGeom>
          <a:noFill/>
          <a:ln w="57150">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wipe(left)">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685800" y="304800"/>
            <a:ext cx="7772400" cy="1371600"/>
          </a:xfrm>
        </p:spPr>
        <p:txBody>
          <a:bodyPr/>
          <a:lstStyle/>
          <a:p>
            <a:pPr eaLnBrk="1" hangingPunct="1"/>
            <a:r>
              <a:rPr lang="en-US" b="1" smtClean="0">
                <a:solidFill>
                  <a:schemeClr val="bg1"/>
                </a:solidFill>
                <a:latin typeface="Calibri" pitchFamily="34" charset="0"/>
              </a:rPr>
              <a:t>Single Transect Methods</a:t>
            </a:r>
            <a:br>
              <a:rPr lang="en-US" b="1" smtClean="0">
                <a:solidFill>
                  <a:schemeClr val="bg1"/>
                </a:solidFill>
                <a:latin typeface="Calibri" pitchFamily="34" charset="0"/>
              </a:rPr>
            </a:br>
            <a:r>
              <a:rPr lang="en-US" sz="3600" b="1" smtClean="0">
                <a:solidFill>
                  <a:schemeClr val="bg1"/>
                </a:solidFill>
                <a:latin typeface="Calibri" pitchFamily="34" charset="0"/>
              </a:rPr>
              <a:t>(Wetted Perimeter)</a:t>
            </a:r>
          </a:p>
        </p:txBody>
      </p:sp>
      <p:graphicFrame>
        <p:nvGraphicFramePr>
          <p:cNvPr id="2050" name="Object 0"/>
          <p:cNvGraphicFramePr>
            <a:graphicFrameLocks noChangeAspect="1"/>
          </p:cNvGraphicFramePr>
          <p:nvPr/>
        </p:nvGraphicFramePr>
        <p:xfrm>
          <a:off x="685800" y="1676400"/>
          <a:ext cx="6705600" cy="4144963"/>
        </p:xfrm>
        <a:graphic>
          <a:graphicData uri="http://schemas.openxmlformats.org/presentationml/2006/ole">
            <p:oleObj spid="_x0000_s2050" name="Chart" r:id="rId4" imgW="5517000" imgH="3411000" progId="Excel.Sheet.8">
              <p:embed/>
            </p:oleObj>
          </a:graphicData>
        </a:graphic>
      </p:graphicFrame>
      <p:sp>
        <p:nvSpPr>
          <p:cNvPr id="93189" name="Line 5"/>
          <p:cNvSpPr>
            <a:spLocks noChangeShapeType="1"/>
          </p:cNvSpPr>
          <p:nvPr/>
        </p:nvSpPr>
        <p:spPr bwMode="auto">
          <a:xfrm>
            <a:off x="3429000" y="2438400"/>
            <a:ext cx="0" cy="609600"/>
          </a:xfrm>
          <a:prstGeom prst="line">
            <a:avLst/>
          </a:prstGeom>
          <a:noFill/>
          <a:ln w="38100">
            <a:solidFill>
              <a:srgbClr val="FF0000"/>
            </a:solidFill>
            <a:round/>
            <a:headEnd/>
            <a:tailEnd type="triangle" w="med" len="med"/>
          </a:ln>
        </p:spPr>
        <p:txBody>
          <a:bodyPr/>
          <a:lstStyle/>
          <a:p>
            <a:endParaRPr lang="en-US"/>
          </a:p>
        </p:txBody>
      </p:sp>
      <p:graphicFrame>
        <p:nvGraphicFramePr>
          <p:cNvPr id="222209" name="Object 1"/>
          <p:cNvGraphicFramePr>
            <a:graphicFrameLocks noChangeAspect="1"/>
          </p:cNvGraphicFramePr>
          <p:nvPr/>
        </p:nvGraphicFramePr>
        <p:xfrm>
          <a:off x="2362200" y="2286000"/>
          <a:ext cx="6553200" cy="3962400"/>
        </p:xfrm>
        <a:graphic>
          <a:graphicData uri="http://schemas.openxmlformats.org/presentationml/2006/ole">
            <p:oleObj spid="_x0000_s2051" name="Chart" r:id="rId5" imgW="5517000" imgH="3411000" progId="Excel.Shee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3189"/>
                                        </p:tgtEl>
                                        <p:attrNameLst>
                                          <p:attrName>style.visibility</p:attrName>
                                        </p:attrNameLst>
                                      </p:cBhvr>
                                      <p:to>
                                        <p:strVal val="visible"/>
                                      </p:to>
                                    </p:set>
                                    <p:animEffect transition="in" filter="wipe(up)">
                                      <p:cBhvr>
                                        <p:cTn id="7" dur="500"/>
                                        <p:tgtEl>
                                          <p:spTgt spid="931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2209"/>
                                        </p:tgtEl>
                                        <p:attrNameLst>
                                          <p:attrName>style.visibility</p:attrName>
                                        </p:attrNameLst>
                                      </p:cBhvr>
                                      <p:to>
                                        <p:strVal val="visible"/>
                                      </p:to>
                                    </p:set>
                                    <p:animEffect transition="in" filter="dissolve">
                                      <p:cBhvr>
                                        <p:cTn id="12" dur="500"/>
                                        <p:tgtEl>
                                          <p:spTgt spid="222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p:bldOleChart spid="22220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lstStyle/>
          <a:p>
            <a:pPr eaLnBrk="1" hangingPunct="1"/>
            <a:r>
              <a:rPr lang="en-US" sz="4800" b="1" smtClean="0">
                <a:solidFill>
                  <a:schemeClr val="bg1"/>
                </a:solidFill>
                <a:latin typeface="Calibri" pitchFamily="34" charset="0"/>
              </a:rPr>
              <a:t>Single Transect Methods</a:t>
            </a:r>
          </a:p>
        </p:txBody>
      </p:sp>
      <p:sp>
        <p:nvSpPr>
          <p:cNvPr id="27651" name="Rectangle 1027"/>
          <p:cNvSpPr>
            <a:spLocks noGrp="1" noChangeArrowheads="1"/>
          </p:cNvSpPr>
          <p:nvPr>
            <p:ph type="body" idx="1"/>
          </p:nvPr>
        </p:nvSpPr>
        <p:spPr/>
        <p:txBody>
          <a:bodyPr/>
          <a:lstStyle/>
          <a:p>
            <a:pPr eaLnBrk="1" hangingPunct="1"/>
            <a:r>
              <a:rPr lang="en-US" smtClean="0">
                <a:solidFill>
                  <a:schemeClr val="bg1"/>
                </a:solidFill>
                <a:latin typeface="Calibri" pitchFamily="34" charset="0"/>
              </a:rPr>
              <a:t>Low to moderate effort</a:t>
            </a:r>
          </a:p>
          <a:p>
            <a:pPr eaLnBrk="1" hangingPunct="1"/>
            <a:r>
              <a:rPr lang="en-US" smtClean="0">
                <a:solidFill>
                  <a:schemeClr val="bg1"/>
                </a:solidFill>
                <a:latin typeface="Calibri" pitchFamily="34" charset="0"/>
              </a:rPr>
              <a:t>Long history of use</a:t>
            </a:r>
          </a:p>
          <a:p>
            <a:pPr eaLnBrk="1" hangingPunct="1"/>
            <a:r>
              <a:rPr lang="en-US" smtClean="0">
                <a:solidFill>
                  <a:schemeClr val="bg1"/>
                </a:solidFill>
                <a:latin typeface="Calibri" pitchFamily="34" charset="0"/>
              </a:rPr>
              <a:t>Only useful for setting threshold flows</a:t>
            </a:r>
          </a:p>
          <a:p>
            <a:pPr eaLnBrk="1" hangingPunct="1"/>
            <a:r>
              <a:rPr lang="en-US" smtClean="0">
                <a:solidFill>
                  <a:schemeClr val="bg1"/>
                </a:solidFill>
                <a:latin typeface="Calibri" pitchFamily="34" charset="0"/>
              </a:rPr>
              <a:t>Limited ability to identify trade-offs</a:t>
            </a:r>
            <a:endParaRPr lang="en-US" sz="2800" smtClean="0">
              <a:solidFill>
                <a:schemeClr val="bg1"/>
              </a:solidFill>
              <a:latin typeface="Calibri" pitchFamily="34" charset="0"/>
            </a:endParaRPr>
          </a:p>
          <a:p>
            <a:pPr eaLnBrk="1" hangingPunct="1"/>
            <a:r>
              <a:rPr lang="en-US" smtClean="0">
                <a:solidFill>
                  <a:schemeClr val="bg1"/>
                </a:solidFill>
                <a:latin typeface="Calibri" pitchFamily="34" charset="0"/>
              </a:rPr>
              <a:t>Doesn’t address flow variability needs</a:t>
            </a:r>
          </a:p>
          <a:p>
            <a:pPr eaLnBrk="1" hangingPunct="1"/>
            <a:r>
              <a:rPr lang="en-US" smtClean="0">
                <a:solidFill>
                  <a:schemeClr val="bg1"/>
                </a:solidFill>
                <a:latin typeface="Calibri" pitchFamily="34" charset="0"/>
              </a:rPr>
              <a:t>Need other tools to assess needs for other riverine elements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pic>
        <p:nvPicPr>
          <p:cNvPr id="9218" name="Picture 2" descr="C:\TOM\IFC\Project #2\Final files\Illustrations 3-04\Front cover only.jpg"/>
          <p:cNvPicPr>
            <a:picLocks noChangeAspect="1" noChangeArrowheads="1"/>
          </p:cNvPicPr>
          <p:nvPr/>
        </p:nvPicPr>
        <p:blipFill>
          <a:blip r:embed="rId3"/>
          <a:srcRect/>
          <a:stretch>
            <a:fillRect/>
          </a:stretch>
        </p:blipFill>
        <p:spPr bwMode="auto">
          <a:xfrm>
            <a:off x="1981200" y="152400"/>
            <a:ext cx="4857750" cy="6477000"/>
          </a:xfrm>
          <a:prstGeom prst="rect">
            <a:avLst/>
          </a:prstGeom>
          <a:noFill/>
          <a:ln w="9525">
            <a:noFill/>
            <a:miter lim="800000"/>
            <a:headEnd/>
            <a:tailEnd/>
          </a:ln>
        </p:spPr>
      </p:pic>
      <p:sp>
        <p:nvSpPr>
          <p:cNvPr id="9219" name="Text Box 3"/>
          <p:cNvSpPr txBox="1">
            <a:spLocks noChangeArrowheads="1"/>
          </p:cNvSpPr>
          <p:nvPr/>
        </p:nvSpPr>
        <p:spPr bwMode="auto">
          <a:xfrm>
            <a:off x="5334000" y="6096000"/>
            <a:ext cx="3352800" cy="396875"/>
          </a:xfrm>
          <a:prstGeom prst="rect">
            <a:avLst/>
          </a:prstGeom>
          <a:noFill/>
          <a:ln w="9525">
            <a:noFill/>
            <a:miter lim="800000"/>
            <a:headEnd/>
            <a:tailEnd/>
          </a:ln>
        </p:spPr>
        <p:txBody>
          <a:bodyPr>
            <a:spAutoFit/>
          </a:bodyPr>
          <a:lstStyle/>
          <a:p>
            <a:pPr>
              <a:spcBef>
                <a:spcPct val="50000"/>
              </a:spcBef>
            </a:pPr>
            <a:r>
              <a:rPr lang="en-US" sz="2000">
                <a:solidFill>
                  <a:schemeClr val="bg1"/>
                </a:solidFill>
              </a:rPr>
              <a:t>www.instreamflowcouncil.org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2">
                <a:gamma/>
                <a:shade val="46275"/>
                <a:invGamma/>
              </a:schemeClr>
            </a:gs>
            <a:gs pos="100000">
              <a:srgbClr val="3399FF"/>
            </a:gs>
          </a:gsLst>
          <a:lin ang="5400000" scaled="1"/>
        </a:gradFill>
        <a:effectLst/>
      </p:bgPr>
    </p:bg>
    <p:spTree>
      <p:nvGrpSpPr>
        <p:cNvPr id="1" name=""/>
        <p:cNvGrpSpPr/>
        <p:nvPr/>
      </p:nvGrpSpPr>
      <p:grpSpPr>
        <a:xfrm>
          <a:off x="0" y="0"/>
          <a:ext cx="0" cy="0"/>
          <a:chOff x="0" y="0"/>
          <a:chExt cx="0" cy="0"/>
        </a:xfrm>
      </p:grpSpPr>
      <p:sp>
        <p:nvSpPr>
          <p:cNvPr id="3076" name="Rectangle 1026"/>
          <p:cNvSpPr>
            <a:spLocks noGrp="1" noChangeArrowheads="1"/>
          </p:cNvSpPr>
          <p:nvPr>
            <p:ph type="title"/>
          </p:nvPr>
        </p:nvSpPr>
        <p:spPr>
          <a:xfrm>
            <a:off x="228600" y="304800"/>
            <a:ext cx="8686800" cy="838200"/>
          </a:xfrm>
        </p:spPr>
        <p:txBody>
          <a:bodyPr/>
          <a:lstStyle/>
          <a:p>
            <a:pPr eaLnBrk="1" hangingPunct="1"/>
            <a:r>
              <a:rPr lang="en-US" sz="4800" b="1" smtClean="0">
                <a:solidFill>
                  <a:schemeClr val="bg1"/>
                </a:solidFill>
                <a:latin typeface="Calibri" pitchFamily="34" charset="0"/>
              </a:rPr>
              <a:t>Tennant Method</a:t>
            </a:r>
          </a:p>
        </p:txBody>
      </p:sp>
      <p:graphicFrame>
        <p:nvGraphicFramePr>
          <p:cNvPr id="3074" name="Object 1027"/>
          <p:cNvGraphicFramePr>
            <a:graphicFrameLocks noChangeAspect="1"/>
          </p:cNvGraphicFramePr>
          <p:nvPr/>
        </p:nvGraphicFramePr>
        <p:xfrm>
          <a:off x="1905000" y="1685925"/>
          <a:ext cx="5410200" cy="4648200"/>
        </p:xfrm>
        <a:graphic>
          <a:graphicData uri="http://schemas.openxmlformats.org/presentationml/2006/ole">
            <p:oleObj spid="_x0000_s3074" name="Worksheet" r:id="rId4" imgW="3897000" imgH="3348000" progId="Excel.Sheet.8">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050"/>
          <p:cNvSpPr>
            <a:spLocks noGrp="1" noChangeArrowheads="1"/>
          </p:cNvSpPr>
          <p:nvPr>
            <p:ph type="title"/>
          </p:nvPr>
        </p:nvSpPr>
        <p:spPr/>
        <p:txBody>
          <a:bodyPr/>
          <a:lstStyle/>
          <a:p>
            <a:pPr eaLnBrk="1" hangingPunct="1"/>
            <a:r>
              <a:rPr lang="en-US" sz="4800" b="1" smtClean="0">
                <a:solidFill>
                  <a:schemeClr val="bg1"/>
                </a:solidFill>
                <a:latin typeface="Calibri" pitchFamily="34" charset="0"/>
              </a:rPr>
              <a:t>Tennant Method</a:t>
            </a:r>
          </a:p>
        </p:txBody>
      </p:sp>
      <p:sp>
        <p:nvSpPr>
          <p:cNvPr id="28675" name="Rectangle 2051"/>
          <p:cNvSpPr>
            <a:spLocks noGrp="1" noChangeArrowheads="1"/>
          </p:cNvSpPr>
          <p:nvPr>
            <p:ph type="body" idx="1"/>
          </p:nvPr>
        </p:nvSpPr>
        <p:spPr>
          <a:xfrm>
            <a:off x="762000" y="2514600"/>
            <a:ext cx="7772400" cy="3581400"/>
          </a:xfrm>
        </p:spPr>
        <p:txBody>
          <a:bodyPr/>
          <a:lstStyle/>
          <a:p>
            <a:pPr eaLnBrk="1" hangingPunct="1">
              <a:lnSpc>
                <a:spcPct val="90000"/>
              </a:lnSpc>
            </a:pPr>
            <a:r>
              <a:rPr lang="en-US" smtClean="0">
                <a:solidFill>
                  <a:schemeClr val="bg1"/>
                </a:solidFill>
                <a:latin typeface="Calibri" pitchFamily="34" charset="0"/>
              </a:rPr>
              <a:t>Can set threshold flows or regimes</a:t>
            </a:r>
          </a:p>
          <a:p>
            <a:pPr eaLnBrk="1" hangingPunct="1">
              <a:lnSpc>
                <a:spcPct val="90000"/>
              </a:lnSpc>
            </a:pPr>
            <a:r>
              <a:rPr lang="en-US" smtClean="0">
                <a:solidFill>
                  <a:schemeClr val="bg1"/>
                </a:solidFill>
                <a:latin typeface="Calibri" pitchFamily="34" charset="0"/>
              </a:rPr>
              <a:t>Need long-term gage data</a:t>
            </a:r>
          </a:p>
          <a:p>
            <a:pPr eaLnBrk="1" hangingPunct="1">
              <a:lnSpc>
                <a:spcPct val="90000"/>
              </a:lnSpc>
            </a:pPr>
            <a:r>
              <a:rPr lang="en-US" smtClean="0">
                <a:solidFill>
                  <a:schemeClr val="bg1"/>
                </a:solidFill>
                <a:latin typeface="Calibri" pitchFamily="34" charset="0"/>
              </a:rPr>
              <a:t>Limited ability to identify trade-offs</a:t>
            </a:r>
          </a:p>
          <a:p>
            <a:pPr eaLnBrk="1" hangingPunct="1">
              <a:lnSpc>
                <a:spcPct val="90000"/>
              </a:lnSpc>
            </a:pPr>
            <a:r>
              <a:rPr lang="en-US" smtClean="0">
                <a:solidFill>
                  <a:schemeClr val="bg1"/>
                </a:solidFill>
                <a:latin typeface="Calibri" pitchFamily="34" charset="0"/>
              </a:rPr>
              <a:t>Majority of challenges have been successfully defended</a:t>
            </a:r>
          </a:p>
          <a:p>
            <a:pPr eaLnBrk="1" hangingPunct="1">
              <a:lnSpc>
                <a:spcPct val="90000"/>
              </a:lnSpc>
            </a:pPr>
            <a:r>
              <a:rPr lang="en-US" smtClean="0">
                <a:solidFill>
                  <a:schemeClr val="bg1"/>
                </a:solidFill>
                <a:latin typeface="Calibri" pitchFamily="34" charset="0"/>
              </a:rPr>
              <a:t>Need other tools to assess needs for other riverine elements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Rectangle 2"/>
          <p:cNvSpPr>
            <a:spLocks noChangeArrowheads="1"/>
          </p:cNvSpPr>
          <p:nvPr/>
        </p:nvSpPr>
        <p:spPr bwMode="auto">
          <a:xfrm>
            <a:off x="0" y="228600"/>
            <a:ext cx="9144000" cy="647700"/>
          </a:xfrm>
          <a:prstGeom prst="rect">
            <a:avLst/>
          </a:prstGeom>
          <a:noFill/>
          <a:ln w="9525">
            <a:noFill/>
            <a:miter lim="800000"/>
            <a:headEnd/>
            <a:tailEnd/>
          </a:ln>
        </p:spPr>
        <p:txBody>
          <a:bodyPr lIns="92075" tIns="46038" rIns="92075" bIns="46038">
            <a:spAutoFit/>
          </a:bodyPr>
          <a:lstStyle/>
          <a:p>
            <a:pPr eaLnBrk="0" hangingPunct="0"/>
            <a:r>
              <a:rPr lang="en-US" sz="3600" b="1">
                <a:solidFill>
                  <a:schemeClr val="bg1"/>
                </a:solidFill>
                <a:latin typeface="Calibri" pitchFamily="34" charset="0"/>
              </a:rPr>
              <a:t>Physical Habitat Simulation (PHABSIM)</a:t>
            </a:r>
          </a:p>
        </p:txBody>
      </p:sp>
      <p:sp>
        <p:nvSpPr>
          <p:cNvPr id="4101" name="Rectangle 3"/>
          <p:cNvSpPr>
            <a:spLocks noChangeArrowheads="1"/>
          </p:cNvSpPr>
          <p:nvPr/>
        </p:nvSpPr>
        <p:spPr bwMode="auto">
          <a:xfrm>
            <a:off x="2667000" y="4076700"/>
            <a:ext cx="4038600" cy="2667000"/>
          </a:xfrm>
          <a:prstGeom prst="rect">
            <a:avLst/>
          </a:prstGeom>
          <a:solidFill>
            <a:schemeClr val="bg1"/>
          </a:solidFill>
          <a:ln w="12700">
            <a:noFill/>
            <a:miter lim="800000"/>
            <a:headEnd/>
            <a:tailEnd/>
          </a:ln>
        </p:spPr>
        <p:txBody>
          <a:bodyPr anchor="ctr">
            <a:spAutoFit/>
          </a:bodyPr>
          <a:lstStyle/>
          <a:p>
            <a:endParaRPr lang="en-US"/>
          </a:p>
        </p:txBody>
      </p:sp>
      <p:pic>
        <p:nvPicPr>
          <p:cNvPr id="4102" name="Picture 4"/>
          <p:cNvPicPr>
            <a:picLocks noChangeArrowheads="1"/>
          </p:cNvPicPr>
          <p:nvPr/>
        </p:nvPicPr>
        <p:blipFill>
          <a:blip r:embed="rId4"/>
          <a:srcRect/>
          <a:stretch>
            <a:fillRect/>
          </a:stretch>
        </p:blipFill>
        <p:spPr bwMode="auto">
          <a:xfrm>
            <a:off x="1143000" y="1143000"/>
            <a:ext cx="3276600" cy="2455863"/>
          </a:xfrm>
          <a:prstGeom prst="rect">
            <a:avLst/>
          </a:prstGeom>
          <a:noFill/>
          <a:ln w="9525">
            <a:noFill/>
            <a:miter lim="800000"/>
            <a:headEnd/>
            <a:tailEnd/>
          </a:ln>
        </p:spPr>
      </p:pic>
      <p:graphicFrame>
        <p:nvGraphicFramePr>
          <p:cNvPr id="4098" name="Object 5"/>
          <p:cNvGraphicFramePr>
            <a:graphicFrameLocks/>
          </p:cNvGraphicFramePr>
          <p:nvPr/>
        </p:nvGraphicFramePr>
        <p:xfrm>
          <a:off x="3200400" y="4686300"/>
          <a:ext cx="2819400" cy="1981200"/>
        </p:xfrm>
        <a:graphic>
          <a:graphicData uri="http://schemas.openxmlformats.org/presentationml/2006/ole">
            <p:oleObj spid="_x0000_s4098" name="SPW 6.0 Graph" r:id="rId5" imgW="7004880" imgH="5506200" progId="">
              <p:embed/>
            </p:oleObj>
          </a:graphicData>
        </a:graphic>
      </p:graphicFrame>
      <p:sp>
        <p:nvSpPr>
          <p:cNvPr id="4103" name="Line 6"/>
          <p:cNvSpPr>
            <a:spLocks noChangeShapeType="1"/>
          </p:cNvSpPr>
          <p:nvPr/>
        </p:nvSpPr>
        <p:spPr bwMode="auto">
          <a:xfrm>
            <a:off x="2895600" y="3619500"/>
            <a:ext cx="0" cy="228600"/>
          </a:xfrm>
          <a:prstGeom prst="line">
            <a:avLst/>
          </a:prstGeom>
          <a:noFill/>
          <a:ln w="25400">
            <a:solidFill>
              <a:schemeClr val="bg1"/>
            </a:solidFill>
            <a:round/>
            <a:headEnd type="none" w="sm" len="sm"/>
            <a:tailEnd type="none" w="sm" len="sm"/>
          </a:ln>
        </p:spPr>
        <p:txBody>
          <a:bodyPr wrap="none" anchor="ctr"/>
          <a:lstStyle/>
          <a:p>
            <a:endParaRPr lang="en-US"/>
          </a:p>
        </p:txBody>
      </p:sp>
      <p:sp>
        <p:nvSpPr>
          <p:cNvPr id="4104" name="Line 7"/>
          <p:cNvSpPr>
            <a:spLocks noChangeShapeType="1"/>
          </p:cNvSpPr>
          <p:nvPr/>
        </p:nvSpPr>
        <p:spPr bwMode="auto">
          <a:xfrm>
            <a:off x="2895600" y="3848100"/>
            <a:ext cx="3581400" cy="0"/>
          </a:xfrm>
          <a:prstGeom prst="line">
            <a:avLst/>
          </a:prstGeom>
          <a:noFill/>
          <a:ln w="25400">
            <a:solidFill>
              <a:schemeClr val="bg1"/>
            </a:solidFill>
            <a:round/>
            <a:headEnd type="none" w="sm" len="sm"/>
            <a:tailEnd type="none" w="sm" len="sm"/>
          </a:ln>
        </p:spPr>
        <p:txBody>
          <a:bodyPr wrap="none" anchor="ctr"/>
          <a:lstStyle/>
          <a:p>
            <a:endParaRPr lang="en-US"/>
          </a:p>
        </p:txBody>
      </p:sp>
      <p:sp>
        <p:nvSpPr>
          <p:cNvPr id="4105" name="Line 8"/>
          <p:cNvSpPr>
            <a:spLocks noChangeShapeType="1"/>
          </p:cNvSpPr>
          <p:nvPr/>
        </p:nvSpPr>
        <p:spPr bwMode="auto">
          <a:xfrm flipV="1">
            <a:off x="6477000" y="3619500"/>
            <a:ext cx="0" cy="228600"/>
          </a:xfrm>
          <a:prstGeom prst="line">
            <a:avLst/>
          </a:prstGeom>
          <a:noFill/>
          <a:ln w="25400">
            <a:solidFill>
              <a:schemeClr val="bg1"/>
            </a:solidFill>
            <a:round/>
            <a:headEnd type="none" w="sm" len="sm"/>
            <a:tailEnd type="none" w="sm" len="sm"/>
          </a:ln>
        </p:spPr>
        <p:txBody>
          <a:bodyPr wrap="none" anchor="ctr"/>
          <a:lstStyle/>
          <a:p>
            <a:endParaRPr lang="en-US"/>
          </a:p>
        </p:txBody>
      </p:sp>
      <p:sp>
        <p:nvSpPr>
          <p:cNvPr id="4106" name="Line 9"/>
          <p:cNvSpPr>
            <a:spLocks noChangeShapeType="1"/>
          </p:cNvSpPr>
          <p:nvPr/>
        </p:nvSpPr>
        <p:spPr bwMode="auto">
          <a:xfrm>
            <a:off x="4572000" y="3848100"/>
            <a:ext cx="0" cy="228600"/>
          </a:xfrm>
          <a:prstGeom prst="line">
            <a:avLst/>
          </a:prstGeom>
          <a:noFill/>
          <a:ln w="25400">
            <a:solidFill>
              <a:schemeClr val="bg1"/>
            </a:solidFill>
            <a:round/>
            <a:headEnd type="none" w="sm" len="sm"/>
            <a:tailEnd type="stealth" w="med" len="med"/>
          </a:ln>
        </p:spPr>
        <p:txBody>
          <a:bodyPr wrap="none" anchor="ctr"/>
          <a:lstStyle/>
          <a:p>
            <a:endParaRPr lang="en-US"/>
          </a:p>
        </p:txBody>
      </p:sp>
      <p:graphicFrame>
        <p:nvGraphicFramePr>
          <p:cNvPr id="4099" name="Object 10"/>
          <p:cNvGraphicFramePr>
            <a:graphicFrameLocks noChangeAspect="1"/>
          </p:cNvGraphicFramePr>
          <p:nvPr/>
        </p:nvGraphicFramePr>
        <p:xfrm>
          <a:off x="4692650" y="1143000"/>
          <a:ext cx="3279775" cy="2455863"/>
        </p:xfrm>
        <a:graphic>
          <a:graphicData uri="http://schemas.openxmlformats.org/presentationml/2006/ole">
            <p:oleObj spid="_x0000_s4099" name="Image" r:id="rId6" imgW="4307801" imgH="3227674" progId="">
              <p:embed/>
            </p:oleObj>
          </a:graphicData>
        </a:graphic>
      </p:graphicFrame>
      <p:sp>
        <p:nvSpPr>
          <p:cNvPr id="4107" name="Text Box 11"/>
          <p:cNvSpPr txBox="1">
            <a:spLocks noChangeArrowheads="1"/>
          </p:cNvSpPr>
          <p:nvPr/>
        </p:nvSpPr>
        <p:spPr bwMode="auto">
          <a:xfrm rot="-5400000">
            <a:off x="4602956" y="1683544"/>
            <a:ext cx="822325" cy="274638"/>
          </a:xfrm>
          <a:prstGeom prst="rect">
            <a:avLst/>
          </a:prstGeom>
          <a:noFill/>
          <a:ln w="12700">
            <a:noFill/>
            <a:miter lim="800000"/>
            <a:headEnd type="none" w="sm" len="sm"/>
            <a:tailEnd type="none" w="sm" len="sm"/>
          </a:ln>
        </p:spPr>
        <p:txBody>
          <a:bodyPr wrap="none">
            <a:spAutoFit/>
          </a:bodyPr>
          <a:lstStyle/>
          <a:p>
            <a:pPr algn="l" eaLnBrk="0" hangingPunct="0"/>
            <a:r>
              <a:rPr lang="en-US" sz="1200"/>
              <a:t>Suitability</a:t>
            </a:r>
          </a:p>
        </p:txBody>
      </p:sp>
      <p:sp>
        <p:nvSpPr>
          <p:cNvPr id="4108" name="Text Box 12"/>
          <p:cNvSpPr txBox="1">
            <a:spLocks noChangeArrowheads="1"/>
          </p:cNvSpPr>
          <p:nvPr/>
        </p:nvSpPr>
        <p:spPr bwMode="auto">
          <a:xfrm>
            <a:off x="5486400" y="2247900"/>
            <a:ext cx="711200" cy="274638"/>
          </a:xfrm>
          <a:prstGeom prst="rect">
            <a:avLst/>
          </a:prstGeom>
          <a:noFill/>
          <a:ln w="12700">
            <a:noFill/>
            <a:miter lim="800000"/>
            <a:headEnd type="none" w="sm" len="sm"/>
            <a:tailEnd type="none" w="sm" len="sm"/>
          </a:ln>
        </p:spPr>
        <p:txBody>
          <a:bodyPr wrap="none">
            <a:spAutoFit/>
          </a:bodyPr>
          <a:lstStyle/>
          <a:p>
            <a:pPr algn="l" eaLnBrk="0" hangingPunct="0"/>
            <a:r>
              <a:rPr lang="en-US" sz="1200"/>
              <a:t>Velocity</a:t>
            </a:r>
          </a:p>
        </p:txBody>
      </p:sp>
      <p:sp>
        <p:nvSpPr>
          <p:cNvPr id="4109" name="Text Box 13"/>
          <p:cNvSpPr txBox="1">
            <a:spLocks noChangeArrowheads="1"/>
          </p:cNvSpPr>
          <p:nvPr/>
        </p:nvSpPr>
        <p:spPr bwMode="auto">
          <a:xfrm>
            <a:off x="6934200" y="2247900"/>
            <a:ext cx="557213" cy="274638"/>
          </a:xfrm>
          <a:prstGeom prst="rect">
            <a:avLst/>
          </a:prstGeom>
          <a:noFill/>
          <a:ln w="12700">
            <a:noFill/>
            <a:miter lim="800000"/>
            <a:headEnd type="none" w="sm" len="sm"/>
            <a:tailEnd type="none" w="sm" len="sm"/>
          </a:ln>
        </p:spPr>
        <p:txBody>
          <a:bodyPr wrap="none">
            <a:spAutoFit/>
          </a:bodyPr>
          <a:lstStyle/>
          <a:p>
            <a:pPr algn="l" eaLnBrk="0" hangingPunct="0"/>
            <a:r>
              <a:rPr lang="en-US" sz="1200"/>
              <a:t>Depth</a:t>
            </a:r>
          </a:p>
        </p:txBody>
      </p:sp>
      <p:sp>
        <p:nvSpPr>
          <p:cNvPr id="4110" name="Text Box 14"/>
          <p:cNvSpPr txBox="1">
            <a:spLocks noChangeArrowheads="1"/>
          </p:cNvSpPr>
          <p:nvPr/>
        </p:nvSpPr>
        <p:spPr bwMode="auto">
          <a:xfrm>
            <a:off x="7010400" y="3314700"/>
            <a:ext cx="557213" cy="274638"/>
          </a:xfrm>
          <a:prstGeom prst="rect">
            <a:avLst/>
          </a:prstGeom>
          <a:noFill/>
          <a:ln w="12700">
            <a:noFill/>
            <a:miter lim="800000"/>
            <a:headEnd type="none" w="sm" len="sm"/>
            <a:tailEnd type="none" w="sm" len="sm"/>
          </a:ln>
        </p:spPr>
        <p:txBody>
          <a:bodyPr wrap="none">
            <a:spAutoFit/>
          </a:bodyPr>
          <a:lstStyle/>
          <a:p>
            <a:pPr algn="l" eaLnBrk="0" hangingPunct="0"/>
            <a:r>
              <a:rPr lang="en-US" sz="1200"/>
              <a:t>Cover</a:t>
            </a:r>
          </a:p>
        </p:txBody>
      </p:sp>
      <p:sp>
        <p:nvSpPr>
          <p:cNvPr id="4111" name="Text Box 15"/>
          <p:cNvSpPr txBox="1">
            <a:spLocks noChangeArrowheads="1"/>
          </p:cNvSpPr>
          <p:nvPr/>
        </p:nvSpPr>
        <p:spPr bwMode="auto">
          <a:xfrm rot="-5400000">
            <a:off x="6050756" y="2750344"/>
            <a:ext cx="822325" cy="274638"/>
          </a:xfrm>
          <a:prstGeom prst="rect">
            <a:avLst/>
          </a:prstGeom>
          <a:noFill/>
          <a:ln w="12700">
            <a:noFill/>
            <a:miter lim="800000"/>
            <a:headEnd type="none" w="sm" len="sm"/>
            <a:tailEnd type="none" w="sm" len="sm"/>
          </a:ln>
        </p:spPr>
        <p:txBody>
          <a:bodyPr wrap="none">
            <a:spAutoFit/>
          </a:bodyPr>
          <a:lstStyle/>
          <a:p>
            <a:pPr algn="l" eaLnBrk="0" hangingPunct="0"/>
            <a:r>
              <a:rPr lang="en-US" sz="1200"/>
              <a:t>Suitability</a:t>
            </a:r>
          </a:p>
        </p:txBody>
      </p:sp>
      <p:sp>
        <p:nvSpPr>
          <p:cNvPr id="4112" name="Text Box 16"/>
          <p:cNvSpPr txBox="1">
            <a:spLocks noChangeArrowheads="1"/>
          </p:cNvSpPr>
          <p:nvPr/>
        </p:nvSpPr>
        <p:spPr bwMode="auto">
          <a:xfrm>
            <a:off x="2819400" y="4152900"/>
            <a:ext cx="3962400" cy="517525"/>
          </a:xfrm>
          <a:prstGeom prst="rect">
            <a:avLst/>
          </a:prstGeom>
          <a:noFill/>
          <a:ln w="12700">
            <a:noFill/>
            <a:miter lim="800000"/>
            <a:headEnd/>
            <a:tailEnd/>
          </a:ln>
        </p:spPr>
        <p:txBody>
          <a:bodyPr>
            <a:spAutoFit/>
          </a:bodyPr>
          <a:lstStyle/>
          <a:p>
            <a:pPr marL="457200" indent="-457200" algn="l" eaLnBrk="0" hangingPunct="0"/>
            <a:r>
              <a:rPr lang="en-US" sz="1400">
                <a:latin typeface="Arial" pitchFamily="34" charset="0"/>
              </a:rPr>
              <a:t>C.     Seasonal relationship between discharge and microhabitat for each life stage</a:t>
            </a:r>
          </a:p>
        </p:txBody>
      </p:sp>
      <p:sp>
        <p:nvSpPr>
          <p:cNvPr id="4113" name="Text Box 17"/>
          <p:cNvSpPr txBox="1">
            <a:spLocks noChangeArrowheads="1"/>
          </p:cNvSpPr>
          <p:nvPr/>
        </p:nvSpPr>
        <p:spPr bwMode="auto">
          <a:xfrm>
            <a:off x="7239000" y="6629400"/>
            <a:ext cx="1905000" cy="228600"/>
          </a:xfrm>
          <a:prstGeom prst="rect">
            <a:avLst/>
          </a:prstGeom>
          <a:noFill/>
          <a:ln w="9525">
            <a:noFill/>
            <a:miter lim="800000"/>
            <a:headEnd/>
            <a:tailEnd/>
          </a:ln>
        </p:spPr>
        <p:txBody>
          <a:bodyPr>
            <a:spAutoFit/>
          </a:bodyPr>
          <a:lstStyle/>
          <a:p>
            <a:pPr algn="l">
              <a:spcBef>
                <a:spcPct val="50000"/>
              </a:spcBef>
            </a:pPr>
            <a:r>
              <a:rPr lang="en-US" sz="900">
                <a:solidFill>
                  <a:srgbClr val="FFFF00"/>
                </a:solidFill>
              </a:rPr>
              <a:t>Courtesy Rick Anderson, CDOW</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0" y="609600"/>
            <a:ext cx="9144000" cy="823913"/>
          </a:xfrm>
          <a:prstGeom prst="rect">
            <a:avLst/>
          </a:prstGeom>
          <a:noFill/>
          <a:ln w="9525">
            <a:noFill/>
            <a:miter lim="800000"/>
            <a:headEnd/>
            <a:tailEnd/>
          </a:ln>
        </p:spPr>
        <p:txBody>
          <a:bodyPr lIns="92075" tIns="46038" rIns="92075" bIns="46038">
            <a:spAutoFit/>
          </a:bodyPr>
          <a:lstStyle/>
          <a:p>
            <a:pPr eaLnBrk="0" hangingPunct="0"/>
            <a:r>
              <a:rPr lang="en-US" sz="4800" b="1">
                <a:solidFill>
                  <a:schemeClr val="bg1"/>
                </a:solidFill>
                <a:latin typeface="Calibri" pitchFamily="34" charset="0"/>
              </a:rPr>
              <a:t>PHABSIM Concerns</a:t>
            </a:r>
          </a:p>
        </p:txBody>
      </p:sp>
      <p:sp>
        <p:nvSpPr>
          <p:cNvPr id="29699" name="Text Box 4"/>
          <p:cNvSpPr txBox="1">
            <a:spLocks noChangeArrowheads="1"/>
          </p:cNvSpPr>
          <p:nvPr/>
        </p:nvSpPr>
        <p:spPr bwMode="auto">
          <a:xfrm>
            <a:off x="990600" y="2057400"/>
            <a:ext cx="7086600" cy="4151313"/>
          </a:xfrm>
          <a:prstGeom prst="rect">
            <a:avLst/>
          </a:prstGeom>
          <a:noFill/>
          <a:ln w="12700">
            <a:noFill/>
            <a:miter lim="800000"/>
            <a:headEnd/>
            <a:tailEnd/>
          </a:ln>
        </p:spPr>
        <p:txBody>
          <a:bodyPr>
            <a:spAutoFit/>
          </a:bodyPr>
          <a:lstStyle/>
          <a:p>
            <a:pPr marL="457200" indent="-457200" algn="l" eaLnBrk="0" hangingPunct="0">
              <a:spcBef>
                <a:spcPct val="50000"/>
              </a:spcBef>
              <a:buFontTx/>
              <a:buChar char="•"/>
            </a:pPr>
            <a:r>
              <a:rPr lang="en-US" sz="2800" b="1">
                <a:solidFill>
                  <a:schemeClr val="bg1"/>
                </a:solidFill>
                <a:latin typeface="Arial" pitchFamily="34" charset="0"/>
              </a:rPr>
              <a:t>1-D hydraulic models straighten and simplify the channel</a:t>
            </a:r>
          </a:p>
          <a:p>
            <a:pPr marL="457200" indent="-457200" algn="l" eaLnBrk="0" hangingPunct="0">
              <a:spcBef>
                <a:spcPct val="50000"/>
              </a:spcBef>
              <a:buFontTx/>
              <a:buChar char="•"/>
            </a:pPr>
            <a:r>
              <a:rPr lang="en-US" sz="2800" b="1">
                <a:solidFill>
                  <a:schemeClr val="bg1"/>
                </a:solidFill>
                <a:latin typeface="Arial" pitchFamily="34" charset="0"/>
              </a:rPr>
              <a:t>Physical habitat suitability isn’t the same as habitat</a:t>
            </a:r>
          </a:p>
          <a:p>
            <a:pPr marL="457200" indent="-457200" algn="l" eaLnBrk="0" hangingPunct="0">
              <a:spcBef>
                <a:spcPct val="50000"/>
              </a:spcBef>
              <a:buFontTx/>
              <a:buChar char="•"/>
            </a:pPr>
            <a:r>
              <a:rPr lang="en-US" sz="2800" b="1">
                <a:solidFill>
                  <a:schemeClr val="bg1"/>
                </a:solidFill>
                <a:latin typeface="Arial" pitchFamily="34" charset="0"/>
              </a:rPr>
              <a:t>Unknown relationship between WUA and fish biomass</a:t>
            </a:r>
          </a:p>
          <a:p>
            <a:pPr marL="457200" indent="-457200" algn="l" eaLnBrk="0" hangingPunct="0">
              <a:spcBef>
                <a:spcPct val="50000"/>
              </a:spcBef>
              <a:buFontTx/>
              <a:buChar char="•"/>
            </a:pPr>
            <a:r>
              <a:rPr lang="en-US" sz="2800" b="1">
                <a:solidFill>
                  <a:schemeClr val="bg1"/>
                </a:solidFill>
                <a:latin typeface="Arial" pitchFamily="34" charset="0"/>
              </a:rPr>
              <a:t>Need other models to quantify needs for other riverine purposes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C:\TOM\IFC\Project #2\Pict's &amp; Fig's\400_20 from Piotr and Vanita.jpg"/>
          <p:cNvPicPr>
            <a:picLocks noChangeAspect="1" noChangeArrowheads="1"/>
          </p:cNvPicPr>
          <p:nvPr/>
        </p:nvPicPr>
        <p:blipFill>
          <a:blip r:embed="rId3"/>
          <a:srcRect/>
          <a:stretch>
            <a:fillRect/>
          </a:stretch>
        </p:blipFill>
        <p:spPr bwMode="auto">
          <a:xfrm>
            <a:off x="457200" y="1111250"/>
            <a:ext cx="8305800" cy="5746750"/>
          </a:xfrm>
          <a:prstGeom prst="rect">
            <a:avLst/>
          </a:prstGeom>
          <a:noFill/>
          <a:ln w="9525">
            <a:noFill/>
            <a:miter lim="800000"/>
            <a:headEnd/>
            <a:tailEnd/>
          </a:ln>
        </p:spPr>
      </p:pic>
      <p:sp>
        <p:nvSpPr>
          <p:cNvPr id="30723" name="Rectangle 3"/>
          <p:cNvSpPr>
            <a:spLocks noGrp="1" noChangeArrowheads="1"/>
          </p:cNvSpPr>
          <p:nvPr>
            <p:ph type="title"/>
          </p:nvPr>
        </p:nvSpPr>
        <p:spPr>
          <a:xfrm>
            <a:off x="609600" y="0"/>
            <a:ext cx="7772400" cy="1143000"/>
          </a:xfrm>
        </p:spPr>
        <p:txBody>
          <a:bodyPr/>
          <a:lstStyle/>
          <a:p>
            <a:pPr eaLnBrk="1" hangingPunct="1"/>
            <a:r>
              <a:rPr lang="en-US" sz="4800" b="1" smtClean="0">
                <a:solidFill>
                  <a:schemeClr val="bg1"/>
                </a:solidFill>
                <a:latin typeface="Calibri" pitchFamily="34" charset="0"/>
              </a:rPr>
              <a:t>MesoHABSIM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t="4260" b="16092"/>
          <a:stretch>
            <a:fillRect/>
          </a:stretch>
        </p:blipFill>
        <p:spPr bwMode="auto">
          <a:xfrm>
            <a:off x="1752600" y="1371600"/>
            <a:ext cx="6019800" cy="4816475"/>
          </a:xfrm>
          <a:prstGeom prst="rect">
            <a:avLst/>
          </a:prstGeom>
          <a:noFill/>
          <a:ln w="12700">
            <a:noFill/>
            <a:miter lim="800000"/>
            <a:headEnd/>
            <a:tailEnd/>
          </a:ln>
        </p:spPr>
      </p:pic>
      <p:sp>
        <p:nvSpPr>
          <p:cNvPr id="31747" name="Line 3"/>
          <p:cNvSpPr>
            <a:spLocks noChangeShapeType="1"/>
          </p:cNvSpPr>
          <p:nvPr/>
        </p:nvSpPr>
        <p:spPr bwMode="auto">
          <a:xfrm flipH="1" flipV="1">
            <a:off x="7848600" y="4495800"/>
            <a:ext cx="609600" cy="381000"/>
          </a:xfrm>
          <a:prstGeom prst="line">
            <a:avLst/>
          </a:prstGeom>
          <a:noFill/>
          <a:ln w="38100">
            <a:solidFill>
              <a:schemeClr val="bg1"/>
            </a:solidFill>
            <a:round/>
            <a:headEnd/>
            <a:tailEnd type="triangle" w="med" len="med"/>
          </a:ln>
        </p:spPr>
        <p:txBody>
          <a:bodyPr>
            <a:spAutoFit/>
          </a:bodyPr>
          <a:lstStyle/>
          <a:p>
            <a:endParaRPr lang="en-US"/>
          </a:p>
        </p:txBody>
      </p:sp>
      <p:sp>
        <p:nvSpPr>
          <p:cNvPr id="31748" name="Text Box 4"/>
          <p:cNvSpPr txBox="1">
            <a:spLocks noChangeArrowheads="1"/>
          </p:cNvSpPr>
          <p:nvPr/>
        </p:nvSpPr>
        <p:spPr bwMode="auto">
          <a:xfrm rot="1838203">
            <a:off x="8001000" y="4267200"/>
            <a:ext cx="636588" cy="396875"/>
          </a:xfrm>
          <a:prstGeom prst="rect">
            <a:avLst/>
          </a:prstGeom>
          <a:noFill/>
          <a:ln w="12700">
            <a:noFill/>
            <a:miter lim="800000"/>
            <a:headEnd/>
            <a:tailEnd/>
          </a:ln>
        </p:spPr>
        <p:txBody>
          <a:bodyPr wrap="none">
            <a:spAutoFit/>
          </a:bodyPr>
          <a:lstStyle/>
          <a:p>
            <a:pPr algn="l" eaLnBrk="0" hangingPunct="0"/>
            <a:r>
              <a:rPr lang="en-US" sz="2000">
                <a:solidFill>
                  <a:schemeClr val="bg1"/>
                </a:solidFill>
                <a:latin typeface="Arial" pitchFamily="34" charset="0"/>
              </a:rPr>
              <a:t>flow</a:t>
            </a:r>
          </a:p>
        </p:txBody>
      </p:sp>
      <p:sp>
        <p:nvSpPr>
          <p:cNvPr id="31749" name="Text Box 5"/>
          <p:cNvSpPr txBox="1">
            <a:spLocks noChangeArrowheads="1"/>
          </p:cNvSpPr>
          <p:nvPr/>
        </p:nvSpPr>
        <p:spPr bwMode="auto">
          <a:xfrm>
            <a:off x="685800" y="228600"/>
            <a:ext cx="7924800" cy="646113"/>
          </a:xfrm>
          <a:prstGeom prst="rect">
            <a:avLst/>
          </a:prstGeom>
          <a:noFill/>
          <a:ln w="9525">
            <a:noFill/>
            <a:miter lim="800000"/>
            <a:headEnd/>
            <a:tailEnd/>
          </a:ln>
        </p:spPr>
        <p:txBody>
          <a:bodyPr>
            <a:spAutoFit/>
          </a:bodyPr>
          <a:lstStyle/>
          <a:p>
            <a:pPr eaLnBrk="0" hangingPunct="0">
              <a:spcBef>
                <a:spcPct val="50000"/>
              </a:spcBef>
            </a:pPr>
            <a:r>
              <a:rPr lang="en-US" sz="3600" b="1">
                <a:solidFill>
                  <a:schemeClr val="bg1"/>
                </a:solidFill>
                <a:latin typeface="Calibri" pitchFamily="34" charset="0"/>
              </a:rPr>
              <a:t>2-Dimensional Physical Habitat Models</a:t>
            </a:r>
          </a:p>
        </p:txBody>
      </p:sp>
      <p:sp>
        <p:nvSpPr>
          <p:cNvPr id="31750" name="Text Box 6"/>
          <p:cNvSpPr txBox="1">
            <a:spLocks noChangeArrowheads="1"/>
          </p:cNvSpPr>
          <p:nvPr/>
        </p:nvSpPr>
        <p:spPr bwMode="auto">
          <a:xfrm>
            <a:off x="7239000" y="6324600"/>
            <a:ext cx="1905000" cy="228600"/>
          </a:xfrm>
          <a:prstGeom prst="rect">
            <a:avLst/>
          </a:prstGeom>
          <a:noFill/>
          <a:ln w="9525">
            <a:noFill/>
            <a:miter lim="800000"/>
            <a:headEnd/>
            <a:tailEnd/>
          </a:ln>
        </p:spPr>
        <p:txBody>
          <a:bodyPr>
            <a:spAutoFit/>
          </a:bodyPr>
          <a:lstStyle/>
          <a:p>
            <a:pPr algn="l">
              <a:spcBef>
                <a:spcPct val="50000"/>
              </a:spcBef>
            </a:pPr>
            <a:r>
              <a:rPr lang="en-US" sz="900">
                <a:solidFill>
                  <a:srgbClr val="FFFF00"/>
                </a:solidFill>
              </a:rPr>
              <a:t>Courtesy Rick Anderson, CDOW</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2" name="Object 1024"/>
          <p:cNvGraphicFramePr>
            <a:graphicFrameLocks/>
          </p:cNvGraphicFramePr>
          <p:nvPr/>
        </p:nvGraphicFramePr>
        <p:xfrm>
          <a:off x="768350" y="3060700"/>
          <a:ext cx="4251325" cy="2800350"/>
        </p:xfrm>
        <a:graphic>
          <a:graphicData uri="http://schemas.openxmlformats.org/presentationml/2006/ole">
            <p:oleObj spid="_x0000_s5122" name="Image" r:id="rId4" imgW="2731939" imgH="1804725" progId="">
              <p:embed/>
            </p:oleObj>
          </a:graphicData>
        </a:graphic>
      </p:graphicFrame>
      <p:sp>
        <p:nvSpPr>
          <p:cNvPr id="5124" name="Rectangle 3"/>
          <p:cNvSpPr>
            <a:spLocks noChangeArrowheads="1"/>
          </p:cNvSpPr>
          <p:nvPr/>
        </p:nvSpPr>
        <p:spPr bwMode="auto">
          <a:xfrm>
            <a:off x="1143000" y="6400800"/>
            <a:ext cx="3560763" cy="461963"/>
          </a:xfrm>
          <a:prstGeom prst="rect">
            <a:avLst/>
          </a:prstGeom>
          <a:noFill/>
          <a:ln w="9525">
            <a:noFill/>
            <a:miter lim="800000"/>
            <a:headEnd/>
            <a:tailEnd/>
          </a:ln>
        </p:spPr>
        <p:txBody>
          <a:bodyPr wrap="none" lIns="92075" tIns="46038" rIns="92075" bIns="46038">
            <a:spAutoFit/>
          </a:bodyPr>
          <a:lstStyle/>
          <a:p>
            <a:pPr algn="l" eaLnBrk="0" hangingPunct="0"/>
            <a:r>
              <a:rPr lang="en-US">
                <a:solidFill>
                  <a:schemeClr val="bg1"/>
                </a:solidFill>
                <a:latin typeface="Maiandra GD" pitchFamily="34" charset="0"/>
              </a:rPr>
              <a:t>GPS &amp; ADP/Sonar Survey</a:t>
            </a:r>
          </a:p>
        </p:txBody>
      </p:sp>
      <p:graphicFrame>
        <p:nvGraphicFramePr>
          <p:cNvPr id="5123" name="Object 1025"/>
          <p:cNvGraphicFramePr>
            <a:graphicFrameLocks/>
          </p:cNvGraphicFramePr>
          <p:nvPr/>
        </p:nvGraphicFramePr>
        <p:xfrm>
          <a:off x="5416550" y="1377950"/>
          <a:ext cx="3514725" cy="5307013"/>
        </p:xfrm>
        <a:graphic>
          <a:graphicData uri="http://schemas.openxmlformats.org/presentationml/2006/ole">
            <p:oleObj spid="_x0000_s5123" name="Image" r:id="rId5" imgW="2428644" imgH="3657607" progId="">
              <p:embed/>
            </p:oleObj>
          </a:graphicData>
        </a:graphic>
      </p:graphicFrame>
      <p:pic>
        <p:nvPicPr>
          <p:cNvPr id="5125" name="Picture 5"/>
          <p:cNvPicPr>
            <a:picLocks noChangeArrowheads="1"/>
          </p:cNvPicPr>
          <p:nvPr/>
        </p:nvPicPr>
        <p:blipFill>
          <a:blip r:embed="rId6"/>
          <a:srcRect/>
          <a:stretch>
            <a:fillRect/>
          </a:stretch>
        </p:blipFill>
        <p:spPr bwMode="auto">
          <a:xfrm>
            <a:off x="2674938" y="1263650"/>
            <a:ext cx="736600" cy="815975"/>
          </a:xfrm>
          <a:prstGeom prst="rect">
            <a:avLst/>
          </a:prstGeom>
          <a:noFill/>
          <a:ln w="9525">
            <a:noFill/>
            <a:miter lim="800000"/>
            <a:headEnd/>
            <a:tailEnd/>
          </a:ln>
        </p:spPr>
      </p:pic>
      <p:grpSp>
        <p:nvGrpSpPr>
          <p:cNvPr id="5126" name="Group 6"/>
          <p:cNvGrpSpPr>
            <a:grpSpLocks/>
          </p:cNvGrpSpPr>
          <p:nvPr/>
        </p:nvGrpSpPr>
        <p:grpSpPr bwMode="auto">
          <a:xfrm>
            <a:off x="2438400" y="1981200"/>
            <a:ext cx="4267200" cy="2286000"/>
            <a:chOff x="1536" y="1248"/>
            <a:chExt cx="2688" cy="1440"/>
          </a:xfrm>
        </p:grpSpPr>
        <p:sp>
          <p:nvSpPr>
            <p:cNvPr id="5139" name="Line 7"/>
            <p:cNvSpPr>
              <a:spLocks noChangeShapeType="1"/>
            </p:cNvSpPr>
            <p:nvPr/>
          </p:nvSpPr>
          <p:spPr bwMode="auto">
            <a:xfrm>
              <a:off x="2208" y="1248"/>
              <a:ext cx="2016" cy="1200"/>
            </a:xfrm>
            <a:prstGeom prst="line">
              <a:avLst/>
            </a:prstGeom>
            <a:noFill/>
            <a:ln w="50800">
              <a:solidFill>
                <a:srgbClr val="FF3300"/>
              </a:solidFill>
              <a:prstDash val="sysDot"/>
              <a:round/>
              <a:headEnd type="none" w="sm" len="sm"/>
              <a:tailEnd type="none" w="sm" len="sm"/>
            </a:ln>
          </p:spPr>
          <p:txBody>
            <a:bodyPr wrap="none" anchor="ctr"/>
            <a:lstStyle/>
            <a:p>
              <a:endParaRPr lang="en-US"/>
            </a:p>
          </p:txBody>
        </p:sp>
        <p:sp>
          <p:nvSpPr>
            <p:cNvPr id="5140" name="Line 8"/>
            <p:cNvSpPr>
              <a:spLocks noChangeShapeType="1"/>
            </p:cNvSpPr>
            <p:nvPr/>
          </p:nvSpPr>
          <p:spPr bwMode="auto">
            <a:xfrm flipH="1">
              <a:off x="1536" y="1344"/>
              <a:ext cx="336" cy="1344"/>
            </a:xfrm>
            <a:prstGeom prst="line">
              <a:avLst/>
            </a:prstGeom>
            <a:noFill/>
            <a:ln w="50800">
              <a:solidFill>
                <a:srgbClr val="FF3300"/>
              </a:solidFill>
              <a:prstDash val="sysDot"/>
              <a:round/>
              <a:headEnd type="none" w="sm" len="sm"/>
              <a:tailEnd type="none" w="sm" len="sm"/>
            </a:ln>
          </p:spPr>
          <p:txBody>
            <a:bodyPr wrap="none" anchor="ctr"/>
            <a:lstStyle/>
            <a:p>
              <a:endParaRPr lang="en-US"/>
            </a:p>
          </p:txBody>
        </p:sp>
      </p:grpSp>
      <p:sp>
        <p:nvSpPr>
          <p:cNvPr id="5127" name="Line 9"/>
          <p:cNvSpPr>
            <a:spLocks noChangeShapeType="1"/>
          </p:cNvSpPr>
          <p:nvPr/>
        </p:nvSpPr>
        <p:spPr bwMode="auto">
          <a:xfrm flipH="1">
            <a:off x="2819400" y="2209800"/>
            <a:ext cx="4876800" cy="1981200"/>
          </a:xfrm>
          <a:prstGeom prst="line">
            <a:avLst/>
          </a:prstGeom>
          <a:noFill/>
          <a:ln w="50800">
            <a:solidFill>
              <a:schemeClr val="accent2"/>
            </a:solidFill>
            <a:prstDash val="dash"/>
            <a:round/>
            <a:headEnd type="none" w="sm" len="sm"/>
            <a:tailEnd type="none" w="sm" len="sm"/>
          </a:ln>
        </p:spPr>
        <p:txBody>
          <a:bodyPr wrap="none" anchor="ctr"/>
          <a:lstStyle/>
          <a:p>
            <a:endParaRPr lang="en-US"/>
          </a:p>
        </p:txBody>
      </p:sp>
      <p:grpSp>
        <p:nvGrpSpPr>
          <p:cNvPr id="3" name="Group 10"/>
          <p:cNvGrpSpPr>
            <a:grpSpLocks/>
          </p:cNvGrpSpPr>
          <p:nvPr/>
        </p:nvGrpSpPr>
        <p:grpSpPr bwMode="auto">
          <a:xfrm>
            <a:off x="1449388" y="5257800"/>
            <a:ext cx="1903412" cy="990600"/>
            <a:chOff x="913" y="3312"/>
            <a:chExt cx="1199" cy="624"/>
          </a:xfrm>
        </p:grpSpPr>
        <p:sp>
          <p:nvSpPr>
            <p:cNvPr id="5131" name="Arc 11"/>
            <p:cNvSpPr>
              <a:spLocks/>
            </p:cNvSpPr>
            <p:nvPr/>
          </p:nvSpPr>
          <p:spPr bwMode="auto">
            <a:xfrm>
              <a:off x="1297" y="3312"/>
              <a:ext cx="192"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76200" cap="rnd">
              <a:solidFill>
                <a:schemeClr val="accent1"/>
              </a:solidFill>
              <a:round/>
              <a:headEnd type="none" w="sm" len="sm"/>
              <a:tailEnd type="none" w="sm" len="sm"/>
            </a:ln>
          </p:spPr>
          <p:txBody>
            <a:bodyPr wrap="none" anchor="ctr"/>
            <a:lstStyle/>
            <a:p>
              <a:endParaRPr lang="en-US"/>
            </a:p>
          </p:txBody>
        </p:sp>
        <p:sp>
          <p:nvSpPr>
            <p:cNvPr id="5132" name="Arc 12"/>
            <p:cNvSpPr>
              <a:spLocks/>
            </p:cNvSpPr>
            <p:nvPr/>
          </p:nvSpPr>
          <p:spPr bwMode="auto">
            <a:xfrm>
              <a:off x="1488" y="3312"/>
              <a:ext cx="192"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76200" cap="rnd">
              <a:solidFill>
                <a:schemeClr val="accent1"/>
              </a:solidFill>
              <a:round/>
              <a:headEnd type="none" w="sm" len="sm"/>
              <a:tailEnd type="none" w="sm" len="sm"/>
            </a:ln>
          </p:spPr>
          <p:txBody>
            <a:bodyPr wrap="none" anchor="ctr"/>
            <a:lstStyle/>
            <a:p>
              <a:endParaRPr lang="en-US"/>
            </a:p>
          </p:txBody>
        </p:sp>
        <p:sp>
          <p:nvSpPr>
            <p:cNvPr id="5133" name="Arc 13"/>
            <p:cNvSpPr>
              <a:spLocks/>
            </p:cNvSpPr>
            <p:nvPr/>
          </p:nvSpPr>
          <p:spPr bwMode="auto">
            <a:xfrm>
              <a:off x="1201" y="3456"/>
              <a:ext cx="432"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76200" cap="rnd">
              <a:solidFill>
                <a:schemeClr val="accent1"/>
              </a:solidFill>
              <a:round/>
              <a:headEnd type="none" w="sm" len="sm"/>
              <a:tailEnd type="none" w="sm" len="sm"/>
            </a:ln>
          </p:spPr>
          <p:txBody>
            <a:bodyPr wrap="none" anchor="ctr"/>
            <a:lstStyle/>
            <a:p>
              <a:endParaRPr lang="en-US"/>
            </a:p>
          </p:txBody>
        </p:sp>
        <p:sp>
          <p:nvSpPr>
            <p:cNvPr id="5134" name="Arc 14"/>
            <p:cNvSpPr>
              <a:spLocks/>
            </p:cNvSpPr>
            <p:nvPr/>
          </p:nvSpPr>
          <p:spPr bwMode="auto">
            <a:xfrm>
              <a:off x="1392" y="3456"/>
              <a:ext cx="432"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76200" cap="rnd">
              <a:solidFill>
                <a:schemeClr val="accent1"/>
              </a:solidFill>
              <a:round/>
              <a:headEnd type="none" w="sm" len="sm"/>
              <a:tailEnd type="none" w="sm" len="sm"/>
            </a:ln>
          </p:spPr>
          <p:txBody>
            <a:bodyPr wrap="none" anchor="ctr"/>
            <a:lstStyle/>
            <a:p>
              <a:endParaRPr lang="en-US"/>
            </a:p>
          </p:txBody>
        </p:sp>
        <p:sp>
          <p:nvSpPr>
            <p:cNvPr id="5135" name="Arc 15"/>
            <p:cNvSpPr>
              <a:spLocks/>
            </p:cNvSpPr>
            <p:nvPr/>
          </p:nvSpPr>
          <p:spPr bwMode="auto">
            <a:xfrm>
              <a:off x="1105" y="3648"/>
              <a:ext cx="432"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76200" cap="rnd">
              <a:solidFill>
                <a:schemeClr val="accent1"/>
              </a:solidFill>
              <a:round/>
              <a:headEnd type="none" w="sm" len="sm"/>
              <a:tailEnd type="none" w="sm" len="sm"/>
            </a:ln>
          </p:spPr>
          <p:txBody>
            <a:bodyPr wrap="none" anchor="ctr"/>
            <a:lstStyle/>
            <a:p>
              <a:endParaRPr lang="en-US"/>
            </a:p>
          </p:txBody>
        </p:sp>
        <p:sp>
          <p:nvSpPr>
            <p:cNvPr id="5136" name="Arc 16"/>
            <p:cNvSpPr>
              <a:spLocks/>
            </p:cNvSpPr>
            <p:nvPr/>
          </p:nvSpPr>
          <p:spPr bwMode="auto">
            <a:xfrm>
              <a:off x="1488" y="3648"/>
              <a:ext cx="432"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76200" cap="rnd">
              <a:solidFill>
                <a:schemeClr val="accent1"/>
              </a:solidFill>
              <a:round/>
              <a:headEnd type="none" w="sm" len="sm"/>
              <a:tailEnd type="none" w="sm" len="sm"/>
            </a:ln>
          </p:spPr>
          <p:txBody>
            <a:bodyPr wrap="none" anchor="ctr"/>
            <a:lstStyle/>
            <a:p>
              <a:endParaRPr lang="en-US"/>
            </a:p>
          </p:txBody>
        </p:sp>
        <p:sp>
          <p:nvSpPr>
            <p:cNvPr id="5137" name="Arc 17"/>
            <p:cNvSpPr>
              <a:spLocks/>
            </p:cNvSpPr>
            <p:nvPr/>
          </p:nvSpPr>
          <p:spPr bwMode="auto">
            <a:xfrm>
              <a:off x="913" y="3840"/>
              <a:ext cx="672"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76200" cap="rnd">
              <a:solidFill>
                <a:schemeClr val="accent1"/>
              </a:solidFill>
              <a:round/>
              <a:headEnd type="none" w="sm" len="sm"/>
              <a:tailEnd type="none" w="sm" len="sm"/>
            </a:ln>
          </p:spPr>
          <p:txBody>
            <a:bodyPr wrap="none" anchor="ctr"/>
            <a:lstStyle/>
            <a:p>
              <a:endParaRPr lang="en-US"/>
            </a:p>
          </p:txBody>
        </p:sp>
        <p:sp>
          <p:nvSpPr>
            <p:cNvPr id="5138" name="Arc 18"/>
            <p:cNvSpPr>
              <a:spLocks/>
            </p:cNvSpPr>
            <p:nvPr/>
          </p:nvSpPr>
          <p:spPr bwMode="auto">
            <a:xfrm>
              <a:off x="1440" y="3840"/>
              <a:ext cx="672"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76200" cap="rnd">
              <a:solidFill>
                <a:schemeClr val="accent1"/>
              </a:solidFill>
              <a:round/>
              <a:headEnd type="none" w="sm" len="sm"/>
              <a:tailEnd type="none" w="sm" len="sm"/>
            </a:ln>
          </p:spPr>
          <p:txBody>
            <a:bodyPr wrap="none" anchor="ctr"/>
            <a:lstStyle/>
            <a:p>
              <a:endParaRPr lang="en-US"/>
            </a:p>
          </p:txBody>
        </p:sp>
      </p:grpSp>
      <p:sp>
        <p:nvSpPr>
          <p:cNvPr id="5129" name="Rectangle 19"/>
          <p:cNvSpPr>
            <a:spLocks noChangeArrowheads="1"/>
          </p:cNvSpPr>
          <p:nvPr/>
        </p:nvSpPr>
        <p:spPr bwMode="auto">
          <a:xfrm>
            <a:off x="381000" y="228600"/>
            <a:ext cx="4160838" cy="954088"/>
          </a:xfrm>
          <a:prstGeom prst="rect">
            <a:avLst/>
          </a:prstGeom>
          <a:noFill/>
          <a:ln w="9525">
            <a:noFill/>
            <a:miter lim="800000"/>
            <a:headEnd/>
            <a:tailEnd/>
          </a:ln>
        </p:spPr>
        <p:txBody>
          <a:bodyPr wrap="none" lIns="92075" tIns="46038" rIns="92075" bIns="46038">
            <a:spAutoFit/>
          </a:bodyPr>
          <a:lstStyle/>
          <a:p>
            <a:pPr eaLnBrk="0" hangingPunct="0"/>
            <a:r>
              <a:rPr lang="en-US" sz="2800" b="1">
                <a:solidFill>
                  <a:schemeClr val="bg1"/>
                </a:solidFill>
                <a:latin typeface="Calibri" pitchFamily="34" charset="0"/>
              </a:rPr>
              <a:t>High-tech field equipment </a:t>
            </a:r>
          </a:p>
          <a:p>
            <a:pPr eaLnBrk="0" hangingPunct="0"/>
            <a:r>
              <a:rPr lang="en-US" b="1">
                <a:solidFill>
                  <a:schemeClr val="bg1"/>
                </a:solidFill>
                <a:latin typeface="Calibri" pitchFamily="34" charset="0"/>
              </a:rPr>
              <a:t>RTK-GPS &amp; ADP/sonar</a:t>
            </a:r>
            <a:r>
              <a:rPr lang="en-US" sz="2800" b="1">
                <a:solidFill>
                  <a:schemeClr val="bg1"/>
                </a:solidFill>
                <a:latin typeface="Calibri" pitchFamily="34" charset="0"/>
              </a:rPr>
              <a:t> </a:t>
            </a:r>
          </a:p>
        </p:txBody>
      </p:sp>
      <p:sp>
        <p:nvSpPr>
          <p:cNvPr id="5130" name="Text Box 20"/>
          <p:cNvSpPr txBox="1">
            <a:spLocks noChangeArrowheads="1"/>
          </p:cNvSpPr>
          <p:nvPr/>
        </p:nvSpPr>
        <p:spPr bwMode="auto">
          <a:xfrm>
            <a:off x="7239000" y="6400800"/>
            <a:ext cx="1905000" cy="228600"/>
          </a:xfrm>
          <a:prstGeom prst="rect">
            <a:avLst/>
          </a:prstGeom>
          <a:noFill/>
          <a:ln w="9525">
            <a:noFill/>
            <a:miter lim="800000"/>
            <a:headEnd/>
            <a:tailEnd/>
          </a:ln>
        </p:spPr>
        <p:txBody>
          <a:bodyPr>
            <a:spAutoFit/>
          </a:bodyPr>
          <a:lstStyle/>
          <a:p>
            <a:pPr algn="l">
              <a:spcBef>
                <a:spcPct val="50000"/>
              </a:spcBef>
            </a:pPr>
            <a:r>
              <a:rPr lang="en-US" sz="900">
                <a:solidFill>
                  <a:schemeClr val="bg1"/>
                </a:solidFill>
              </a:rPr>
              <a:t>Courtesy Rick Anderson, CDOW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1800Flow"/>
          <p:cNvPicPr>
            <a:picLocks noChangeAspect="1" noChangeArrowheads="1"/>
          </p:cNvPicPr>
          <p:nvPr/>
        </p:nvPicPr>
        <p:blipFill>
          <a:blip r:embed="rId3"/>
          <a:srcRect l="876" t="2881" r="96498" b="65289"/>
          <a:stretch>
            <a:fillRect/>
          </a:stretch>
        </p:blipFill>
        <p:spPr bwMode="auto">
          <a:xfrm>
            <a:off x="152400" y="914400"/>
            <a:ext cx="228600" cy="1981200"/>
          </a:xfrm>
          <a:prstGeom prst="rect">
            <a:avLst/>
          </a:prstGeom>
          <a:noFill/>
          <a:ln w="9525">
            <a:noFill/>
            <a:miter lim="800000"/>
            <a:headEnd/>
            <a:tailEnd/>
          </a:ln>
        </p:spPr>
      </p:pic>
      <p:grpSp>
        <p:nvGrpSpPr>
          <p:cNvPr id="2" name="Group 3"/>
          <p:cNvGrpSpPr>
            <a:grpSpLocks/>
          </p:cNvGrpSpPr>
          <p:nvPr/>
        </p:nvGrpSpPr>
        <p:grpSpPr bwMode="auto">
          <a:xfrm>
            <a:off x="1220788" y="685800"/>
            <a:ext cx="7751762" cy="6172200"/>
            <a:chOff x="912" y="720"/>
            <a:chExt cx="4357" cy="3468"/>
          </a:xfrm>
        </p:grpSpPr>
        <p:pic>
          <p:nvPicPr>
            <p:cNvPr id="32801" name="Picture 4" descr="1800bFlow"/>
            <p:cNvPicPr>
              <a:picLocks noChangeAspect="1" noChangeArrowheads="1"/>
            </p:cNvPicPr>
            <p:nvPr/>
          </p:nvPicPr>
          <p:blipFill>
            <a:blip r:embed="rId4"/>
            <a:srcRect/>
            <a:stretch>
              <a:fillRect/>
            </a:stretch>
          </p:blipFill>
          <p:spPr bwMode="auto">
            <a:xfrm>
              <a:off x="912" y="720"/>
              <a:ext cx="4357" cy="3468"/>
            </a:xfrm>
            <a:prstGeom prst="rect">
              <a:avLst/>
            </a:prstGeom>
            <a:noFill/>
            <a:ln w="9525">
              <a:noFill/>
              <a:miter lim="800000"/>
              <a:headEnd/>
              <a:tailEnd/>
            </a:ln>
          </p:spPr>
        </p:pic>
        <p:sp>
          <p:nvSpPr>
            <p:cNvPr id="32802" name="Text Box 5"/>
            <p:cNvSpPr txBox="1">
              <a:spLocks noChangeArrowheads="1"/>
            </p:cNvSpPr>
            <p:nvPr/>
          </p:nvSpPr>
          <p:spPr bwMode="auto">
            <a:xfrm>
              <a:off x="2582" y="3276"/>
              <a:ext cx="885" cy="326"/>
            </a:xfrm>
            <a:prstGeom prst="rect">
              <a:avLst/>
            </a:prstGeom>
            <a:solidFill>
              <a:schemeClr val="bg1"/>
            </a:solidFill>
            <a:ln w="12700">
              <a:noFill/>
              <a:miter lim="800000"/>
              <a:headEnd type="none" w="sm" len="sm"/>
              <a:tailEnd type="none" w="sm" len="sm"/>
            </a:ln>
          </p:spPr>
          <p:txBody>
            <a:bodyPr wrap="none">
              <a:spAutoFit/>
            </a:bodyPr>
            <a:lstStyle/>
            <a:p>
              <a:pPr algn="l" eaLnBrk="0" hangingPunct="0"/>
              <a:r>
                <a:rPr lang="en-US" sz="3200"/>
                <a:t>1800 cfs</a:t>
              </a:r>
            </a:p>
          </p:txBody>
        </p:sp>
      </p:grpSp>
      <p:grpSp>
        <p:nvGrpSpPr>
          <p:cNvPr id="3" name="Group 6"/>
          <p:cNvGrpSpPr>
            <a:grpSpLocks/>
          </p:cNvGrpSpPr>
          <p:nvPr/>
        </p:nvGrpSpPr>
        <p:grpSpPr bwMode="auto">
          <a:xfrm>
            <a:off x="1220788" y="685800"/>
            <a:ext cx="7751762" cy="6178550"/>
            <a:chOff x="912" y="720"/>
            <a:chExt cx="4357" cy="3472"/>
          </a:xfrm>
        </p:grpSpPr>
        <p:pic>
          <p:nvPicPr>
            <p:cNvPr id="32799" name="Picture 7" descr="1600aFlow"/>
            <p:cNvPicPr>
              <a:picLocks noChangeAspect="1" noChangeArrowheads="1"/>
            </p:cNvPicPr>
            <p:nvPr/>
          </p:nvPicPr>
          <p:blipFill>
            <a:blip r:embed="rId5"/>
            <a:srcRect/>
            <a:stretch>
              <a:fillRect/>
            </a:stretch>
          </p:blipFill>
          <p:spPr bwMode="auto">
            <a:xfrm>
              <a:off x="912" y="720"/>
              <a:ext cx="4357" cy="3472"/>
            </a:xfrm>
            <a:prstGeom prst="rect">
              <a:avLst/>
            </a:prstGeom>
            <a:noFill/>
            <a:ln w="9525">
              <a:noFill/>
              <a:miter lim="800000"/>
              <a:headEnd/>
              <a:tailEnd/>
            </a:ln>
          </p:spPr>
        </p:pic>
        <p:sp>
          <p:nvSpPr>
            <p:cNvPr id="32800" name="Text Box 8"/>
            <p:cNvSpPr txBox="1">
              <a:spLocks noChangeArrowheads="1"/>
            </p:cNvSpPr>
            <p:nvPr/>
          </p:nvSpPr>
          <p:spPr bwMode="auto">
            <a:xfrm>
              <a:off x="2582" y="3276"/>
              <a:ext cx="885" cy="325"/>
            </a:xfrm>
            <a:prstGeom prst="rect">
              <a:avLst/>
            </a:prstGeom>
            <a:solidFill>
              <a:schemeClr val="bg1"/>
            </a:solidFill>
            <a:ln w="12700">
              <a:noFill/>
              <a:miter lim="800000"/>
              <a:headEnd type="none" w="sm" len="sm"/>
              <a:tailEnd type="none" w="sm" len="sm"/>
            </a:ln>
          </p:spPr>
          <p:txBody>
            <a:bodyPr wrap="none">
              <a:spAutoFit/>
            </a:bodyPr>
            <a:lstStyle/>
            <a:p>
              <a:pPr algn="l" eaLnBrk="0" hangingPunct="0"/>
              <a:r>
                <a:rPr lang="en-US" sz="3200"/>
                <a:t>1600 cfs</a:t>
              </a:r>
            </a:p>
          </p:txBody>
        </p:sp>
      </p:grpSp>
      <p:grpSp>
        <p:nvGrpSpPr>
          <p:cNvPr id="4" name="Group 9"/>
          <p:cNvGrpSpPr>
            <a:grpSpLocks/>
          </p:cNvGrpSpPr>
          <p:nvPr/>
        </p:nvGrpSpPr>
        <p:grpSpPr bwMode="auto">
          <a:xfrm>
            <a:off x="1219200" y="684213"/>
            <a:ext cx="7766050" cy="6194425"/>
            <a:chOff x="912" y="720"/>
            <a:chExt cx="4365" cy="3481"/>
          </a:xfrm>
        </p:grpSpPr>
        <p:pic>
          <p:nvPicPr>
            <p:cNvPr id="32797" name="Picture 10" descr="1400aFlow"/>
            <p:cNvPicPr>
              <a:picLocks noChangeAspect="1" noChangeArrowheads="1"/>
            </p:cNvPicPr>
            <p:nvPr/>
          </p:nvPicPr>
          <p:blipFill>
            <a:blip r:embed="rId6"/>
            <a:srcRect/>
            <a:stretch>
              <a:fillRect/>
            </a:stretch>
          </p:blipFill>
          <p:spPr bwMode="auto">
            <a:xfrm>
              <a:off x="912" y="720"/>
              <a:ext cx="4365" cy="3481"/>
            </a:xfrm>
            <a:prstGeom prst="rect">
              <a:avLst/>
            </a:prstGeom>
            <a:noFill/>
            <a:ln w="9525">
              <a:noFill/>
              <a:miter lim="800000"/>
              <a:headEnd/>
              <a:tailEnd/>
            </a:ln>
          </p:spPr>
        </p:pic>
        <p:sp>
          <p:nvSpPr>
            <p:cNvPr id="32798" name="Text Box 11"/>
            <p:cNvSpPr txBox="1">
              <a:spLocks noChangeArrowheads="1"/>
            </p:cNvSpPr>
            <p:nvPr/>
          </p:nvSpPr>
          <p:spPr bwMode="auto">
            <a:xfrm>
              <a:off x="2582" y="3276"/>
              <a:ext cx="885" cy="326"/>
            </a:xfrm>
            <a:prstGeom prst="rect">
              <a:avLst/>
            </a:prstGeom>
            <a:solidFill>
              <a:schemeClr val="bg1"/>
            </a:solidFill>
            <a:ln w="12700">
              <a:noFill/>
              <a:miter lim="800000"/>
              <a:headEnd type="none" w="sm" len="sm"/>
              <a:tailEnd type="none" w="sm" len="sm"/>
            </a:ln>
          </p:spPr>
          <p:txBody>
            <a:bodyPr wrap="none">
              <a:spAutoFit/>
            </a:bodyPr>
            <a:lstStyle/>
            <a:p>
              <a:pPr algn="l" eaLnBrk="0" hangingPunct="0"/>
              <a:r>
                <a:rPr lang="en-US" sz="3200"/>
                <a:t>1400 cfs</a:t>
              </a:r>
            </a:p>
          </p:txBody>
        </p:sp>
      </p:grpSp>
      <p:grpSp>
        <p:nvGrpSpPr>
          <p:cNvPr id="5" name="Group 12"/>
          <p:cNvGrpSpPr>
            <a:grpSpLocks/>
          </p:cNvGrpSpPr>
          <p:nvPr/>
        </p:nvGrpSpPr>
        <p:grpSpPr bwMode="auto">
          <a:xfrm>
            <a:off x="1220788" y="685800"/>
            <a:ext cx="7751762" cy="6184900"/>
            <a:chOff x="912" y="720"/>
            <a:chExt cx="4357" cy="3476"/>
          </a:xfrm>
        </p:grpSpPr>
        <p:pic>
          <p:nvPicPr>
            <p:cNvPr id="32795" name="Picture 13" descr="1200aFlow"/>
            <p:cNvPicPr>
              <a:picLocks noChangeAspect="1" noChangeArrowheads="1"/>
            </p:cNvPicPr>
            <p:nvPr/>
          </p:nvPicPr>
          <p:blipFill>
            <a:blip r:embed="rId7"/>
            <a:srcRect/>
            <a:stretch>
              <a:fillRect/>
            </a:stretch>
          </p:blipFill>
          <p:spPr bwMode="auto">
            <a:xfrm>
              <a:off x="912" y="720"/>
              <a:ext cx="4357" cy="3476"/>
            </a:xfrm>
            <a:prstGeom prst="rect">
              <a:avLst/>
            </a:prstGeom>
            <a:noFill/>
            <a:ln w="9525">
              <a:noFill/>
              <a:miter lim="800000"/>
              <a:headEnd/>
              <a:tailEnd/>
            </a:ln>
          </p:spPr>
        </p:pic>
        <p:sp>
          <p:nvSpPr>
            <p:cNvPr id="32796" name="Text Box 14"/>
            <p:cNvSpPr txBox="1">
              <a:spLocks noChangeArrowheads="1"/>
            </p:cNvSpPr>
            <p:nvPr/>
          </p:nvSpPr>
          <p:spPr bwMode="auto">
            <a:xfrm>
              <a:off x="2582" y="3276"/>
              <a:ext cx="885" cy="326"/>
            </a:xfrm>
            <a:prstGeom prst="rect">
              <a:avLst/>
            </a:prstGeom>
            <a:solidFill>
              <a:schemeClr val="bg1"/>
            </a:solidFill>
            <a:ln w="12700">
              <a:noFill/>
              <a:miter lim="800000"/>
              <a:headEnd type="none" w="sm" len="sm"/>
              <a:tailEnd type="none" w="sm" len="sm"/>
            </a:ln>
          </p:spPr>
          <p:txBody>
            <a:bodyPr wrap="none">
              <a:spAutoFit/>
            </a:bodyPr>
            <a:lstStyle/>
            <a:p>
              <a:pPr algn="l" eaLnBrk="0" hangingPunct="0"/>
              <a:r>
                <a:rPr lang="en-US" sz="3200"/>
                <a:t>1200 cfs</a:t>
              </a:r>
            </a:p>
          </p:txBody>
        </p:sp>
      </p:grpSp>
      <p:grpSp>
        <p:nvGrpSpPr>
          <p:cNvPr id="6" name="Group 15"/>
          <p:cNvGrpSpPr>
            <a:grpSpLocks/>
          </p:cNvGrpSpPr>
          <p:nvPr/>
        </p:nvGrpSpPr>
        <p:grpSpPr bwMode="auto">
          <a:xfrm>
            <a:off x="1220788" y="685800"/>
            <a:ext cx="7758112" cy="6184900"/>
            <a:chOff x="912" y="720"/>
            <a:chExt cx="4361" cy="3476"/>
          </a:xfrm>
        </p:grpSpPr>
        <p:pic>
          <p:nvPicPr>
            <p:cNvPr id="32793" name="Picture 16" descr="1000aFlow"/>
            <p:cNvPicPr>
              <a:picLocks noChangeAspect="1" noChangeArrowheads="1"/>
            </p:cNvPicPr>
            <p:nvPr/>
          </p:nvPicPr>
          <p:blipFill>
            <a:blip r:embed="rId8"/>
            <a:srcRect/>
            <a:stretch>
              <a:fillRect/>
            </a:stretch>
          </p:blipFill>
          <p:spPr bwMode="auto">
            <a:xfrm>
              <a:off x="912" y="720"/>
              <a:ext cx="4361" cy="3476"/>
            </a:xfrm>
            <a:prstGeom prst="rect">
              <a:avLst/>
            </a:prstGeom>
            <a:noFill/>
            <a:ln w="9525">
              <a:noFill/>
              <a:miter lim="800000"/>
              <a:headEnd/>
              <a:tailEnd/>
            </a:ln>
          </p:spPr>
        </p:pic>
        <p:sp>
          <p:nvSpPr>
            <p:cNvPr id="32794" name="Text Box 17"/>
            <p:cNvSpPr txBox="1">
              <a:spLocks noChangeArrowheads="1"/>
            </p:cNvSpPr>
            <p:nvPr/>
          </p:nvSpPr>
          <p:spPr bwMode="auto">
            <a:xfrm>
              <a:off x="2582" y="3276"/>
              <a:ext cx="884" cy="326"/>
            </a:xfrm>
            <a:prstGeom prst="rect">
              <a:avLst/>
            </a:prstGeom>
            <a:solidFill>
              <a:schemeClr val="bg1"/>
            </a:solidFill>
            <a:ln w="12700">
              <a:noFill/>
              <a:miter lim="800000"/>
              <a:headEnd type="none" w="sm" len="sm"/>
              <a:tailEnd type="none" w="sm" len="sm"/>
            </a:ln>
          </p:spPr>
          <p:txBody>
            <a:bodyPr wrap="none">
              <a:spAutoFit/>
            </a:bodyPr>
            <a:lstStyle/>
            <a:p>
              <a:pPr algn="l" eaLnBrk="0" hangingPunct="0"/>
              <a:r>
                <a:rPr lang="en-US" sz="3200"/>
                <a:t>1000 cfs</a:t>
              </a:r>
            </a:p>
          </p:txBody>
        </p:sp>
      </p:grpSp>
      <p:grpSp>
        <p:nvGrpSpPr>
          <p:cNvPr id="7" name="Group 18"/>
          <p:cNvGrpSpPr>
            <a:grpSpLocks/>
          </p:cNvGrpSpPr>
          <p:nvPr/>
        </p:nvGrpSpPr>
        <p:grpSpPr bwMode="auto">
          <a:xfrm>
            <a:off x="1220788" y="682625"/>
            <a:ext cx="7758112" cy="6202363"/>
            <a:chOff x="912" y="720"/>
            <a:chExt cx="4361" cy="3485"/>
          </a:xfrm>
        </p:grpSpPr>
        <p:pic>
          <p:nvPicPr>
            <p:cNvPr id="32791" name="Picture 19" descr="800aFlow"/>
            <p:cNvPicPr>
              <a:picLocks noChangeAspect="1" noChangeArrowheads="1"/>
            </p:cNvPicPr>
            <p:nvPr/>
          </p:nvPicPr>
          <p:blipFill>
            <a:blip r:embed="rId9"/>
            <a:srcRect/>
            <a:stretch>
              <a:fillRect/>
            </a:stretch>
          </p:blipFill>
          <p:spPr bwMode="auto">
            <a:xfrm>
              <a:off x="912" y="720"/>
              <a:ext cx="4361" cy="3485"/>
            </a:xfrm>
            <a:prstGeom prst="rect">
              <a:avLst/>
            </a:prstGeom>
            <a:noFill/>
            <a:ln w="9525">
              <a:noFill/>
              <a:miter lim="800000"/>
              <a:headEnd/>
              <a:tailEnd/>
            </a:ln>
          </p:spPr>
        </p:pic>
        <p:sp>
          <p:nvSpPr>
            <p:cNvPr id="32792" name="Text Box 20"/>
            <p:cNvSpPr txBox="1">
              <a:spLocks noChangeArrowheads="1"/>
            </p:cNvSpPr>
            <p:nvPr/>
          </p:nvSpPr>
          <p:spPr bwMode="auto">
            <a:xfrm>
              <a:off x="2582" y="3276"/>
              <a:ext cx="827" cy="326"/>
            </a:xfrm>
            <a:prstGeom prst="rect">
              <a:avLst/>
            </a:prstGeom>
            <a:solidFill>
              <a:schemeClr val="bg1"/>
            </a:solidFill>
            <a:ln w="12700">
              <a:noFill/>
              <a:miter lim="800000"/>
              <a:headEnd type="none" w="sm" len="sm"/>
              <a:tailEnd type="none" w="sm" len="sm"/>
            </a:ln>
          </p:spPr>
          <p:txBody>
            <a:bodyPr wrap="none">
              <a:spAutoFit/>
            </a:bodyPr>
            <a:lstStyle/>
            <a:p>
              <a:pPr algn="l" eaLnBrk="0" hangingPunct="0"/>
              <a:r>
                <a:rPr lang="en-US" sz="3200"/>
                <a:t> 800 cfs</a:t>
              </a:r>
            </a:p>
          </p:txBody>
        </p:sp>
      </p:grpSp>
      <p:grpSp>
        <p:nvGrpSpPr>
          <p:cNvPr id="8" name="Group 21"/>
          <p:cNvGrpSpPr>
            <a:grpSpLocks/>
          </p:cNvGrpSpPr>
          <p:nvPr/>
        </p:nvGrpSpPr>
        <p:grpSpPr bwMode="auto">
          <a:xfrm>
            <a:off x="1219200" y="565150"/>
            <a:ext cx="7924800" cy="6292850"/>
            <a:chOff x="912" y="720"/>
            <a:chExt cx="4369" cy="3468"/>
          </a:xfrm>
        </p:grpSpPr>
        <p:pic>
          <p:nvPicPr>
            <p:cNvPr id="32789" name="Picture 22" descr="600aFlow"/>
            <p:cNvPicPr>
              <a:picLocks noChangeAspect="1" noChangeArrowheads="1"/>
            </p:cNvPicPr>
            <p:nvPr/>
          </p:nvPicPr>
          <p:blipFill>
            <a:blip r:embed="rId10"/>
            <a:srcRect/>
            <a:stretch>
              <a:fillRect/>
            </a:stretch>
          </p:blipFill>
          <p:spPr bwMode="auto">
            <a:xfrm>
              <a:off x="912" y="720"/>
              <a:ext cx="4369" cy="3468"/>
            </a:xfrm>
            <a:prstGeom prst="rect">
              <a:avLst/>
            </a:prstGeom>
            <a:noFill/>
            <a:ln w="9525">
              <a:noFill/>
              <a:miter lim="800000"/>
              <a:headEnd/>
              <a:tailEnd/>
            </a:ln>
          </p:spPr>
        </p:pic>
        <p:sp>
          <p:nvSpPr>
            <p:cNvPr id="32790" name="Text Box 23"/>
            <p:cNvSpPr txBox="1">
              <a:spLocks noChangeArrowheads="1"/>
            </p:cNvSpPr>
            <p:nvPr/>
          </p:nvSpPr>
          <p:spPr bwMode="auto">
            <a:xfrm>
              <a:off x="2582" y="3276"/>
              <a:ext cx="811" cy="320"/>
            </a:xfrm>
            <a:prstGeom prst="rect">
              <a:avLst/>
            </a:prstGeom>
            <a:solidFill>
              <a:schemeClr val="bg1"/>
            </a:solidFill>
            <a:ln w="12700">
              <a:noFill/>
              <a:miter lim="800000"/>
              <a:headEnd type="none" w="sm" len="sm"/>
              <a:tailEnd type="none" w="sm" len="sm"/>
            </a:ln>
          </p:spPr>
          <p:txBody>
            <a:bodyPr wrap="none">
              <a:spAutoFit/>
            </a:bodyPr>
            <a:lstStyle/>
            <a:p>
              <a:pPr algn="l" eaLnBrk="0" hangingPunct="0"/>
              <a:r>
                <a:rPr lang="en-US" sz="3200"/>
                <a:t> 600 cfs</a:t>
              </a:r>
            </a:p>
          </p:txBody>
        </p:sp>
      </p:grpSp>
      <p:sp>
        <p:nvSpPr>
          <p:cNvPr id="32778" name="Text Box 24"/>
          <p:cNvSpPr txBox="1">
            <a:spLocks noChangeArrowheads="1"/>
          </p:cNvSpPr>
          <p:nvPr/>
        </p:nvSpPr>
        <p:spPr bwMode="auto">
          <a:xfrm>
            <a:off x="365125" y="2574925"/>
            <a:ext cx="892175" cy="336550"/>
          </a:xfrm>
          <a:prstGeom prst="rect">
            <a:avLst/>
          </a:prstGeom>
          <a:noFill/>
          <a:ln w="12700">
            <a:noFill/>
            <a:miter lim="800000"/>
            <a:headEnd/>
            <a:tailEnd/>
          </a:ln>
        </p:spPr>
        <p:txBody>
          <a:bodyPr wrap="none">
            <a:spAutoFit/>
          </a:bodyPr>
          <a:lstStyle/>
          <a:p>
            <a:pPr algn="l" eaLnBrk="0" hangingPunct="0"/>
            <a:r>
              <a:rPr lang="en-US" sz="1600">
                <a:solidFill>
                  <a:schemeClr val="bg1"/>
                </a:solidFill>
                <a:latin typeface="Arial" pitchFamily="34" charset="0"/>
              </a:rPr>
              <a:t>Shallow</a:t>
            </a:r>
          </a:p>
        </p:txBody>
      </p:sp>
      <p:sp>
        <p:nvSpPr>
          <p:cNvPr id="32779" name="Text Box 25"/>
          <p:cNvSpPr txBox="1">
            <a:spLocks noChangeArrowheads="1"/>
          </p:cNvSpPr>
          <p:nvPr/>
        </p:nvSpPr>
        <p:spPr bwMode="auto">
          <a:xfrm>
            <a:off x="441325" y="898525"/>
            <a:ext cx="668338" cy="336550"/>
          </a:xfrm>
          <a:prstGeom prst="rect">
            <a:avLst/>
          </a:prstGeom>
          <a:noFill/>
          <a:ln w="12700">
            <a:noFill/>
            <a:miter lim="800000"/>
            <a:headEnd/>
            <a:tailEnd/>
          </a:ln>
        </p:spPr>
        <p:txBody>
          <a:bodyPr wrap="none">
            <a:spAutoFit/>
          </a:bodyPr>
          <a:lstStyle/>
          <a:p>
            <a:pPr algn="l" eaLnBrk="0" hangingPunct="0"/>
            <a:r>
              <a:rPr lang="en-US" sz="1600">
                <a:solidFill>
                  <a:schemeClr val="bg1"/>
                </a:solidFill>
                <a:latin typeface="Arial" pitchFamily="34" charset="0"/>
              </a:rPr>
              <a:t>Deep</a:t>
            </a:r>
          </a:p>
        </p:txBody>
      </p:sp>
      <p:sp>
        <p:nvSpPr>
          <p:cNvPr id="32780" name="Rectangle 26"/>
          <p:cNvSpPr>
            <a:spLocks noChangeArrowheads="1"/>
          </p:cNvSpPr>
          <p:nvPr/>
        </p:nvSpPr>
        <p:spPr bwMode="auto">
          <a:xfrm>
            <a:off x="0" y="0"/>
            <a:ext cx="9144000" cy="523875"/>
          </a:xfrm>
          <a:prstGeom prst="rect">
            <a:avLst/>
          </a:prstGeom>
          <a:noFill/>
          <a:ln w="9525">
            <a:noFill/>
            <a:miter lim="800000"/>
            <a:headEnd/>
            <a:tailEnd/>
          </a:ln>
        </p:spPr>
        <p:txBody>
          <a:bodyPr lIns="92075" tIns="46038" rIns="92075" bIns="46038">
            <a:spAutoFit/>
          </a:bodyPr>
          <a:lstStyle/>
          <a:p>
            <a:pPr eaLnBrk="0" hangingPunct="0"/>
            <a:r>
              <a:rPr lang="en-US" sz="2800">
                <a:solidFill>
                  <a:schemeClr val="bg1"/>
                </a:solidFill>
                <a:latin typeface="Calibri" pitchFamily="34" charset="0"/>
              </a:rPr>
              <a:t>2-D modeling simulates river hydraulics for a flow range</a:t>
            </a:r>
          </a:p>
        </p:txBody>
      </p:sp>
      <p:sp>
        <p:nvSpPr>
          <p:cNvPr id="32781" name="Line 27"/>
          <p:cNvSpPr>
            <a:spLocks noChangeShapeType="1"/>
          </p:cNvSpPr>
          <p:nvPr/>
        </p:nvSpPr>
        <p:spPr bwMode="auto">
          <a:xfrm flipH="1">
            <a:off x="0" y="4191000"/>
            <a:ext cx="457200" cy="0"/>
          </a:xfrm>
          <a:prstGeom prst="line">
            <a:avLst/>
          </a:prstGeom>
          <a:noFill/>
          <a:ln w="63500">
            <a:solidFill>
              <a:schemeClr val="bg1"/>
            </a:solidFill>
            <a:round/>
            <a:headEnd/>
            <a:tailEnd type="triangle" w="med" len="med"/>
          </a:ln>
        </p:spPr>
        <p:txBody>
          <a:bodyPr>
            <a:spAutoFit/>
          </a:bodyPr>
          <a:lstStyle/>
          <a:p>
            <a:endParaRPr lang="en-US"/>
          </a:p>
        </p:txBody>
      </p:sp>
      <p:sp>
        <p:nvSpPr>
          <p:cNvPr id="32782" name="Line 28"/>
          <p:cNvSpPr>
            <a:spLocks noChangeShapeType="1"/>
          </p:cNvSpPr>
          <p:nvPr/>
        </p:nvSpPr>
        <p:spPr bwMode="auto">
          <a:xfrm flipH="1">
            <a:off x="76200" y="5076825"/>
            <a:ext cx="285750" cy="0"/>
          </a:xfrm>
          <a:prstGeom prst="line">
            <a:avLst/>
          </a:prstGeom>
          <a:noFill/>
          <a:ln w="25400">
            <a:solidFill>
              <a:schemeClr val="bg1"/>
            </a:solidFill>
            <a:round/>
            <a:headEnd/>
            <a:tailEnd type="triangle" w="med" len="med"/>
          </a:ln>
        </p:spPr>
        <p:txBody>
          <a:bodyPr>
            <a:spAutoFit/>
          </a:bodyPr>
          <a:lstStyle/>
          <a:p>
            <a:endParaRPr lang="en-US"/>
          </a:p>
        </p:txBody>
      </p:sp>
      <p:sp>
        <p:nvSpPr>
          <p:cNvPr id="32783" name="Text Box 29"/>
          <p:cNvSpPr txBox="1">
            <a:spLocks noChangeArrowheads="1"/>
          </p:cNvSpPr>
          <p:nvPr/>
        </p:nvSpPr>
        <p:spPr bwMode="auto">
          <a:xfrm>
            <a:off x="457200" y="4038600"/>
            <a:ext cx="579438" cy="336550"/>
          </a:xfrm>
          <a:prstGeom prst="rect">
            <a:avLst/>
          </a:prstGeom>
          <a:noFill/>
          <a:ln w="12700">
            <a:noFill/>
            <a:miter lim="800000"/>
            <a:headEnd/>
            <a:tailEnd/>
          </a:ln>
        </p:spPr>
        <p:txBody>
          <a:bodyPr wrap="none">
            <a:spAutoFit/>
          </a:bodyPr>
          <a:lstStyle/>
          <a:p>
            <a:pPr algn="l" eaLnBrk="0" hangingPunct="0"/>
            <a:r>
              <a:rPr lang="en-US" sz="1600">
                <a:solidFill>
                  <a:schemeClr val="bg1"/>
                </a:solidFill>
                <a:latin typeface="Arial" pitchFamily="34" charset="0"/>
              </a:rPr>
              <a:t>Fast</a:t>
            </a:r>
          </a:p>
        </p:txBody>
      </p:sp>
      <p:sp>
        <p:nvSpPr>
          <p:cNvPr id="32784" name="Line 30"/>
          <p:cNvSpPr>
            <a:spLocks noChangeShapeType="1"/>
          </p:cNvSpPr>
          <p:nvPr/>
        </p:nvSpPr>
        <p:spPr bwMode="auto">
          <a:xfrm flipH="1">
            <a:off x="0" y="4495800"/>
            <a:ext cx="457200" cy="0"/>
          </a:xfrm>
          <a:prstGeom prst="line">
            <a:avLst/>
          </a:prstGeom>
          <a:noFill/>
          <a:ln w="50800">
            <a:solidFill>
              <a:schemeClr val="bg1"/>
            </a:solidFill>
            <a:round/>
            <a:headEnd/>
            <a:tailEnd type="triangle" w="med" len="med"/>
          </a:ln>
        </p:spPr>
        <p:txBody>
          <a:bodyPr>
            <a:spAutoFit/>
          </a:bodyPr>
          <a:lstStyle/>
          <a:p>
            <a:endParaRPr lang="en-US"/>
          </a:p>
        </p:txBody>
      </p:sp>
      <p:sp>
        <p:nvSpPr>
          <p:cNvPr id="32785" name="Line 31"/>
          <p:cNvSpPr>
            <a:spLocks noChangeShapeType="1"/>
          </p:cNvSpPr>
          <p:nvPr/>
        </p:nvSpPr>
        <p:spPr bwMode="auto">
          <a:xfrm flipH="1">
            <a:off x="38100" y="4800600"/>
            <a:ext cx="381000" cy="0"/>
          </a:xfrm>
          <a:prstGeom prst="line">
            <a:avLst/>
          </a:prstGeom>
          <a:noFill/>
          <a:ln w="38100">
            <a:solidFill>
              <a:schemeClr val="bg1"/>
            </a:solidFill>
            <a:round/>
            <a:headEnd/>
            <a:tailEnd type="triangle" w="med" len="med"/>
          </a:ln>
        </p:spPr>
        <p:txBody>
          <a:bodyPr>
            <a:spAutoFit/>
          </a:bodyPr>
          <a:lstStyle/>
          <a:p>
            <a:endParaRPr lang="en-US"/>
          </a:p>
        </p:txBody>
      </p:sp>
      <p:sp>
        <p:nvSpPr>
          <p:cNvPr id="32786" name="Line 32"/>
          <p:cNvSpPr>
            <a:spLocks noChangeShapeType="1"/>
          </p:cNvSpPr>
          <p:nvPr/>
        </p:nvSpPr>
        <p:spPr bwMode="auto">
          <a:xfrm flipH="1">
            <a:off x="95250" y="5334000"/>
            <a:ext cx="285750" cy="0"/>
          </a:xfrm>
          <a:prstGeom prst="line">
            <a:avLst/>
          </a:prstGeom>
          <a:noFill/>
          <a:ln w="12700">
            <a:solidFill>
              <a:schemeClr val="bg1"/>
            </a:solidFill>
            <a:round/>
            <a:headEnd/>
            <a:tailEnd type="triangle" w="med" len="med"/>
          </a:ln>
        </p:spPr>
        <p:txBody>
          <a:bodyPr>
            <a:spAutoFit/>
          </a:bodyPr>
          <a:lstStyle/>
          <a:p>
            <a:endParaRPr lang="en-US"/>
          </a:p>
        </p:txBody>
      </p:sp>
      <p:sp>
        <p:nvSpPr>
          <p:cNvPr id="32787" name="Text Box 33"/>
          <p:cNvSpPr txBox="1">
            <a:spLocks noChangeArrowheads="1"/>
          </p:cNvSpPr>
          <p:nvPr/>
        </p:nvSpPr>
        <p:spPr bwMode="auto">
          <a:xfrm>
            <a:off x="457200" y="5181600"/>
            <a:ext cx="622300" cy="336550"/>
          </a:xfrm>
          <a:prstGeom prst="rect">
            <a:avLst/>
          </a:prstGeom>
          <a:noFill/>
          <a:ln w="12700">
            <a:noFill/>
            <a:miter lim="800000"/>
            <a:headEnd/>
            <a:tailEnd/>
          </a:ln>
        </p:spPr>
        <p:txBody>
          <a:bodyPr wrap="none">
            <a:spAutoFit/>
          </a:bodyPr>
          <a:lstStyle/>
          <a:p>
            <a:pPr algn="l" eaLnBrk="0" hangingPunct="0"/>
            <a:r>
              <a:rPr lang="en-US" sz="1600">
                <a:solidFill>
                  <a:schemeClr val="bg1"/>
                </a:solidFill>
                <a:latin typeface="Arial" pitchFamily="34" charset="0"/>
              </a:rPr>
              <a:t>Slow</a:t>
            </a:r>
          </a:p>
        </p:txBody>
      </p:sp>
      <p:sp>
        <p:nvSpPr>
          <p:cNvPr id="32788" name="Text Box 34"/>
          <p:cNvSpPr txBox="1">
            <a:spLocks noChangeArrowheads="1"/>
          </p:cNvSpPr>
          <p:nvPr/>
        </p:nvSpPr>
        <p:spPr bwMode="auto">
          <a:xfrm>
            <a:off x="7239000" y="6400800"/>
            <a:ext cx="1905000" cy="228600"/>
          </a:xfrm>
          <a:prstGeom prst="rect">
            <a:avLst/>
          </a:prstGeom>
          <a:noFill/>
          <a:ln w="9525">
            <a:noFill/>
            <a:miter lim="800000"/>
            <a:headEnd/>
            <a:tailEnd/>
          </a:ln>
        </p:spPr>
        <p:txBody>
          <a:bodyPr>
            <a:spAutoFit/>
          </a:bodyPr>
          <a:lstStyle/>
          <a:p>
            <a:pPr algn="l">
              <a:spcBef>
                <a:spcPct val="50000"/>
              </a:spcBef>
            </a:pPr>
            <a:r>
              <a:rPr lang="en-US" sz="900"/>
              <a:t>Courtesy Rick Anderson, CDOW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7" fill="hold">
                            <p:stCondLst>
                              <p:cond delay="500"/>
                            </p:stCondLst>
                            <p:childTnLst>
                              <p:par>
                                <p:cTn id="8" presetID="1" presetClass="entr" presetSubtype="0" fill="hold" nodeType="afterEffect">
                                  <p:stCondLst>
                                    <p:cond delay="2000"/>
                                  </p:stCondLst>
                                  <p:childTnLst>
                                    <p:set>
                                      <p:cBhvr>
                                        <p:cTn id="9"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3" fill="hold">
                            <p:stCondLst>
                              <p:cond delay="5500"/>
                            </p:stCondLst>
                            <p:childTnLst>
                              <p:par>
                                <p:cTn id="14" presetID="1" presetClass="entr" presetSubtype="0" fill="hold" nodeType="afterEffect">
                                  <p:stCondLst>
                                    <p:cond delay="2000"/>
                                  </p:stCondLst>
                                  <p:childTnLst>
                                    <p:set>
                                      <p:cBhvr>
                                        <p:cTn id="15"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16" fill="hold">
                            <p:stCondLst>
                              <p:cond delay="8000"/>
                            </p:stCondLst>
                            <p:childTnLst>
                              <p:par>
                                <p:cTn id="17" presetID="1" presetClass="entr" presetSubtype="0" fill="hold" nodeType="afterEffect">
                                  <p:stCondLst>
                                    <p:cond delay="2000"/>
                                  </p:stCondLst>
                                  <p:childTnLst>
                                    <p:set>
                                      <p:cBhvr>
                                        <p:cTn id="18" dur="1" fill="hold">
                                          <p:stCondLst>
                                            <p:cond delay="49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19" fill="hold">
                            <p:stCondLst>
                              <p:cond delay="10500"/>
                            </p:stCondLst>
                            <p:childTnLst>
                              <p:par>
                                <p:cTn id="20" presetID="1" presetClass="entr" presetSubtype="0" fill="hold" nodeType="afterEffect">
                                  <p:stCondLst>
                                    <p:cond delay="2000"/>
                                  </p:stCondLst>
                                  <p:childTnLst>
                                    <p:set>
                                      <p:cBhvr>
                                        <p:cTn id="21" dur="1" fill="hold">
                                          <p:stCondLst>
                                            <p:cond delay="49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22" fill="hold">
                            <p:stCondLst>
                              <p:cond delay="13000"/>
                            </p:stCondLst>
                            <p:childTnLst>
                              <p:par>
                                <p:cTn id="23" presetID="1" presetClass="entr" presetSubtype="0" fill="hold" nodeType="afterEffect">
                                  <p:stCondLst>
                                    <p:cond delay="2000"/>
                                  </p:stCondLst>
                                  <p:childTnLst>
                                    <p:set>
                                      <p:cBhvr>
                                        <p:cTn id="24"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vvect_backgrnd"/>
          <p:cNvPicPr>
            <a:picLocks noChangeAspect="1" noChangeArrowheads="1"/>
          </p:cNvPicPr>
          <p:nvPr/>
        </p:nvPicPr>
        <p:blipFill>
          <a:blip r:embed="rId3"/>
          <a:srcRect l="2280" r="3006" b="16002"/>
          <a:stretch>
            <a:fillRect/>
          </a:stretch>
        </p:blipFill>
        <p:spPr bwMode="auto">
          <a:xfrm>
            <a:off x="-25400" y="122238"/>
            <a:ext cx="9525000" cy="6646862"/>
          </a:xfrm>
          <a:prstGeom prst="rect">
            <a:avLst/>
          </a:prstGeom>
          <a:noFill/>
          <a:ln w="9525">
            <a:noFill/>
            <a:miter lim="800000"/>
            <a:headEnd/>
            <a:tailEnd/>
          </a:ln>
        </p:spPr>
      </p:pic>
      <p:pic>
        <p:nvPicPr>
          <p:cNvPr id="26627" name="Picture 3" descr="vvector"/>
          <p:cNvPicPr>
            <a:picLocks noChangeAspect="1" noChangeArrowheads="1"/>
          </p:cNvPicPr>
          <p:nvPr/>
        </p:nvPicPr>
        <p:blipFill>
          <a:blip r:embed="rId4">
            <a:lum contrast="-30000"/>
          </a:blip>
          <a:srcRect/>
          <a:stretch>
            <a:fillRect/>
          </a:stretch>
        </p:blipFill>
        <p:spPr bwMode="auto">
          <a:xfrm>
            <a:off x="25400" y="200025"/>
            <a:ext cx="9423400" cy="6635750"/>
          </a:xfrm>
          <a:prstGeom prst="rect">
            <a:avLst/>
          </a:prstGeom>
          <a:noFill/>
          <a:ln w="9525">
            <a:noFill/>
            <a:miter lim="800000"/>
            <a:headEnd/>
            <a:tailEnd/>
          </a:ln>
        </p:spPr>
      </p:pic>
      <p:grpSp>
        <p:nvGrpSpPr>
          <p:cNvPr id="2" name="Group 4"/>
          <p:cNvGrpSpPr>
            <a:grpSpLocks/>
          </p:cNvGrpSpPr>
          <p:nvPr/>
        </p:nvGrpSpPr>
        <p:grpSpPr bwMode="auto">
          <a:xfrm>
            <a:off x="76200" y="1905000"/>
            <a:ext cx="9067800" cy="3995738"/>
            <a:chOff x="48" y="1200"/>
            <a:chExt cx="5712" cy="2517"/>
          </a:xfrm>
        </p:grpSpPr>
        <p:pic>
          <p:nvPicPr>
            <p:cNvPr id="33806" name="Picture 5" descr="j0120719"/>
            <p:cNvPicPr>
              <a:picLocks noChangeAspect="1" noChangeArrowheads="1"/>
            </p:cNvPicPr>
            <p:nvPr/>
          </p:nvPicPr>
          <p:blipFill>
            <a:blip r:embed="rId5"/>
            <a:srcRect/>
            <a:stretch>
              <a:fillRect/>
            </a:stretch>
          </p:blipFill>
          <p:spPr bwMode="auto">
            <a:xfrm>
              <a:off x="4368" y="2640"/>
              <a:ext cx="384" cy="169"/>
            </a:xfrm>
            <a:prstGeom prst="rect">
              <a:avLst/>
            </a:prstGeom>
            <a:noFill/>
            <a:ln w="9525">
              <a:noFill/>
              <a:miter lim="800000"/>
              <a:headEnd/>
              <a:tailEnd/>
            </a:ln>
          </p:spPr>
        </p:pic>
        <p:pic>
          <p:nvPicPr>
            <p:cNvPr id="33807" name="Picture 6" descr="j0120617"/>
            <p:cNvPicPr>
              <a:picLocks noChangeAspect="1" noChangeArrowheads="1"/>
            </p:cNvPicPr>
            <p:nvPr/>
          </p:nvPicPr>
          <p:blipFill>
            <a:blip r:embed="rId6"/>
            <a:srcRect/>
            <a:stretch>
              <a:fillRect/>
            </a:stretch>
          </p:blipFill>
          <p:spPr bwMode="auto">
            <a:xfrm>
              <a:off x="5424" y="3600"/>
              <a:ext cx="336" cy="117"/>
            </a:xfrm>
            <a:prstGeom prst="rect">
              <a:avLst/>
            </a:prstGeom>
            <a:noFill/>
            <a:ln w="9525">
              <a:noFill/>
              <a:miter lim="800000"/>
              <a:headEnd/>
              <a:tailEnd/>
            </a:ln>
          </p:spPr>
        </p:pic>
        <p:pic>
          <p:nvPicPr>
            <p:cNvPr id="33808" name="Picture 7" descr="j0120759"/>
            <p:cNvPicPr>
              <a:picLocks noChangeAspect="1" noChangeArrowheads="1"/>
            </p:cNvPicPr>
            <p:nvPr/>
          </p:nvPicPr>
          <p:blipFill>
            <a:blip r:embed="rId7"/>
            <a:srcRect/>
            <a:stretch>
              <a:fillRect/>
            </a:stretch>
          </p:blipFill>
          <p:spPr bwMode="auto">
            <a:xfrm>
              <a:off x="1680" y="2304"/>
              <a:ext cx="336" cy="193"/>
            </a:xfrm>
            <a:prstGeom prst="rect">
              <a:avLst/>
            </a:prstGeom>
            <a:noFill/>
            <a:ln w="9525">
              <a:noFill/>
              <a:miter lim="800000"/>
              <a:headEnd/>
              <a:tailEnd/>
            </a:ln>
          </p:spPr>
        </p:pic>
        <p:pic>
          <p:nvPicPr>
            <p:cNvPr id="33809" name="Picture 8" descr="j0120759"/>
            <p:cNvPicPr>
              <a:picLocks noChangeAspect="1" noChangeArrowheads="1"/>
            </p:cNvPicPr>
            <p:nvPr/>
          </p:nvPicPr>
          <p:blipFill>
            <a:blip r:embed="rId7"/>
            <a:srcRect/>
            <a:stretch>
              <a:fillRect/>
            </a:stretch>
          </p:blipFill>
          <p:spPr bwMode="auto">
            <a:xfrm>
              <a:off x="1200" y="2160"/>
              <a:ext cx="288" cy="165"/>
            </a:xfrm>
            <a:prstGeom prst="rect">
              <a:avLst/>
            </a:prstGeom>
            <a:noFill/>
            <a:ln w="9525">
              <a:noFill/>
              <a:miter lim="800000"/>
              <a:headEnd/>
              <a:tailEnd/>
            </a:ln>
          </p:spPr>
        </p:pic>
        <p:pic>
          <p:nvPicPr>
            <p:cNvPr id="33810" name="Picture 9" descr="j0120617"/>
            <p:cNvPicPr>
              <a:picLocks noChangeAspect="1" noChangeArrowheads="1"/>
            </p:cNvPicPr>
            <p:nvPr/>
          </p:nvPicPr>
          <p:blipFill>
            <a:blip r:embed="rId6"/>
            <a:srcRect/>
            <a:stretch>
              <a:fillRect/>
            </a:stretch>
          </p:blipFill>
          <p:spPr bwMode="auto">
            <a:xfrm>
              <a:off x="4656" y="3216"/>
              <a:ext cx="576" cy="201"/>
            </a:xfrm>
            <a:prstGeom prst="rect">
              <a:avLst/>
            </a:prstGeom>
            <a:noFill/>
            <a:ln w="9525">
              <a:noFill/>
              <a:miter lim="800000"/>
              <a:headEnd/>
              <a:tailEnd/>
            </a:ln>
          </p:spPr>
        </p:pic>
        <p:pic>
          <p:nvPicPr>
            <p:cNvPr id="33811" name="Picture 10" descr="j0120617"/>
            <p:cNvPicPr>
              <a:picLocks noChangeAspect="1" noChangeArrowheads="1"/>
            </p:cNvPicPr>
            <p:nvPr/>
          </p:nvPicPr>
          <p:blipFill>
            <a:blip r:embed="rId6"/>
            <a:srcRect/>
            <a:stretch>
              <a:fillRect/>
            </a:stretch>
          </p:blipFill>
          <p:spPr bwMode="auto">
            <a:xfrm>
              <a:off x="48" y="1200"/>
              <a:ext cx="672" cy="234"/>
            </a:xfrm>
            <a:prstGeom prst="rect">
              <a:avLst/>
            </a:prstGeom>
            <a:noFill/>
            <a:ln w="9525">
              <a:noFill/>
              <a:miter lim="800000"/>
              <a:headEnd/>
              <a:tailEnd/>
            </a:ln>
          </p:spPr>
        </p:pic>
        <p:pic>
          <p:nvPicPr>
            <p:cNvPr id="33812" name="Picture 11" descr="j0120617"/>
            <p:cNvPicPr>
              <a:picLocks noChangeAspect="1" noChangeArrowheads="1"/>
            </p:cNvPicPr>
            <p:nvPr/>
          </p:nvPicPr>
          <p:blipFill>
            <a:blip r:embed="rId6"/>
            <a:srcRect/>
            <a:stretch>
              <a:fillRect/>
            </a:stretch>
          </p:blipFill>
          <p:spPr bwMode="auto">
            <a:xfrm>
              <a:off x="1104" y="1488"/>
              <a:ext cx="624" cy="217"/>
            </a:xfrm>
            <a:prstGeom prst="rect">
              <a:avLst/>
            </a:prstGeom>
            <a:noFill/>
            <a:ln w="9525">
              <a:noFill/>
              <a:miter lim="800000"/>
              <a:headEnd/>
              <a:tailEnd/>
            </a:ln>
          </p:spPr>
        </p:pic>
        <p:pic>
          <p:nvPicPr>
            <p:cNvPr id="33813" name="Picture 12" descr="j0120617"/>
            <p:cNvPicPr>
              <a:picLocks noChangeAspect="1" noChangeArrowheads="1"/>
            </p:cNvPicPr>
            <p:nvPr/>
          </p:nvPicPr>
          <p:blipFill>
            <a:blip r:embed="rId6"/>
            <a:srcRect/>
            <a:stretch>
              <a:fillRect/>
            </a:stretch>
          </p:blipFill>
          <p:spPr bwMode="auto">
            <a:xfrm>
              <a:off x="5280" y="3360"/>
              <a:ext cx="480" cy="167"/>
            </a:xfrm>
            <a:prstGeom prst="rect">
              <a:avLst/>
            </a:prstGeom>
            <a:noFill/>
            <a:ln w="9525">
              <a:noFill/>
              <a:miter lim="800000"/>
              <a:headEnd/>
              <a:tailEnd/>
            </a:ln>
          </p:spPr>
        </p:pic>
        <p:pic>
          <p:nvPicPr>
            <p:cNvPr id="33814" name="Picture 13" descr="j0120719"/>
            <p:cNvPicPr>
              <a:picLocks noChangeAspect="1" noChangeArrowheads="1"/>
            </p:cNvPicPr>
            <p:nvPr/>
          </p:nvPicPr>
          <p:blipFill>
            <a:blip r:embed="rId5"/>
            <a:srcRect/>
            <a:stretch>
              <a:fillRect/>
            </a:stretch>
          </p:blipFill>
          <p:spPr bwMode="auto">
            <a:xfrm>
              <a:off x="4512" y="3456"/>
              <a:ext cx="288" cy="127"/>
            </a:xfrm>
            <a:prstGeom prst="rect">
              <a:avLst/>
            </a:prstGeom>
            <a:noFill/>
            <a:ln w="9525">
              <a:noFill/>
              <a:miter lim="800000"/>
              <a:headEnd/>
              <a:tailEnd/>
            </a:ln>
          </p:spPr>
        </p:pic>
        <p:pic>
          <p:nvPicPr>
            <p:cNvPr id="33815" name="Picture 14" descr="j0120719"/>
            <p:cNvPicPr>
              <a:picLocks noChangeAspect="1" noChangeArrowheads="1"/>
            </p:cNvPicPr>
            <p:nvPr/>
          </p:nvPicPr>
          <p:blipFill>
            <a:blip r:embed="rId5"/>
            <a:srcRect/>
            <a:stretch>
              <a:fillRect/>
            </a:stretch>
          </p:blipFill>
          <p:spPr bwMode="auto">
            <a:xfrm>
              <a:off x="3024" y="1824"/>
              <a:ext cx="288" cy="127"/>
            </a:xfrm>
            <a:prstGeom prst="rect">
              <a:avLst/>
            </a:prstGeom>
            <a:noFill/>
            <a:ln w="9525">
              <a:noFill/>
              <a:miter lim="800000"/>
              <a:headEnd/>
              <a:tailEnd/>
            </a:ln>
          </p:spPr>
        </p:pic>
        <p:pic>
          <p:nvPicPr>
            <p:cNvPr id="33816" name="Picture 15" descr="j0120719"/>
            <p:cNvPicPr>
              <a:picLocks noChangeAspect="1" noChangeArrowheads="1"/>
            </p:cNvPicPr>
            <p:nvPr/>
          </p:nvPicPr>
          <p:blipFill>
            <a:blip r:embed="rId5"/>
            <a:srcRect/>
            <a:stretch>
              <a:fillRect/>
            </a:stretch>
          </p:blipFill>
          <p:spPr bwMode="auto">
            <a:xfrm>
              <a:off x="480" y="1728"/>
              <a:ext cx="336" cy="148"/>
            </a:xfrm>
            <a:prstGeom prst="rect">
              <a:avLst/>
            </a:prstGeom>
            <a:noFill/>
            <a:ln w="9525">
              <a:noFill/>
              <a:miter lim="800000"/>
              <a:headEnd/>
              <a:tailEnd/>
            </a:ln>
          </p:spPr>
        </p:pic>
        <p:pic>
          <p:nvPicPr>
            <p:cNvPr id="33817" name="Picture 16" descr="j0120759"/>
            <p:cNvPicPr>
              <a:picLocks noChangeAspect="1" noChangeArrowheads="1"/>
            </p:cNvPicPr>
            <p:nvPr/>
          </p:nvPicPr>
          <p:blipFill>
            <a:blip r:embed="rId7"/>
            <a:srcRect/>
            <a:stretch>
              <a:fillRect/>
            </a:stretch>
          </p:blipFill>
          <p:spPr bwMode="auto">
            <a:xfrm>
              <a:off x="3408" y="1824"/>
              <a:ext cx="288" cy="165"/>
            </a:xfrm>
            <a:prstGeom prst="rect">
              <a:avLst/>
            </a:prstGeom>
            <a:noFill/>
            <a:ln w="9525">
              <a:noFill/>
              <a:miter lim="800000"/>
              <a:headEnd/>
              <a:tailEnd/>
            </a:ln>
          </p:spPr>
        </p:pic>
        <p:pic>
          <p:nvPicPr>
            <p:cNvPr id="33818" name="Picture 17" descr="j0120721"/>
            <p:cNvPicPr>
              <a:picLocks noChangeAspect="1" noChangeArrowheads="1"/>
            </p:cNvPicPr>
            <p:nvPr/>
          </p:nvPicPr>
          <p:blipFill>
            <a:blip r:embed="rId8"/>
            <a:srcRect/>
            <a:stretch>
              <a:fillRect/>
            </a:stretch>
          </p:blipFill>
          <p:spPr bwMode="auto">
            <a:xfrm>
              <a:off x="2496" y="1951"/>
              <a:ext cx="432" cy="283"/>
            </a:xfrm>
            <a:prstGeom prst="rect">
              <a:avLst/>
            </a:prstGeom>
            <a:noFill/>
            <a:ln w="9525">
              <a:noFill/>
              <a:miter lim="800000"/>
              <a:headEnd/>
              <a:tailEnd/>
            </a:ln>
          </p:spPr>
        </p:pic>
        <p:pic>
          <p:nvPicPr>
            <p:cNvPr id="33819" name="Picture 18" descr="j0120721"/>
            <p:cNvPicPr>
              <a:picLocks noChangeAspect="1" noChangeArrowheads="1"/>
            </p:cNvPicPr>
            <p:nvPr/>
          </p:nvPicPr>
          <p:blipFill>
            <a:blip r:embed="rId8"/>
            <a:srcRect/>
            <a:stretch>
              <a:fillRect/>
            </a:stretch>
          </p:blipFill>
          <p:spPr bwMode="auto">
            <a:xfrm>
              <a:off x="2976" y="2256"/>
              <a:ext cx="432" cy="283"/>
            </a:xfrm>
            <a:prstGeom prst="rect">
              <a:avLst/>
            </a:prstGeom>
            <a:noFill/>
            <a:ln w="9525">
              <a:noFill/>
              <a:miter lim="800000"/>
              <a:headEnd/>
              <a:tailEnd/>
            </a:ln>
          </p:spPr>
        </p:pic>
        <p:pic>
          <p:nvPicPr>
            <p:cNvPr id="33820" name="Picture 19" descr="j0120721"/>
            <p:cNvPicPr>
              <a:picLocks noChangeAspect="1" noChangeArrowheads="1"/>
            </p:cNvPicPr>
            <p:nvPr/>
          </p:nvPicPr>
          <p:blipFill>
            <a:blip r:embed="rId8"/>
            <a:srcRect/>
            <a:stretch>
              <a:fillRect/>
            </a:stretch>
          </p:blipFill>
          <p:spPr bwMode="auto">
            <a:xfrm>
              <a:off x="3120" y="2079"/>
              <a:ext cx="384" cy="251"/>
            </a:xfrm>
            <a:prstGeom prst="rect">
              <a:avLst/>
            </a:prstGeom>
            <a:noFill/>
            <a:ln w="9525">
              <a:noFill/>
              <a:miter lim="800000"/>
              <a:headEnd/>
              <a:tailEnd/>
            </a:ln>
          </p:spPr>
        </p:pic>
        <p:pic>
          <p:nvPicPr>
            <p:cNvPr id="33821" name="Picture 20" descr="j0120721"/>
            <p:cNvPicPr>
              <a:picLocks noChangeAspect="1" noChangeArrowheads="1"/>
            </p:cNvPicPr>
            <p:nvPr/>
          </p:nvPicPr>
          <p:blipFill>
            <a:blip r:embed="rId8"/>
            <a:srcRect/>
            <a:stretch>
              <a:fillRect/>
            </a:stretch>
          </p:blipFill>
          <p:spPr bwMode="auto">
            <a:xfrm>
              <a:off x="2640" y="2304"/>
              <a:ext cx="432" cy="283"/>
            </a:xfrm>
            <a:prstGeom prst="rect">
              <a:avLst/>
            </a:prstGeom>
            <a:noFill/>
            <a:ln w="9525">
              <a:noFill/>
              <a:miter lim="800000"/>
              <a:headEnd/>
              <a:tailEnd/>
            </a:ln>
          </p:spPr>
        </p:pic>
        <p:pic>
          <p:nvPicPr>
            <p:cNvPr id="33822" name="Picture 21" descr="j0120721"/>
            <p:cNvPicPr>
              <a:picLocks noChangeAspect="1" noChangeArrowheads="1"/>
            </p:cNvPicPr>
            <p:nvPr/>
          </p:nvPicPr>
          <p:blipFill>
            <a:blip r:embed="rId8"/>
            <a:srcRect/>
            <a:stretch>
              <a:fillRect/>
            </a:stretch>
          </p:blipFill>
          <p:spPr bwMode="auto">
            <a:xfrm>
              <a:off x="2160" y="1695"/>
              <a:ext cx="384" cy="251"/>
            </a:xfrm>
            <a:prstGeom prst="rect">
              <a:avLst/>
            </a:prstGeom>
            <a:noFill/>
            <a:ln w="9525">
              <a:noFill/>
              <a:miter lim="800000"/>
              <a:headEnd/>
              <a:tailEnd/>
            </a:ln>
          </p:spPr>
        </p:pic>
      </p:grpSp>
      <p:grpSp>
        <p:nvGrpSpPr>
          <p:cNvPr id="3" name="Group 22"/>
          <p:cNvGrpSpPr>
            <a:grpSpLocks/>
          </p:cNvGrpSpPr>
          <p:nvPr/>
        </p:nvGrpSpPr>
        <p:grpSpPr bwMode="auto">
          <a:xfrm>
            <a:off x="-76200" y="1447800"/>
            <a:ext cx="9525000" cy="5105400"/>
            <a:chOff x="-48" y="912"/>
            <a:chExt cx="6000" cy="3216"/>
          </a:xfrm>
        </p:grpSpPr>
        <p:sp>
          <p:nvSpPr>
            <p:cNvPr id="33802" name="Freeform 23"/>
            <p:cNvSpPr>
              <a:spLocks/>
            </p:cNvSpPr>
            <p:nvPr/>
          </p:nvSpPr>
          <p:spPr bwMode="auto">
            <a:xfrm>
              <a:off x="-48" y="912"/>
              <a:ext cx="2064" cy="1344"/>
            </a:xfrm>
            <a:custGeom>
              <a:avLst/>
              <a:gdLst>
                <a:gd name="T0" fmla="*/ 0 w 2064"/>
                <a:gd name="T1" fmla="*/ 1008 h 1344"/>
                <a:gd name="T2" fmla="*/ 432 w 2064"/>
                <a:gd name="T3" fmla="*/ 1104 h 1344"/>
                <a:gd name="T4" fmla="*/ 768 w 2064"/>
                <a:gd name="T5" fmla="*/ 1200 h 1344"/>
                <a:gd name="T6" fmla="*/ 1104 w 2064"/>
                <a:gd name="T7" fmla="*/ 1344 h 1344"/>
                <a:gd name="T8" fmla="*/ 1296 w 2064"/>
                <a:gd name="T9" fmla="*/ 1104 h 1344"/>
                <a:gd name="T10" fmla="*/ 2064 w 2064"/>
                <a:gd name="T11" fmla="*/ 624 h 1344"/>
                <a:gd name="T12" fmla="*/ 1488 w 2064"/>
                <a:gd name="T13" fmla="*/ 432 h 1344"/>
                <a:gd name="T14" fmla="*/ 864 w 2064"/>
                <a:gd name="T15" fmla="*/ 192 h 1344"/>
                <a:gd name="T16" fmla="*/ 48 w 2064"/>
                <a:gd name="T17" fmla="*/ 0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4"/>
                <a:gd name="T28" fmla="*/ 0 h 1344"/>
                <a:gd name="T29" fmla="*/ 2064 w 2064"/>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4" h="1344">
                  <a:moveTo>
                    <a:pt x="0" y="1008"/>
                  </a:moveTo>
                  <a:lnTo>
                    <a:pt x="432" y="1104"/>
                  </a:lnTo>
                  <a:lnTo>
                    <a:pt x="768" y="1200"/>
                  </a:lnTo>
                  <a:lnTo>
                    <a:pt x="1104" y="1344"/>
                  </a:lnTo>
                  <a:lnTo>
                    <a:pt x="1296" y="1104"/>
                  </a:lnTo>
                  <a:lnTo>
                    <a:pt x="2064" y="624"/>
                  </a:lnTo>
                  <a:lnTo>
                    <a:pt x="1488" y="432"/>
                  </a:lnTo>
                  <a:lnTo>
                    <a:pt x="864" y="192"/>
                  </a:lnTo>
                  <a:lnTo>
                    <a:pt x="48" y="0"/>
                  </a:lnTo>
                </a:path>
              </a:pathLst>
            </a:custGeom>
            <a:noFill/>
            <a:ln w="50800">
              <a:solidFill>
                <a:schemeClr val="tx1"/>
              </a:solidFill>
              <a:round/>
              <a:headEnd/>
              <a:tailEnd/>
            </a:ln>
          </p:spPr>
          <p:txBody>
            <a:bodyPr wrap="none">
              <a:spAutoFit/>
            </a:bodyPr>
            <a:lstStyle/>
            <a:p>
              <a:endParaRPr lang="en-US"/>
            </a:p>
          </p:txBody>
        </p:sp>
        <p:sp>
          <p:nvSpPr>
            <p:cNvPr id="33803" name="Freeform 24"/>
            <p:cNvSpPr>
              <a:spLocks/>
            </p:cNvSpPr>
            <p:nvPr/>
          </p:nvSpPr>
          <p:spPr bwMode="auto">
            <a:xfrm>
              <a:off x="1056" y="1536"/>
              <a:ext cx="3264" cy="1776"/>
            </a:xfrm>
            <a:custGeom>
              <a:avLst/>
              <a:gdLst>
                <a:gd name="T0" fmla="*/ 960 w 3264"/>
                <a:gd name="T1" fmla="*/ 0 h 1776"/>
                <a:gd name="T2" fmla="*/ 1680 w 3264"/>
                <a:gd name="T3" fmla="*/ 240 h 1776"/>
                <a:gd name="T4" fmla="*/ 2112 w 3264"/>
                <a:gd name="T5" fmla="*/ 288 h 1776"/>
                <a:gd name="T6" fmla="*/ 2496 w 3264"/>
                <a:gd name="T7" fmla="*/ 576 h 1776"/>
                <a:gd name="T8" fmla="*/ 3264 w 3264"/>
                <a:gd name="T9" fmla="*/ 960 h 1776"/>
                <a:gd name="T10" fmla="*/ 2352 w 3264"/>
                <a:gd name="T11" fmla="*/ 1776 h 1776"/>
                <a:gd name="T12" fmla="*/ 1632 w 3264"/>
                <a:gd name="T13" fmla="*/ 1344 h 1776"/>
                <a:gd name="T14" fmla="*/ 0 w 3264"/>
                <a:gd name="T15" fmla="*/ 720 h 1776"/>
                <a:gd name="T16" fmla="*/ 0 60000 65536"/>
                <a:gd name="T17" fmla="*/ 0 60000 65536"/>
                <a:gd name="T18" fmla="*/ 0 60000 65536"/>
                <a:gd name="T19" fmla="*/ 0 60000 65536"/>
                <a:gd name="T20" fmla="*/ 0 60000 65536"/>
                <a:gd name="T21" fmla="*/ 0 60000 65536"/>
                <a:gd name="T22" fmla="*/ 0 60000 65536"/>
                <a:gd name="T23" fmla="*/ 0 60000 65536"/>
                <a:gd name="T24" fmla="*/ 0 w 3264"/>
                <a:gd name="T25" fmla="*/ 0 h 1776"/>
                <a:gd name="T26" fmla="*/ 3264 w 3264"/>
                <a:gd name="T27" fmla="*/ 1776 h 17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64" h="1776">
                  <a:moveTo>
                    <a:pt x="960" y="0"/>
                  </a:moveTo>
                  <a:lnTo>
                    <a:pt x="1680" y="240"/>
                  </a:lnTo>
                  <a:lnTo>
                    <a:pt x="2112" y="288"/>
                  </a:lnTo>
                  <a:lnTo>
                    <a:pt x="2496" y="576"/>
                  </a:lnTo>
                  <a:lnTo>
                    <a:pt x="3264" y="960"/>
                  </a:lnTo>
                  <a:lnTo>
                    <a:pt x="2352" y="1776"/>
                  </a:lnTo>
                  <a:lnTo>
                    <a:pt x="1632" y="1344"/>
                  </a:lnTo>
                  <a:lnTo>
                    <a:pt x="0" y="720"/>
                  </a:lnTo>
                </a:path>
              </a:pathLst>
            </a:custGeom>
            <a:noFill/>
            <a:ln w="50800">
              <a:solidFill>
                <a:schemeClr val="tx1"/>
              </a:solidFill>
              <a:round/>
              <a:headEnd/>
              <a:tailEnd/>
            </a:ln>
          </p:spPr>
          <p:txBody>
            <a:bodyPr wrap="none">
              <a:spAutoFit/>
            </a:bodyPr>
            <a:lstStyle/>
            <a:p>
              <a:endParaRPr lang="en-US"/>
            </a:p>
          </p:txBody>
        </p:sp>
        <p:sp>
          <p:nvSpPr>
            <p:cNvPr id="33804" name="Freeform 25"/>
            <p:cNvSpPr>
              <a:spLocks/>
            </p:cNvSpPr>
            <p:nvPr/>
          </p:nvSpPr>
          <p:spPr bwMode="auto">
            <a:xfrm>
              <a:off x="3408" y="2496"/>
              <a:ext cx="2544" cy="1632"/>
            </a:xfrm>
            <a:custGeom>
              <a:avLst/>
              <a:gdLst>
                <a:gd name="T0" fmla="*/ 2544 w 2544"/>
                <a:gd name="T1" fmla="*/ 1632 h 1632"/>
                <a:gd name="T2" fmla="*/ 0 w 2544"/>
                <a:gd name="T3" fmla="*/ 816 h 1632"/>
                <a:gd name="T4" fmla="*/ 912 w 2544"/>
                <a:gd name="T5" fmla="*/ 0 h 1632"/>
                <a:gd name="T6" fmla="*/ 2544 w 2544"/>
                <a:gd name="T7" fmla="*/ 768 h 1632"/>
                <a:gd name="T8" fmla="*/ 0 60000 65536"/>
                <a:gd name="T9" fmla="*/ 0 60000 65536"/>
                <a:gd name="T10" fmla="*/ 0 60000 65536"/>
                <a:gd name="T11" fmla="*/ 0 60000 65536"/>
                <a:gd name="T12" fmla="*/ 0 w 2544"/>
                <a:gd name="T13" fmla="*/ 0 h 1632"/>
                <a:gd name="T14" fmla="*/ 2544 w 2544"/>
                <a:gd name="T15" fmla="*/ 1632 h 1632"/>
              </a:gdLst>
              <a:ahLst/>
              <a:cxnLst>
                <a:cxn ang="T8">
                  <a:pos x="T0" y="T1"/>
                </a:cxn>
                <a:cxn ang="T9">
                  <a:pos x="T2" y="T3"/>
                </a:cxn>
                <a:cxn ang="T10">
                  <a:pos x="T4" y="T5"/>
                </a:cxn>
                <a:cxn ang="T11">
                  <a:pos x="T6" y="T7"/>
                </a:cxn>
              </a:cxnLst>
              <a:rect l="T12" t="T13" r="T14" b="T15"/>
              <a:pathLst>
                <a:path w="2544" h="1632">
                  <a:moveTo>
                    <a:pt x="2544" y="1632"/>
                  </a:moveTo>
                  <a:lnTo>
                    <a:pt x="0" y="816"/>
                  </a:lnTo>
                  <a:lnTo>
                    <a:pt x="912" y="0"/>
                  </a:lnTo>
                  <a:lnTo>
                    <a:pt x="2544" y="768"/>
                  </a:lnTo>
                </a:path>
              </a:pathLst>
            </a:custGeom>
            <a:noFill/>
            <a:ln w="50800">
              <a:solidFill>
                <a:schemeClr val="tx1"/>
              </a:solidFill>
              <a:round/>
              <a:headEnd/>
              <a:tailEnd/>
            </a:ln>
          </p:spPr>
          <p:txBody>
            <a:bodyPr wrap="none">
              <a:spAutoFit/>
            </a:bodyPr>
            <a:lstStyle/>
            <a:p>
              <a:endParaRPr lang="en-US"/>
            </a:p>
          </p:txBody>
        </p:sp>
        <p:sp>
          <p:nvSpPr>
            <p:cNvPr id="33805" name="Freeform 26"/>
            <p:cNvSpPr>
              <a:spLocks/>
            </p:cNvSpPr>
            <p:nvPr/>
          </p:nvSpPr>
          <p:spPr bwMode="auto">
            <a:xfrm>
              <a:off x="3168" y="1789"/>
              <a:ext cx="820" cy="386"/>
            </a:xfrm>
            <a:custGeom>
              <a:avLst/>
              <a:gdLst>
                <a:gd name="T0" fmla="*/ 0 w 820"/>
                <a:gd name="T1" fmla="*/ 35 h 386"/>
                <a:gd name="T2" fmla="*/ 404 w 820"/>
                <a:gd name="T3" fmla="*/ 0 h 386"/>
                <a:gd name="T4" fmla="*/ 742 w 820"/>
                <a:gd name="T5" fmla="*/ 94 h 386"/>
                <a:gd name="T6" fmla="*/ 820 w 820"/>
                <a:gd name="T7" fmla="*/ 255 h 386"/>
                <a:gd name="T8" fmla="*/ 465 w 820"/>
                <a:gd name="T9" fmla="*/ 386 h 386"/>
                <a:gd name="T10" fmla="*/ 0 60000 65536"/>
                <a:gd name="T11" fmla="*/ 0 60000 65536"/>
                <a:gd name="T12" fmla="*/ 0 60000 65536"/>
                <a:gd name="T13" fmla="*/ 0 60000 65536"/>
                <a:gd name="T14" fmla="*/ 0 60000 65536"/>
                <a:gd name="T15" fmla="*/ 0 w 820"/>
                <a:gd name="T16" fmla="*/ 0 h 386"/>
                <a:gd name="T17" fmla="*/ 820 w 820"/>
                <a:gd name="T18" fmla="*/ 386 h 386"/>
              </a:gdLst>
              <a:ahLst/>
              <a:cxnLst>
                <a:cxn ang="T10">
                  <a:pos x="T0" y="T1"/>
                </a:cxn>
                <a:cxn ang="T11">
                  <a:pos x="T2" y="T3"/>
                </a:cxn>
                <a:cxn ang="T12">
                  <a:pos x="T4" y="T5"/>
                </a:cxn>
                <a:cxn ang="T13">
                  <a:pos x="T6" y="T7"/>
                </a:cxn>
                <a:cxn ang="T14">
                  <a:pos x="T8" y="T9"/>
                </a:cxn>
              </a:cxnLst>
              <a:rect l="T15" t="T16" r="T17" b="T18"/>
              <a:pathLst>
                <a:path w="820" h="386">
                  <a:moveTo>
                    <a:pt x="0" y="35"/>
                  </a:moveTo>
                  <a:lnTo>
                    <a:pt x="404" y="0"/>
                  </a:lnTo>
                  <a:lnTo>
                    <a:pt x="742" y="94"/>
                  </a:lnTo>
                  <a:lnTo>
                    <a:pt x="820" y="255"/>
                  </a:lnTo>
                  <a:lnTo>
                    <a:pt x="465" y="386"/>
                  </a:lnTo>
                </a:path>
              </a:pathLst>
            </a:custGeom>
            <a:noFill/>
            <a:ln w="50800">
              <a:solidFill>
                <a:schemeClr val="tx1"/>
              </a:solidFill>
              <a:round/>
              <a:headEnd/>
              <a:tailEnd/>
            </a:ln>
          </p:spPr>
          <p:txBody>
            <a:bodyPr wrap="none">
              <a:spAutoFit/>
            </a:bodyPr>
            <a:lstStyle/>
            <a:p>
              <a:endParaRPr lang="en-US"/>
            </a:p>
          </p:txBody>
        </p:sp>
      </p:grpSp>
      <p:sp>
        <p:nvSpPr>
          <p:cNvPr id="33798" name="Text Box 27"/>
          <p:cNvSpPr txBox="1">
            <a:spLocks noChangeArrowheads="1"/>
          </p:cNvSpPr>
          <p:nvPr/>
        </p:nvSpPr>
        <p:spPr bwMode="auto">
          <a:xfrm>
            <a:off x="2514600" y="457200"/>
            <a:ext cx="2819400" cy="579438"/>
          </a:xfrm>
          <a:prstGeom prst="rect">
            <a:avLst/>
          </a:prstGeom>
          <a:noFill/>
          <a:ln w="12700">
            <a:noFill/>
            <a:miter lim="800000"/>
            <a:headEnd/>
            <a:tailEnd/>
          </a:ln>
        </p:spPr>
        <p:txBody>
          <a:bodyPr>
            <a:spAutoFit/>
          </a:bodyPr>
          <a:lstStyle/>
          <a:p>
            <a:pPr algn="l" eaLnBrk="0" hangingPunct="0">
              <a:spcBef>
                <a:spcPct val="50000"/>
              </a:spcBef>
            </a:pPr>
            <a:endParaRPr lang="en-US" sz="3200"/>
          </a:p>
        </p:txBody>
      </p:sp>
      <p:sp>
        <p:nvSpPr>
          <p:cNvPr id="33799" name="Rectangle 28"/>
          <p:cNvSpPr>
            <a:spLocks noChangeArrowheads="1"/>
          </p:cNvSpPr>
          <p:nvPr/>
        </p:nvSpPr>
        <p:spPr bwMode="auto">
          <a:xfrm>
            <a:off x="2819400" y="609600"/>
            <a:ext cx="3511550" cy="641350"/>
          </a:xfrm>
          <a:prstGeom prst="rect">
            <a:avLst/>
          </a:prstGeom>
          <a:solidFill>
            <a:srgbClr val="D1F0FF">
              <a:alpha val="50195"/>
            </a:srgbClr>
          </a:solidFill>
          <a:ln w="9525">
            <a:noFill/>
            <a:miter lim="800000"/>
            <a:headEnd/>
            <a:tailEnd/>
          </a:ln>
        </p:spPr>
        <p:txBody>
          <a:bodyPr wrap="none" lIns="92075" tIns="46038" rIns="92075" bIns="46038">
            <a:spAutoFit/>
          </a:bodyPr>
          <a:lstStyle/>
          <a:p>
            <a:pPr algn="l" eaLnBrk="0" hangingPunct="0"/>
            <a:r>
              <a:rPr lang="en-US" sz="3600">
                <a:latin typeface="Maiandra GD" pitchFamily="34" charset="0"/>
              </a:rPr>
              <a:t>Habitat Mapping</a:t>
            </a:r>
          </a:p>
        </p:txBody>
      </p:sp>
      <p:sp>
        <p:nvSpPr>
          <p:cNvPr id="33800" name="Text Box 29"/>
          <p:cNvSpPr txBox="1">
            <a:spLocks noChangeArrowheads="1"/>
          </p:cNvSpPr>
          <p:nvPr/>
        </p:nvSpPr>
        <p:spPr bwMode="auto">
          <a:xfrm>
            <a:off x="457200" y="5105400"/>
            <a:ext cx="8305800" cy="1552575"/>
          </a:xfrm>
          <a:prstGeom prst="rect">
            <a:avLst/>
          </a:prstGeom>
          <a:solidFill>
            <a:srgbClr val="D1F0FF">
              <a:alpha val="50195"/>
            </a:srgbClr>
          </a:solidFill>
          <a:ln w="12700">
            <a:noFill/>
            <a:miter lim="800000"/>
            <a:headEnd/>
            <a:tailEnd/>
          </a:ln>
        </p:spPr>
        <p:txBody>
          <a:bodyPr>
            <a:spAutoFit/>
          </a:bodyPr>
          <a:lstStyle/>
          <a:p>
            <a:pPr marL="457200" indent="-457200" algn="l" eaLnBrk="0" hangingPunct="0">
              <a:buFontTx/>
              <a:buAutoNum type="arabicPeriod"/>
            </a:pPr>
            <a:r>
              <a:rPr lang="en-US" b="1">
                <a:latin typeface="Arial" pitchFamily="34" charset="0"/>
              </a:rPr>
              <a:t>Delineate meso habitat and determine surface area</a:t>
            </a:r>
          </a:p>
          <a:p>
            <a:pPr marL="457200" indent="-457200" algn="l" eaLnBrk="0" hangingPunct="0">
              <a:buFontTx/>
              <a:buAutoNum type="arabicPeriod"/>
            </a:pPr>
            <a:r>
              <a:rPr lang="en-US" b="1">
                <a:latin typeface="Arial" pitchFamily="34" charset="0"/>
              </a:rPr>
              <a:t>Determine hydraulic variables (depth and velocity)</a:t>
            </a:r>
          </a:p>
          <a:p>
            <a:pPr marL="457200" indent="-457200" algn="l" eaLnBrk="0" hangingPunct="0">
              <a:buFontTx/>
              <a:buAutoNum type="arabicPeriod"/>
            </a:pPr>
            <a:r>
              <a:rPr lang="en-US" b="1">
                <a:latin typeface="Arial" pitchFamily="34" charset="0"/>
              </a:rPr>
              <a:t>Rate the habitats suitability, based on species abundance</a:t>
            </a:r>
          </a:p>
        </p:txBody>
      </p:sp>
      <p:sp>
        <p:nvSpPr>
          <p:cNvPr id="33801" name="Text Box 30"/>
          <p:cNvSpPr txBox="1">
            <a:spLocks noChangeArrowheads="1"/>
          </p:cNvSpPr>
          <p:nvPr/>
        </p:nvSpPr>
        <p:spPr bwMode="auto">
          <a:xfrm>
            <a:off x="6781800" y="6324600"/>
            <a:ext cx="1905000" cy="228600"/>
          </a:xfrm>
          <a:prstGeom prst="rect">
            <a:avLst/>
          </a:prstGeom>
          <a:noFill/>
          <a:ln w="9525">
            <a:noFill/>
            <a:miter lim="800000"/>
            <a:headEnd/>
            <a:tailEnd/>
          </a:ln>
        </p:spPr>
        <p:txBody>
          <a:bodyPr>
            <a:spAutoFit/>
          </a:bodyPr>
          <a:lstStyle/>
          <a:p>
            <a:pPr algn="l">
              <a:spcBef>
                <a:spcPct val="50000"/>
              </a:spcBef>
            </a:pPr>
            <a:r>
              <a:rPr lang="en-US" sz="900"/>
              <a:t>Courtesy Rick Anderson, CDOW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6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corn lake bluehead biomass predcited2"/>
          <p:cNvPicPr>
            <a:picLocks noChangeAspect="1" noChangeArrowheads="1"/>
          </p:cNvPicPr>
          <p:nvPr/>
        </p:nvPicPr>
        <p:blipFill>
          <a:blip r:embed="rId3"/>
          <a:srcRect l="9813" t="23611" r="8205" b="25694"/>
          <a:stretch>
            <a:fillRect/>
          </a:stretch>
        </p:blipFill>
        <p:spPr bwMode="auto">
          <a:xfrm>
            <a:off x="0" y="2497138"/>
            <a:ext cx="9144000" cy="4360862"/>
          </a:xfrm>
          <a:prstGeom prst="rect">
            <a:avLst/>
          </a:prstGeom>
          <a:noFill/>
          <a:ln w="9525">
            <a:noFill/>
            <a:miter lim="800000"/>
            <a:headEnd/>
            <a:tailEnd/>
          </a:ln>
        </p:spPr>
      </p:pic>
      <p:sp>
        <p:nvSpPr>
          <p:cNvPr id="34819" name="Text Box 3"/>
          <p:cNvSpPr txBox="1">
            <a:spLocks noChangeArrowheads="1"/>
          </p:cNvSpPr>
          <p:nvPr/>
        </p:nvSpPr>
        <p:spPr bwMode="auto">
          <a:xfrm>
            <a:off x="1981200" y="2582863"/>
            <a:ext cx="723900" cy="274637"/>
          </a:xfrm>
          <a:prstGeom prst="rect">
            <a:avLst/>
          </a:prstGeom>
          <a:noFill/>
          <a:ln w="12700">
            <a:noFill/>
            <a:miter lim="800000"/>
            <a:headEnd/>
            <a:tailEnd/>
          </a:ln>
        </p:spPr>
        <p:txBody>
          <a:bodyPr wrap="none">
            <a:spAutoFit/>
          </a:bodyPr>
          <a:lstStyle/>
          <a:p>
            <a:pPr algn="l" eaLnBrk="0" hangingPunct="0"/>
            <a:r>
              <a:rPr lang="en-US" sz="1200" b="1">
                <a:latin typeface="Arial" pitchFamily="34" charset="0"/>
              </a:rPr>
              <a:t>(Kg/m</a:t>
            </a:r>
            <a:r>
              <a:rPr lang="en-US" sz="1200" b="1" baseline="30000">
                <a:latin typeface="Arial" pitchFamily="34" charset="0"/>
              </a:rPr>
              <a:t>2</a:t>
            </a:r>
            <a:r>
              <a:rPr lang="en-US" sz="1200" b="1">
                <a:latin typeface="Arial" pitchFamily="34" charset="0"/>
              </a:rPr>
              <a:t>)</a:t>
            </a:r>
          </a:p>
        </p:txBody>
      </p:sp>
      <p:sp>
        <p:nvSpPr>
          <p:cNvPr id="34820" name="Text Box 4"/>
          <p:cNvSpPr txBox="1">
            <a:spLocks noChangeArrowheads="1"/>
          </p:cNvSpPr>
          <p:nvPr/>
        </p:nvSpPr>
        <p:spPr bwMode="auto">
          <a:xfrm>
            <a:off x="942975" y="2768600"/>
            <a:ext cx="900113" cy="822325"/>
          </a:xfrm>
          <a:prstGeom prst="rect">
            <a:avLst/>
          </a:prstGeom>
          <a:noFill/>
          <a:ln w="12700">
            <a:noFill/>
            <a:miter lim="800000"/>
            <a:headEnd/>
            <a:tailEnd/>
          </a:ln>
        </p:spPr>
        <p:txBody>
          <a:bodyPr wrap="none">
            <a:spAutoFit/>
          </a:bodyPr>
          <a:lstStyle/>
          <a:p>
            <a:pPr algn="l" eaLnBrk="0" hangingPunct="0"/>
            <a:r>
              <a:rPr lang="en-US" sz="1200">
                <a:latin typeface="Arial" pitchFamily="34" charset="0"/>
              </a:rPr>
              <a:t>Unusable</a:t>
            </a:r>
          </a:p>
          <a:p>
            <a:pPr algn="l" eaLnBrk="0" hangingPunct="0"/>
            <a:r>
              <a:rPr lang="en-US" sz="1200">
                <a:latin typeface="Arial" pitchFamily="34" charset="0"/>
              </a:rPr>
              <a:t>Unsuitable</a:t>
            </a:r>
          </a:p>
          <a:p>
            <a:pPr algn="l" eaLnBrk="0" hangingPunct="0"/>
            <a:r>
              <a:rPr lang="en-US" sz="1200">
                <a:latin typeface="Arial" pitchFamily="34" charset="0"/>
              </a:rPr>
              <a:t>Marginal</a:t>
            </a:r>
          </a:p>
          <a:p>
            <a:pPr algn="l" eaLnBrk="0" hangingPunct="0"/>
            <a:r>
              <a:rPr lang="en-US" sz="1200">
                <a:latin typeface="Arial" pitchFamily="34" charset="0"/>
              </a:rPr>
              <a:t>Optimal</a:t>
            </a:r>
          </a:p>
        </p:txBody>
      </p:sp>
      <p:sp>
        <p:nvSpPr>
          <p:cNvPr id="34821" name="Rectangle 5"/>
          <p:cNvSpPr>
            <a:spLocks noChangeArrowheads="1"/>
          </p:cNvSpPr>
          <p:nvPr/>
        </p:nvSpPr>
        <p:spPr bwMode="auto">
          <a:xfrm>
            <a:off x="0" y="3505200"/>
            <a:ext cx="2209800" cy="381000"/>
          </a:xfrm>
          <a:prstGeom prst="rect">
            <a:avLst/>
          </a:prstGeom>
          <a:noFill/>
          <a:ln w="12700">
            <a:noFill/>
            <a:miter lim="800000"/>
            <a:headEnd/>
            <a:tailEnd/>
          </a:ln>
        </p:spPr>
        <p:txBody>
          <a:bodyPr wrap="none" anchor="ctr">
            <a:spAutoFit/>
          </a:bodyPr>
          <a:lstStyle/>
          <a:p>
            <a:endParaRPr lang="en-US"/>
          </a:p>
        </p:txBody>
      </p:sp>
      <p:sp>
        <p:nvSpPr>
          <p:cNvPr id="34822" name="Rectangle 6"/>
          <p:cNvSpPr>
            <a:spLocks noChangeArrowheads="1"/>
          </p:cNvSpPr>
          <p:nvPr/>
        </p:nvSpPr>
        <p:spPr bwMode="auto">
          <a:xfrm>
            <a:off x="0" y="3505200"/>
            <a:ext cx="685800" cy="228600"/>
          </a:xfrm>
          <a:prstGeom prst="rect">
            <a:avLst/>
          </a:prstGeom>
          <a:solidFill>
            <a:schemeClr val="bg1"/>
          </a:solidFill>
          <a:ln w="12700">
            <a:noFill/>
            <a:miter lim="800000"/>
            <a:headEnd/>
            <a:tailEnd/>
          </a:ln>
        </p:spPr>
        <p:txBody>
          <a:bodyPr wrap="none" anchor="ctr">
            <a:spAutoFit/>
          </a:bodyPr>
          <a:lstStyle/>
          <a:p>
            <a:endParaRPr lang="en-US"/>
          </a:p>
        </p:txBody>
      </p:sp>
      <p:sp>
        <p:nvSpPr>
          <p:cNvPr id="34823" name="Rectangle 7"/>
          <p:cNvSpPr>
            <a:spLocks noChangeArrowheads="1"/>
          </p:cNvSpPr>
          <p:nvPr/>
        </p:nvSpPr>
        <p:spPr bwMode="auto">
          <a:xfrm>
            <a:off x="2133600" y="609600"/>
            <a:ext cx="5497513" cy="923925"/>
          </a:xfrm>
          <a:prstGeom prst="rect">
            <a:avLst/>
          </a:prstGeom>
          <a:noFill/>
          <a:ln w="9525">
            <a:noFill/>
            <a:miter lim="800000"/>
            <a:headEnd/>
            <a:tailEnd/>
          </a:ln>
        </p:spPr>
        <p:txBody>
          <a:bodyPr wrap="none" lIns="92075" tIns="46038" rIns="92075" bIns="46038">
            <a:spAutoFit/>
          </a:bodyPr>
          <a:lstStyle/>
          <a:p>
            <a:pPr algn="l" eaLnBrk="0" hangingPunct="0"/>
            <a:r>
              <a:rPr lang="en-US" sz="5400">
                <a:solidFill>
                  <a:schemeClr val="bg1"/>
                </a:solidFill>
                <a:latin typeface="Arial" pitchFamily="34" charset="0"/>
              </a:rPr>
              <a:t>Habitat</a:t>
            </a:r>
            <a:r>
              <a:rPr lang="en-US" sz="4400">
                <a:solidFill>
                  <a:schemeClr val="bg1"/>
                </a:solidFill>
                <a:latin typeface="Arial" pitchFamily="34" charset="0"/>
              </a:rPr>
              <a:t> </a:t>
            </a:r>
            <a:r>
              <a:rPr lang="en-US" sz="5400">
                <a:solidFill>
                  <a:schemeClr val="bg1"/>
                </a:solidFill>
                <a:latin typeface="Arial" pitchFamily="34" charset="0"/>
              </a:rPr>
              <a:t>Suitability</a:t>
            </a:r>
          </a:p>
        </p:txBody>
      </p:sp>
      <p:sp>
        <p:nvSpPr>
          <p:cNvPr id="34824" name="Text Box 8"/>
          <p:cNvSpPr txBox="1">
            <a:spLocks noChangeArrowheads="1"/>
          </p:cNvSpPr>
          <p:nvPr/>
        </p:nvSpPr>
        <p:spPr bwMode="auto">
          <a:xfrm>
            <a:off x="7239000" y="6629400"/>
            <a:ext cx="1905000" cy="228600"/>
          </a:xfrm>
          <a:prstGeom prst="rect">
            <a:avLst/>
          </a:prstGeom>
          <a:noFill/>
          <a:ln w="9525">
            <a:noFill/>
            <a:miter lim="800000"/>
            <a:headEnd/>
            <a:tailEnd/>
          </a:ln>
        </p:spPr>
        <p:txBody>
          <a:bodyPr>
            <a:spAutoFit/>
          </a:bodyPr>
          <a:lstStyle/>
          <a:p>
            <a:pPr algn="l">
              <a:spcBef>
                <a:spcPct val="50000"/>
              </a:spcBef>
            </a:pPr>
            <a:r>
              <a:rPr lang="en-US" sz="900"/>
              <a:t>Courtesy Rick Anderson, CDOW</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09600" y="457200"/>
          <a:ext cx="792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609600"/>
            <a:ext cx="8229600" cy="1143000"/>
          </a:xfrm>
        </p:spPr>
        <p:txBody>
          <a:bodyPr/>
          <a:lstStyle/>
          <a:p>
            <a:pPr eaLnBrk="1" hangingPunct="1"/>
            <a:r>
              <a:rPr lang="en-US" sz="4000" b="1" smtClean="0">
                <a:solidFill>
                  <a:schemeClr val="bg1"/>
                </a:solidFill>
                <a:latin typeface="Arial" pitchFamily="34" charset="0"/>
              </a:rPr>
              <a:t>Biology Model Considerations</a:t>
            </a:r>
          </a:p>
        </p:txBody>
      </p:sp>
      <p:sp>
        <p:nvSpPr>
          <p:cNvPr id="35843" name="Rectangle 3"/>
          <p:cNvSpPr>
            <a:spLocks noGrp="1" noChangeArrowheads="1"/>
          </p:cNvSpPr>
          <p:nvPr>
            <p:ph type="body" idx="1"/>
          </p:nvPr>
        </p:nvSpPr>
        <p:spPr/>
        <p:txBody>
          <a:bodyPr/>
          <a:lstStyle/>
          <a:p>
            <a:pPr eaLnBrk="1" hangingPunct="1">
              <a:lnSpc>
                <a:spcPct val="90000"/>
              </a:lnSpc>
            </a:pPr>
            <a:r>
              <a:rPr lang="en-US" smtClean="0">
                <a:solidFill>
                  <a:schemeClr val="bg1"/>
                </a:solidFill>
                <a:latin typeface="Arial" pitchFamily="34" charset="0"/>
              </a:rPr>
              <a:t>Many different models available</a:t>
            </a:r>
          </a:p>
          <a:p>
            <a:pPr eaLnBrk="1" hangingPunct="1">
              <a:lnSpc>
                <a:spcPct val="90000"/>
              </a:lnSpc>
            </a:pPr>
            <a:r>
              <a:rPr lang="en-US" smtClean="0">
                <a:solidFill>
                  <a:schemeClr val="bg1"/>
                </a:solidFill>
                <a:latin typeface="Arial" pitchFamily="34" charset="0"/>
              </a:rPr>
              <a:t>Focus on survival or habitat suitability (short-term)</a:t>
            </a:r>
          </a:p>
          <a:p>
            <a:pPr eaLnBrk="1" hangingPunct="1">
              <a:lnSpc>
                <a:spcPct val="90000"/>
              </a:lnSpc>
            </a:pPr>
            <a:r>
              <a:rPr lang="en-US" smtClean="0">
                <a:solidFill>
                  <a:schemeClr val="bg1"/>
                </a:solidFill>
                <a:latin typeface="Arial" pitchFamily="34" charset="0"/>
              </a:rPr>
              <a:t>Flow / habitat relationship may differ in different streams or stream segments</a:t>
            </a:r>
          </a:p>
          <a:p>
            <a:pPr eaLnBrk="1" hangingPunct="1">
              <a:lnSpc>
                <a:spcPct val="90000"/>
              </a:lnSpc>
            </a:pPr>
            <a:r>
              <a:rPr lang="en-US" smtClean="0">
                <a:solidFill>
                  <a:schemeClr val="bg1"/>
                </a:solidFill>
                <a:latin typeface="Arial" pitchFamily="34" charset="0"/>
                <a:cs typeface="Arial" pitchFamily="34" charset="0"/>
              </a:rPr>
              <a:t>Some address trade-offs</a:t>
            </a:r>
            <a:endParaRPr lang="en-US" smtClean="0">
              <a:solidFill>
                <a:schemeClr val="bg1"/>
              </a:solidFill>
              <a:latin typeface="Arial" pitchFamily="34" charset="0"/>
            </a:endParaRPr>
          </a:p>
          <a:p>
            <a:pPr eaLnBrk="1" hangingPunct="1">
              <a:lnSpc>
                <a:spcPct val="90000"/>
              </a:lnSpc>
            </a:pPr>
            <a:r>
              <a:rPr lang="en-US" smtClean="0">
                <a:solidFill>
                  <a:schemeClr val="bg1"/>
                </a:solidFill>
                <a:latin typeface="Arial" pitchFamily="34" charset="0"/>
              </a:rPr>
              <a:t>Need other tools to assess needs for other riverine elements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 My Files 2\Powerpoint\IFC - Book\fig300_48.jpg"/>
          <p:cNvPicPr>
            <a:picLocks noChangeAspect="1" noChangeArrowheads="1"/>
          </p:cNvPicPr>
          <p:nvPr/>
        </p:nvPicPr>
        <p:blipFill>
          <a:blip r:embed="rId3"/>
          <a:srcRect/>
          <a:stretch>
            <a:fillRect/>
          </a:stretch>
        </p:blipFill>
        <p:spPr bwMode="auto">
          <a:xfrm>
            <a:off x="1905000" y="228600"/>
            <a:ext cx="7010400" cy="5105400"/>
          </a:xfrm>
          <a:prstGeom prst="rect">
            <a:avLst/>
          </a:prstGeom>
          <a:noFill/>
          <a:ln w="9525">
            <a:noFill/>
            <a:miter lim="800000"/>
            <a:headEnd/>
            <a:tailEnd/>
          </a:ln>
        </p:spPr>
      </p:pic>
      <p:sp>
        <p:nvSpPr>
          <p:cNvPr id="36867" name="Text Box 3"/>
          <p:cNvSpPr txBox="1">
            <a:spLocks noChangeArrowheads="1"/>
          </p:cNvSpPr>
          <p:nvPr/>
        </p:nvSpPr>
        <p:spPr bwMode="auto">
          <a:xfrm>
            <a:off x="2590800" y="5715000"/>
            <a:ext cx="5791200" cy="523875"/>
          </a:xfrm>
          <a:prstGeom prst="rect">
            <a:avLst/>
          </a:prstGeom>
          <a:noFill/>
          <a:ln w="9525">
            <a:noFill/>
            <a:miter lim="800000"/>
            <a:headEnd/>
            <a:tailEnd/>
          </a:ln>
        </p:spPr>
        <p:txBody>
          <a:bodyPr>
            <a:spAutoFit/>
          </a:bodyPr>
          <a:lstStyle/>
          <a:p>
            <a:r>
              <a:rPr lang="en-US" sz="2800" b="1">
                <a:solidFill>
                  <a:schemeClr val="bg1"/>
                </a:solidFill>
                <a:latin typeface="Calibri" pitchFamily="34" charset="0"/>
              </a:rPr>
              <a:t> Bottom up instream flow</a:t>
            </a:r>
          </a:p>
        </p:txBody>
      </p:sp>
      <p:sp>
        <p:nvSpPr>
          <p:cNvPr id="36868" name="Text Box 4"/>
          <p:cNvSpPr txBox="1">
            <a:spLocks noChangeArrowheads="1"/>
          </p:cNvSpPr>
          <p:nvPr/>
        </p:nvSpPr>
        <p:spPr bwMode="auto">
          <a:xfrm>
            <a:off x="4343400" y="457200"/>
            <a:ext cx="4191000" cy="708025"/>
          </a:xfrm>
          <a:prstGeom prst="rect">
            <a:avLst/>
          </a:prstGeom>
          <a:noFill/>
          <a:ln w="9525">
            <a:noFill/>
            <a:miter lim="800000"/>
            <a:headEnd/>
            <a:tailEnd/>
          </a:ln>
        </p:spPr>
        <p:txBody>
          <a:bodyPr>
            <a:spAutoFit/>
          </a:bodyPr>
          <a:lstStyle/>
          <a:p>
            <a:pPr>
              <a:spcBef>
                <a:spcPct val="50000"/>
              </a:spcBef>
            </a:pPr>
            <a:r>
              <a:rPr lang="en-US" sz="4000" b="1" u="sng">
                <a:solidFill>
                  <a:srgbClr val="242492"/>
                </a:solidFill>
                <a:latin typeface="Calibri" pitchFamily="34" charset="0"/>
              </a:rPr>
              <a:t>Flow Restoration</a:t>
            </a:r>
          </a:p>
        </p:txBody>
      </p:sp>
      <p:sp>
        <p:nvSpPr>
          <p:cNvPr id="9" name="Up Arrow 8"/>
          <p:cNvSpPr/>
          <p:nvPr/>
        </p:nvSpPr>
        <p:spPr>
          <a:xfrm>
            <a:off x="762000" y="1828800"/>
            <a:ext cx="457200" cy="220980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5400" b="1" smtClean="0">
                <a:solidFill>
                  <a:schemeClr val="bg1"/>
                </a:solidFill>
                <a:latin typeface="Arial" pitchFamily="34" charset="0"/>
              </a:rPr>
              <a:t>Geomorphology</a:t>
            </a:r>
          </a:p>
        </p:txBody>
      </p:sp>
      <p:sp>
        <p:nvSpPr>
          <p:cNvPr id="37891" name="Rectangle 3"/>
          <p:cNvSpPr>
            <a:spLocks noGrp="1" noChangeArrowheads="1"/>
          </p:cNvSpPr>
          <p:nvPr>
            <p:ph type="body" idx="1"/>
          </p:nvPr>
        </p:nvSpPr>
        <p:spPr>
          <a:xfrm>
            <a:off x="990600" y="2286000"/>
            <a:ext cx="7162800" cy="4038600"/>
          </a:xfrm>
        </p:spPr>
        <p:txBody>
          <a:bodyPr/>
          <a:lstStyle/>
          <a:p>
            <a:pPr eaLnBrk="1" hangingPunct="1"/>
            <a:r>
              <a:rPr lang="en-US" smtClean="0">
                <a:solidFill>
                  <a:schemeClr val="bg1"/>
                </a:solidFill>
                <a:latin typeface="Arial" pitchFamily="34" charset="0"/>
              </a:rPr>
              <a:t>Channel maintenance in gravel-bed streams</a:t>
            </a:r>
          </a:p>
          <a:p>
            <a:pPr eaLnBrk="1" hangingPunct="1"/>
            <a:r>
              <a:rPr lang="en-US" smtClean="0">
                <a:solidFill>
                  <a:schemeClr val="bg1"/>
                </a:solidFill>
                <a:latin typeface="Arial" pitchFamily="34" charset="0"/>
              </a:rPr>
              <a:t>Flushing flow</a:t>
            </a:r>
          </a:p>
          <a:p>
            <a:pPr lvl="1" eaLnBrk="1" hangingPunct="1"/>
            <a:r>
              <a:rPr lang="en-US" smtClean="0">
                <a:solidFill>
                  <a:schemeClr val="bg1"/>
                </a:solidFill>
                <a:latin typeface="Arial" pitchFamily="34" charset="0"/>
              </a:rPr>
              <a:t> empirical</a:t>
            </a:r>
          </a:p>
          <a:p>
            <a:pPr lvl="1" eaLnBrk="1" hangingPunct="1"/>
            <a:r>
              <a:rPr lang="en-US" smtClean="0">
                <a:solidFill>
                  <a:schemeClr val="bg1"/>
                </a:solidFill>
                <a:latin typeface="Arial" pitchFamily="34" charset="0"/>
              </a:rPr>
              <a:t>office-based</a:t>
            </a:r>
          </a:p>
          <a:p>
            <a:pPr eaLnBrk="1" hangingPunct="1"/>
            <a:r>
              <a:rPr lang="en-US" smtClean="0">
                <a:solidFill>
                  <a:schemeClr val="bg1"/>
                </a:solidFill>
                <a:latin typeface="Arial" pitchFamily="34" charset="0"/>
              </a:rPr>
              <a:t>Geomorphic classifications (Rosgen)</a:t>
            </a:r>
          </a:p>
          <a:p>
            <a:pPr eaLnBrk="1" hangingPunct="1"/>
            <a:r>
              <a:rPr lang="en-US" smtClean="0">
                <a:solidFill>
                  <a:schemeClr val="bg1"/>
                </a:solidFill>
                <a:latin typeface="Arial" pitchFamily="34" charset="0"/>
              </a:rPr>
              <a:t>HEC-6 and HEC-RAS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609600"/>
            <a:ext cx="8763000" cy="1143000"/>
          </a:xfrm>
        </p:spPr>
        <p:txBody>
          <a:bodyPr/>
          <a:lstStyle/>
          <a:p>
            <a:pPr eaLnBrk="1" hangingPunct="1"/>
            <a:r>
              <a:rPr lang="en-US" sz="4000" b="1" smtClean="0">
                <a:solidFill>
                  <a:schemeClr val="bg1"/>
                </a:solidFill>
                <a:latin typeface="Calibri" pitchFamily="34" charset="0"/>
              </a:rPr>
              <a:t>Geomorphology Model Considerations</a:t>
            </a:r>
          </a:p>
        </p:txBody>
      </p:sp>
      <p:sp>
        <p:nvSpPr>
          <p:cNvPr id="168963" name="Rectangle 3"/>
          <p:cNvSpPr>
            <a:spLocks noGrp="1" noChangeArrowheads="1"/>
          </p:cNvSpPr>
          <p:nvPr>
            <p:ph type="body" idx="1"/>
          </p:nvPr>
        </p:nvSpPr>
        <p:spPr>
          <a:xfrm>
            <a:off x="762000" y="2514600"/>
            <a:ext cx="7848600" cy="3810000"/>
          </a:xfrm>
        </p:spPr>
        <p:txBody>
          <a:bodyPr/>
          <a:lstStyle/>
          <a:p>
            <a:pPr eaLnBrk="1" hangingPunct="1"/>
            <a:r>
              <a:rPr lang="en-US" smtClean="0">
                <a:solidFill>
                  <a:schemeClr val="bg1"/>
                </a:solidFill>
                <a:latin typeface="Calibri" pitchFamily="34" charset="0"/>
              </a:rPr>
              <a:t>Usually have broad confidence intervals</a:t>
            </a:r>
          </a:p>
          <a:p>
            <a:pPr eaLnBrk="1" hangingPunct="1"/>
            <a:r>
              <a:rPr lang="en-US" smtClean="0">
                <a:solidFill>
                  <a:schemeClr val="bg1"/>
                </a:solidFill>
                <a:latin typeface="Calibri" pitchFamily="34" charset="0"/>
              </a:rPr>
              <a:t>Address long-term physical habitat (not tied to one species)</a:t>
            </a:r>
          </a:p>
          <a:p>
            <a:pPr eaLnBrk="1" hangingPunct="1"/>
            <a:r>
              <a:rPr lang="en-US" smtClean="0">
                <a:solidFill>
                  <a:schemeClr val="bg1"/>
                </a:solidFill>
                <a:latin typeface="Calibri" pitchFamily="34" charset="0"/>
              </a:rPr>
              <a:t>Need to specify timing, duration, ramping</a:t>
            </a:r>
          </a:p>
          <a:p>
            <a:pPr eaLnBrk="1" hangingPunct="1"/>
            <a:r>
              <a:rPr lang="en-US" smtClean="0">
                <a:solidFill>
                  <a:schemeClr val="bg1"/>
                </a:solidFill>
                <a:latin typeface="Calibri" pitchFamily="34" charset="0"/>
              </a:rPr>
              <a:t>Need other tools to assess needs for other riverine elements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wipe(up)">
                                      <p:cBhvr>
                                        <p:cTn id="7" dur="500"/>
                                        <p:tgtEl>
                                          <p:spTgt spid="168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8963">
                                            <p:txEl>
                                              <p:pRg st="1" end="1"/>
                                            </p:txEl>
                                          </p:spTgt>
                                        </p:tgtEl>
                                        <p:attrNameLst>
                                          <p:attrName>style.visibility</p:attrName>
                                        </p:attrNameLst>
                                      </p:cBhvr>
                                      <p:to>
                                        <p:strVal val="visible"/>
                                      </p:to>
                                    </p:set>
                                    <p:animEffect transition="in" filter="wipe(up)">
                                      <p:cBhvr>
                                        <p:cTn id="12" dur="500"/>
                                        <p:tgtEl>
                                          <p:spTgt spid="168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8963">
                                            <p:txEl>
                                              <p:pRg st="2" end="2"/>
                                            </p:txEl>
                                          </p:spTgt>
                                        </p:tgtEl>
                                        <p:attrNameLst>
                                          <p:attrName>style.visibility</p:attrName>
                                        </p:attrNameLst>
                                      </p:cBhvr>
                                      <p:to>
                                        <p:strVal val="visible"/>
                                      </p:to>
                                    </p:set>
                                    <p:animEffect transition="in" filter="wipe(up)">
                                      <p:cBhvr>
                                        <p:cTn id="17" dur="500"/>
                                        <p:tgtEl>
                                          <p:spTgt spid="168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8963">
                                            <p:txEl>
                                              <p:pRg st="3" end="3"/>
                                            </p:txEl>
                                          </p:spTgt>
                                        </p:tgtEl>
                                        <p:attrNameLst>
                                          <p:attrName>style.visibility</p:attrName>
                                        </p:attrNameLst>
                                      </p:cBhvr>
                                      <p:to>
                                        <p:strVal val="visible"/>
                                      </p:to>
                                    </p:set>
                                    <p:animEffect transition="in" filter="wipe(up)">
                                      <p:cBhvr>
                                        <p:cTn id="22" dur="500"/>
                                        <p:tgtEl>
                                          <p:spTgt spid="168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762000"/>
            <a:ext cx="7772400" cy="1143000"/>
          </a:xfrm>
        </p:spPr>
        <p:txBody>
          <a:bodyPr/>
          <a:lstStyle/>
          <a:p>
            <a:pPr eaLnBrk="1" hangingPunct="1"/>
            <a:r>
              <a:rPr lang="en-US" sz="5400" b="1" smtClean="0">
                <a:solidFill>
                  <a:schemeClr val="bg1"/>
                </a:solidFill>
                <a:latin typeface="Calibri" pitchFamily="34" charset="0"/>
              </a:rPr>
              <a:t>Water Quality</a:t>
            </a:r>
          </a:p>
        </p:txBody>
      </p:sp>
      <p:sp>
        <p:nvSpPr>
          <p:cNvPr id="39939" name="Rectangle 3"/>
          <p:cNvSpPr>
            <a:spLocks noGrp="1" noChangeArrowheads="1"/>
          </p:cNvSpPr>
          <p:nvPr>
            <p:ph type="body" idx="1"/>
          </p:nvPr>
        </p:nvSpPr>
        <p:spPr>
          <a:xfrm>
            <a:off x="914400" y="2971800"/>
            <a:ext cx="7543800" cy="2514600"/>
          </a:xfrm>
        </p:spPr>
        <p:txBody>
          <a:bodyPr/>
          <a:lstStyle/>
          <a:p>
            <a:pPr eaLnBrk="1" hangingPunct="1"/>
            <a:r>
              <a:rPr lang="en-US" dirty="0" smtClean="0">
                <a:solidFill>
                  <a:schemeClr val="bg1"/>
                </a:solidFill>
                <a:latin typeface="Calibri" pitchFamily="34" charset="0"/>
              </a:rPr>
              <a:t>Stream System Temperature (SSTEMP)</a:t>
            </a:r>
          </a:p>
          <a:p>
            <a:pPr eaLnBrk="1" hangingPunct="1"/>
            <a:r>
              <a:rPr lang="en-US" dirty="0" smtClean="0">
                <a:solidFill>
                  <a:schemeClr val="bg1"/>
                </a:solidFill>
                <a:latin typeface="Calibri" pitchFamily="34" charset="0"/>
              </a:rPr>
              <a:t>Stream Network Temperature (SNTEMP)</a:t>
            </a:r>
          </a:p>
          <a:p>
            <a:pPr eaLnBrk="1" hangingPunct="1"/>
            <a:r>
              <a:rPr lang="en-US" dirty="0" smtClean="0">
                <a:solidFill>
                  <a:schemeClr val="bg1"/>
                </a:solidFill>
                <a:latin typeface="Calibri" pitchFamily="34" charset="0"/>
              </a:rPr>
              <a:t>QUAL2E (and K)</a:t>
            </a:r>
          </a:p>
          <a:p>
            <a:pPr eaLnBrk="1" hangingPunct="1"/>
            <a:r>
              <a:rPr lang="en-US" dirty="0" smtClean="0">
                <a:solidFill>
                  <a:schemeClr val="bg1"/>
                </a:solidFill>
                <a:latin typeface="Calibri" pitchFamily="34" charset="0"/>
              </a:rPr>
              <a:t>7Q10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6000" b="1" smtClean="0">
                <a:solidFill>
                  <a:schemeClr val="bg1"/>
                </a:solidFill>
                <a:latin typeface="Calibri" pitchFamily="34" charset="0"/>
              </a:rPr>
              <a:t>Water Quality</a:t>
            </a:r>
          </a:p>
        </p:txBody>
      </p:sp>
      <p:sp>
        <p:nvSpPr>
          <p:cNvPr id="172035" name="Rectangle 3"/>
          <p:cNvSpPr>
            <a:spLocks noGrp="1" noChangeArrowheads="1"/>
          </p:cNvSpPr>
          <p:nvPr>
            <p:ph type="body" idx="1"/>
          </p:nvPr>
        </p:nvSpPr>
        <p:spPr>
          <a:xfrm>
            <a:off x="1066800" y="2209800"/>
            <a:ext cx="7391400" cy="3657600"/>
          </a:xfrm>
        </p:spPr>
        <p:txBody>
          <a:bodyPr/>
          <a:lstStyle/>
          <a:p>
            <a:pPr eaLnBrk="1" hangingPunct="1">
              <a:lnSpc>
                <a:spcPct val="90000"/>
              </a:lnSpc>
            </a:pPr>
            <a:r>
              <a:rPr lang="en-US" smtClean="0">
                <a:solidFill>
                  <a:schemeClr val="bg1"/>
                </a:solidFill>
                <a:latin typeface="Calibri" pitchFamily="34" charset="0"/>
              </a:rPr>
              <a:t>Addressed long before water quantity</a:t>
            </a:r>
          </a:p>
          <a:p>
            <a:pPr eaLnBrk="1" hangingPunct="1">
              <a:lnSpc>
                <a:spcPct val="90000"/>
              </a:lnSpc>
            </a:pPr>
            <a:r>
              <a:rPr lang="en-US" smtClean="0">
                <a:solidFill>
                  <a:schemeClr val="bg1"/>
                </a:solidFill>
                <a:latin typeface="Calibri" pitchFamily="34" charset="0"/>
              </a:rPr>
              <a:t>Don’t address intra- or inter-annually variable flows or processes</a:t>
            </a:r>
          </a:p>
          <a:p>
            <a:pPr eaLnBrk="1" hangingPunct="1">
              <a:lnSpc>
                <a:spcPct val="90000"/>
              </a:lnSpc>
            </a:pPr>
            <a:r>
              <a:rPr lang="en-US" smtClean="0">
                <a:solidFill>
                  <a:schemeClr val="bg1"/>
                </a:solidFill>
                <a:latin typeface="Calibri" pitchFamily="34" charset="0"/>
              </a:rPr>
              <a:t>Don’t directly identify trade-offs with biology</a:t>
            </a:r>
          </a:p>
          <a:p>
            <a:pPr eaLnBrk="1" hangingPunct="1">
              <a:lnSpc>
                <a:spcPct val="90000"/>
              </a:lnSpc>
            </a:pPr>
            <a:r>
              <a:rPr lang="en-US" smtClean="0">
                <a:solidFill>
                  <a:schemeClr val="bg1"/>
                </a:solidFill>
                <a:latin typeface="Calibri" pitchFamily="34" charset="0"/>
              </a:rPr>
              <a:t>Need other tools to assess needs for other riverine elements and 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wipe(up)">
                                      <p:cBhvr>
                                        <p:cTn id="7" dur="500"/>
                                        <p:tgtEl>
                                          <p:spTgt spid="172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2035">
                                            <p:txEl>
                                              <p:pRg st="1" end="1"/>
                                            </p:txEl>
                                          </p:spTgt>
                                        </p:tgtEl>
                                        <p:attrNameLst>
                                          <p:attrName>style.visibility</p:attrName>
                                        </p:attrNameLst>
                                      </p:cBhvr>
                                      <p:to>
                                        <p:strVal val="visible"/>
                                      </p:to>
                                    </p:set>
                                    <p:animEffect transition="in" filter="wipe(up)">
                                      <p:cBhvr>
                                        <p:cTn id="12" dur="500"/>
                                        <p:tgtEl>
                                          <p:spTgt spid="1720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2035">
                                            <p:txEl>
                                              <p:pRg st="2" end="2"/>
                                            </p:txEl>
                                          </p:spTgt>
                                        </p:tgtEl>
                                        <p:attrNameLst>
                                          <p:attrName>style.visibility</p:attrName>
                                        </p:attrNameLst>
                                      </p:cBhvr>
                                      <p:to>
                                        <p:strVal val="visible"/>
                                      </p:to>
                                    </p:set>
                                    <p:animEffect transition="in" filter="wipe(up)">
                                      <p:cBhvr>
                                        <p:cTn id="17" dur="500"/>
                                        <p:tgtEl>
                                          <p:spTgt spid="1720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2035">
                                            <p:txEl>
                                              <p:pRg st="3" end="3"/>
                                            </p:txEl>
                                          </p:spTgt>
                                        </p:tgtEl>
                                        <p:attrNameLst>
                                          <p:attrName>style.visibility</p:attrName>
                                        </p:attrNameLst>
                                      </p:cBhvr>
                                      <p:to>
                                        <p:strVal val="visible"/>
                                      </p:to>
                                    </p:set>
                                    <p:animEffect transition="in" filter="wipe(up)">
                                      <p:cBhvr>
                                        <p:cTn id="22" dur="500"/>
                                        <p:tgtEl>
                                          <p:spTgt spid="172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 My Files 2\Powerpoint\IFC - Book\fig300_48.jpg"/>
          <p:cNvPicPr>
            <a:picLocks noChangeAspect="1" noChangeArrowheads="1"/>
          </p:cNvPicPr>
          <p:nvPr/>
        </p:nvPicPr>
        <p:blipFill>
          <a:blip r:embed="rId3"/>
          <a:srcRect/>
          <a:stretch>
            <a:fillRect/>
          </a:stretch>
        </p:blipFill>
        <p:spPr bwMode="auto">
          <a:xfrm>
            <a:off x="228600" y="228600"/>
            <a:ext cx="8686800" cy="5176838"/>
          </a:xfrm>
          <a:prstGeom prst="rect">
            <a:avLst/>
          </a:prstGeom>
          <a:noFill/>
          <a:ln w="9525">
            <a:noFill/>
            <a:miter lim="800000"/>
            <a:headEnd/>
            <a:tailEnd/>
          </a:ln>
        </p:spPr>
      </p:pic>
      <p:sp>
        <p:nvSpPr>
          <p:cNvPr id="41987" name="Text Box 3"/>
          <p:cNvSpPr txBox="1">
            <a:spLocks noChangeArrowheads="1"/>
          </p:cNvSpPr>
          <p:nvPr/>
        </p:nvSpPr>
        <p:spPr bwMode="auto">
          <a:xfrm>
            <a:off x="838200" y="5562600"/>
            <a:ext cx="7543800" cy="1077913"/>
          </a:xfrm>
          <a:prstGeom prst="rect">
            <a:avLst/>
          </a:prstGeom>
          <a:noFill/>
          <a:ln w="9525">
            <a:noFill/>
            <a:miter lim="800000"/>
            <a:headEnd/>
            <a:tailEnd/>
          </a:ln>
        </p:spPr>
        <p:txBody>
          <a:bodyPr>
            <a:spAutoFit/>
          </a:bodyPr>
          <a:lstStyle/>
          <a:p>
            <a:r>
              <a:rPr lang="en-US" sz="3200" b="1" i="1" dirty="0">
                <a:solidFill>
                  <a:schemeClr val="bg1"/>
                </a:solidFill>
                <a:latin typeface="Calibri" pitchFamily="34" charset="0"/>
              </a:rPr>
              <a:t>Water quality models typically relate to  minimum flows . . .</a:t>
            </a:r>
          </a:p>
        </p:txBody>
      </p:sp>
      <p:sp>
        <p:nvSpPr>
          <p:cNvPr id="41988" name="Line 4"/>
          <p:cNvSpPr>
            <a:spLocks noChangeShapeType="1"/>
          </p:cNvSpPr>
          <p:nvPr/>
        </p:nvSpPr>
        <p:spPr bwMode="auto">
          <a:xfrm>
            <a:off x="3733800" y="4724400"/>
            <a:ext cx="2895600" cy="0"/>
          </a:xfrm>
          <a:prstGeom prst="line">
            <a:avLst/>
          </a:prstGeom>
          <a:noFill/>
          <a:ln w="38100">
            <a:solidFill>
              <a:srgbClr val="FF0000"/>
            </a:solidFill>
            <a:round/>
            <a:headEnd/>
            <a:tailEnd/>
          </a:ln>
        </p:spPr>
        <p:txBody>
          <a:bodyPr/>
          <a:lstStyle/>
          <a:p>
            <a:endParaRPr lang="en-US"/>
          </a:p>
        </p:txBody>
      </p:sp>
      <p:sp>
        <p:nvSpPr>
          <p:cNvPr id="19461" name="Text Box 5"/>
          <p:cNvSpPr txBox="1">
            <a:spLocks noChangeArrowheads="1"/>
          </p:cNvSpPr>
          <p:nvPr/>
        </p:nvSpPr>
        <p:spPr bwMode="auto">
          <a:xfrm>
            <a:off x="2133600" y="4267200"/>
            <a:ext cx="2362200" cy="457200"/>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Garamond Bold"/>
              </a:rPr>
              <a:t>Minimum flow</a:t>
            </a:r>
          </a:p>
        </p:txBody>
      </p:sp>
      <p:sp>
        <p:nvSpPr>
          <p:cNvPr id="215046" name="Text Box 6"/>
          <p:cNvSpPr txBox="1">
            <a:spLocks noChangeArrowheads="1"/>
          </p:cNvSpPr>
          <p:nvPr/>
        </p:nvSpPr>
        <p:spPr bwMode="auto">
          <a:xfrm>
            <a:off x="228600" y="228600"/>
            <a:ext cx="8686800" cy="4494213"/>
          </a:xfrm>
          <a:prstGeom prst="rect">
            <a:avLst/>
          </a:prstGeom>
          <a:solidFill>
            <a:schemeClr val="tx1"/>
          </a:solidFill>
          <a:ln w="9525">
            <a:noFill/>
            <a:miter lim="800000"/>
            <a:headEnd/>
            <a:tailEnd/>
          </a:ln>
        </p:spPr>
        <p:txBody>
          <a:bodyPr>
            <a:spAutoFit/>
          </a:bodyPr>
          <a:lstStyle/>
          <a:p>
            <a:pPr>
              <a:spcBef>
                <a:spcPct val="50000"/>
              </a:spcBef>
            </a:pPr>
            <a:endParaRPr lang="en-US" sz="4000">
              <a:latin typeface="Calibri" pitchFamily="34" charset="0"/>
            </a:endParaRPr>
          </a:p>
          <a:p>
            <a:pPr>
              <a:spcBef>
                <a:spcPct val="50000"/>
              </a:spcBef>
            </a:pPr>
            <a:endParaRPr lang="en-US" sz="4000">
              <a:latin typeface="Calibri" pitchFamily="34" charset="0"/>
            </a:endParaRPr>
          </a:p>
          <a:p>
            <a:pPr>
              <a:spcBef>
                <a:spcPct val="50000"/>
              </a:spcBef>
            </a:pPr>
            <a:endParaRPr lang="en-US" sz="4000">
              <a:latin typeface="Calibri" pitchFamily="34" charset="0"/>
            </a:endParaRPr>
          </a:p>
          <a:p>
            <a:pPr>
              <a:spcBef>
                <a:spcPct val="50000"/>
              </a:spcBef>
            </a:pPr>
            <a:endParaRPr lang="en-US" sz="4000">
              <a:latin typeface="Calibri" pitchFamily="34" charset="0"/>
            </a:endParaRPr>
          </a:p>
          <a:p>
            <a:pPr lvl="1">
              <a:spcBef>
                <a:spcPct val="50000"/>
              </a:spcBef>
            </a:pPr>
            <a:r>
              <a:rPr lang="en-US" sz="4400" b="1">
                <a:solidFill>
                  <a:srgbClr val="FF0000"/>
                </a:solidFill>
                <a:latin typeface="Calibri" pitchFamily="34" charset="0"/>
              </a:rPr>
              <a:t>  Maximum 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Effect transition="in" filter="fade">
                                      <p:cBhvr>
                                        <p:cTn id="7" dur="1000"/>
                                        <p:tgtEl>
                                          <p:spTgt spid="19461">
                                            <p:txEl>
                                              <p:pRg st="0" end="0"/>
                                            </p:txEl>
                                          </p:spTgt>
                                        </p:tgtEl>
                                      </p:cBhvr>
                                    </p:animEffect>
                                    <p:anim calcmode="lin" valueType="num">
                                      <p:cBhvr>
                                        <p:cTn id="8" dur="1000" fill="hold"/>
                                        <p:tgtEl>
                                          <p:spTgt spid="194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15046"/>
                                        </p:tgtEl>
                                        <p:attrNameLst>
                                          <p:attrName>style.visibility</p:attrName>
                                        </p:attrNameLst>
                                      </p:cBhvr>
                                      <p:to>
                                        <p:strVal val="visible"/>
                                      </p:to>
                                    </p:set>
                                    <p:animEffect transition="in" filter="wipe(up)">
                                      <p:cBhvr>
                                        <p:cTn id="14" dur="500"/>
                                        <p:tgtEl>
                                          <p:spTgt spid="215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381000"/>
            <a:ext cx="7772400" cy="1143000"/>
          </a:xfrm>
        </p:spPr>
        <p:txBody>
          <a:bodyPr/>
          <a:lstStyle/>
          <a:p>
            <a:pPr eaLnBrk="1" hangingPunct="1"/>
            <a:r>
              <a:rPr lang="en-US" sz="6000" b="1" dirty="0" smtClean="0">
                <a:solidFill>
                  <a:schemeClr val="bg1"/>
                </a:solidFill>
                <a:latin typeface="Calibri" pitchFamily="34" charset="0"/>
              </a:rPr>
              <a:t>Connectivity </a:t>
            </a:r>
            <a:r>
              <a:rPr lang="en-US" sz="6000" b="1" dirty="0" smtClean="0">
                <a:solidFill>
                  <a:schemeClr val="bg1"/>
                </a:solidFill>
                <a:latin typeface="Calibri" pitchFamily="34" charset="0"/>
              </a:rPr>
              <a:t>Methods</a:t>
            </a:r>
            <a:endParaRPr lang="en-US" sz="6000" b="1" dirty="0" smtClean="0">
              <a:solidFill>
                <a:schemeClr val="bg1"/>
              </a:solidFill>
              <a:latin typeface="Calibri" pitchFamily="34" charset="0"/>
            </a:endParaRPr>
          </a:p>
        </p:txBody>
      </p:sp>
      <p:sp>
        <p:nvSpPr>
          <p:cNvPr id="43011" name="Rectangle 3"/>
          <p:cNvSpPr>
            <a:spLocks noGrp="1" noChangeArrowheads="1"/>
          </p:cNvSpPr>
          <p:nvPr>
            <p:ph type="body" idx="1"/>
          </p:nvPr>
        </p:nvSpPr>
        <p:spPr>
          <a:xfrm>
            <a:off x="685800" y="2362200"/>
            <a:ext cx="7772400" cy="3962400"/>
          </a:xfrm>
        </p:spPr>
        <p:txBody>
          <a:bodyPr/>
          <a:lstStyle/>
          <a:p>
            <a:pPr eaLnBrk="1" hangingPunct="1"/>
            <a:r>
              <a:rPr lang="en-US" smtClean="0">
                <a:solidFill>
                  <a:schemeClr val="bg1"/>
                </a:solidFill>
                <a:latin typeface="Arial" pitchFamily="34" charset="0"/>
              </a:rPr>
              <a:t>Two dimensional models can address this at the segment level</a:t>
            </a:r>
          </a:p>
          <a:p>
            <a:pPr eaLnBrk="1" hangingPunct="1"/>
            <a:r>
              <a:rPr lang="en-US" smtClean="0">
                <a:solidFill>
                  <a:schemeClr val="bg1"/>
                </a:solidFill>
                <a:latin typeface="Arial" pitchFamily="34" charset="0"/>
              </a:rPr>
              <a:t>Some groundwater models address this</a:t>
            </a:r>
          </a:p>
          <a:p>
            <a:pPr eaLnBrk="1" hangingPunct="1"/>
            <a:r>
              <a:rPr lang="en-US" smtClean="0">
                <a:solidFill>
                  <a:schemeClr val="bg1"/>
                </a:solidFill>
                <a:latin typeface="Arial" pitchFamily="34" charset="0"/>
              </a:rPr>
              <a:t>Estuary methods</a:t>
            </a:r>
          </a:p>
          <a:p>
            <a:pPr lvl="1" eaLnBrk="1" hangingPunct="1"/>
            <a:r>
              <a:rPr lang="en-US" smtClean="0">
                <a:solidFill>
                  <a:schemeClr val="bg1"/>
                </a:solidFill>
                <a:latin typeface="Arial" pitchFamily="34" charset="0"/>
              </a:rPr>
              <a:t>Salinity-based inflow method</a:t>
            </a:r>
          </a:p>
          <a:p>
            <a:pPr lvl="1" eaLnBrk="1" hangingPunct="1"/>
            <a:r>
              <a:rPr lang="en-US" smtClean="0">
                <a:solidFill>
                  <a:schemeClr val="bg1"/>
                </a:solidFill>
                <a:latin typeface="Arial" pitchFamily="34" charset="0"/>
              </a:rPr>
              <a:t>Tidal distributary method</a:t>
            </a:r>
          </a:p>
          <a:p>
            <a:pPr eaLnBrk="1" hangingPunct="1"/>
            <a:r>
              <a:rPr lang="en-US" smtClean="0">
                <a:solidFill>
                  <a:schemeClr val="bg1"/>
                </a:solidFill>
                <a:latin typeface="Arial" pitchFamily="34" charset="0"/>
              </a:rPr>
              <a:t>Visual inspection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6000" b="1" smtClean="0">
                <a:solidFill>
                  <a:schemeClr val="bg1"/>
                </a:solidFill>
                <a:latin typeface="Calibri" pitchFamily="34" charset="0"/>
              </a:rPr>
              <a:t>Connectivity</a:t>
            </a:r>
          </a:p>
        </p:txBody>
      </p:sp>
      <p:sp>
        <p:nvSpPr>
          <p:cNvPr id="44035" name="Rectangle 3"/>
          <p:cNvSpPr>
            <a:spLocks noGrp="1" noChangeArrowheads="1"/>
          </p:cNvSpPr>
          <p:nvPr>
            <p:ph type="body" idx="1"/>
          </p:nvPr>
        </p:nvSpPr>
        <p:spPr>
          <a:xfrm>
            <a:off x="685800" y="2514600"/>
            <a:ext cx="7772400" cy="3505200"/>
          </a:xfrm>
        </p:spPr>
        <p:txBody>
          <a:bodyPr/>
          <a:lstStyle/>
          <a:p>
            <a:pPr eaLnBrk="1" hangingPunct="1">
              <a:lnSpc>
                <a:spcPct val="90000"/>
              </a:lnSpc>
            </a:pPr>
            <a:r>
              <a:rPr lang="en-US" smtClean="0">
                <a:solidFill>
                  <a:schemeClr val="bg1"/>
                </a:solidFill>
                <a:latin typeface="Arial" pitchFamily="34" charset="0"/>
              </a:rPr>
              <a:t>Specify which of 4 dimensions you’re using (lateral, vertical, longitudinal, time)</a:t>
            </a:r>
          </a:p>
          <a:p>
            <a:pPr eaLnBrk="1" hangingPunct="1">
              <a:lnSpc>
                <a:spcPct val="90000"/>
              </a:lnSpc>
            </a:pPr>
            <a:r>
              <a:rPr lang="en-US" smtClean="0">
                <a:solidFill>
                  <a:schemeClr val="bg1"/>
                </a:solidFill>
                <a:latin typeface="Arial" pitchFamily="34" charset="0"/>
              </a:rPr>
              <a:t>Identify which elements are of interest (organisms, chemistry, bedload, energy)</a:t>
            </a:r>
          </a:p>
          <a:p>
            <a:pPr eaLnBrk="1" hangingPunct="1">
              <a:lnSpc>
                <a:spcPct val="90000"/>
              </a:lnSpc>
            </a:pPr>
            <a:r>
              <a:rPr lang="en-US" smtClean="0">
                <a:solidFill>
                  <a:schemeClr val="bg1"/>
                </a:solidFill>
                <a:latin typeface="Arial" pitchFamily="34" charset="0"/>
              </a:rPr>
              <a:t>Specify time and duration when needed</a:t>
            </a:r>
          </a:p>
          <a:p>
            <a:pPr eaLnBrk="1" hangingPunct="1">
              <a:lnSpc>
                <a:spcPct val="90000"/>
              </a:lnSpc>
            </a:pPr>
            <a:r>
              <a:rPr lang="en-US" smtClean="0">
                <a:solidFill>
                  <a:schemeClr val="bg1"/>
                </a:solidFill>
                <a:latin typeface="Arial" pitchFamily="34" charset="0"/>
              </a:rPr>
              <a:t>Need other tools to assess needs for other riverine elements and processes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6000" b="1" smtClean="0">
                <a:solidFill>
                  <a:schemeClr val="bg1"/>
                </a:solidFill>
                <a:latin typeface="Calibri" pitchFamily="34" charset="0"/>
              </a:rPr>
              <a:t>Holistic Methodologies</a:t>
            </a:r>
          </a:p>
        </p:txBody>
      </p:sp>
      <p:sp>
        <p:nvSpPr>
          <p:cNvPr id="45059" name="Rectangle 3"/>
          <p:cNvSpPr>
            <a:spLocks noGrp="1" noChangeArrowheads="1"/>
          </p:cNvSpPr>
          <p:nvPr>
            <p:ph type="body" idx="1"/>
          </p:nvPr>
        </p:nvSpPr>
        <p:spPr>
          <a:xfrm>
            <a:off x="990600" y="2514600"/>
            <a:ext cx="7620000" cy="3200400"/>
          </a:xfrm>
        </p:spPr>
        <p:txBody>
          <a:bodyPr/>
          <a:lstStyle/>
          <a:p>
            <a:pPr eaLnBrk="1" fontAlgn="t" hangingPunct="1">
              <a:lnSpc>
                <a:spcPct val="90000"/>
              </a:lnSpc>
            </a:pPr>
            <a:r>
              <a:rPr lang="en-US" smtClean="0">
                <a:solidFill>
                  <a:schemeClr val="bg1"/>
                </a:solidFill>
                <a:latin typeface="Calibri" pitchFamily="34" charset="0"/>
                <a:cs typeface="Arial" pitchFamily="34" charset="0"/>
              </a:rPr>
              <a:t>Downstream Response to Imposed </a:t>
            </a:r>
            <a:r>
              <a:rPr lang="en-US" b="1" smtClean="0">
                <a:solidFill>
                  <a:schemeClr val="bg1"/>
                </a:solidFill>
                <a:latin typeface="Calibri" pitchFamily="34" charset="0"/>
                <a:cs typeface="Arial" pitchFamily="34" charset="0"/>
              </a:rPr>
              <a:t>Flow</a:t>
            </a:r>
            <a:r>
              <a:rPr lang="en-US" smtClean="0">
                <a:solidFill>
                  <a:schemeClr val="bg1"/>
                </a:solidFill>
                <a:latin typeface="Calibri" pitchFamily="34" charset="0"/>
                <a:cs typeface="Arial" pitchFamily="34" charset="0"/>
              </a:rPr>
              <a:t> Transformation (DRIFT) </a:t>
            </a:r>
          </a:p>
          <a:p>
            <a:pPr eaLnBrk="1" hangingPunct="1">
              <a:lnSpc>
                <a:spcPct val="90000"/>
              </a:lnSpc>
            </a:pPr>
            <a:r>
              <a:rPr lang="en-US" smtClean="0">
                <a:solidFill>
                  <a:schemeClr val="bg1"/>
                </a:solidFill>
                <a:latin typeface="Calibri" pitchFamily="34" charset="0"/>
              </a:rPr>
              <a:t>Ecological Limits of Hydrologic Alteration (ELOHA) </a:t>
            </a:r>
          </a:p>
          <a:p>
            <a:pPr eaLnBrk="1" hangingPunct="1">
              <a:lnSpc>
                <a:spcPct val="90000"/>
              </a:lnSpc>
            </a:pPr>
            <a:r>
              <a:rPr lang="en-US" smtClean="0">
                <a:solidFill>
                  <a:schemeClr val="bg1"/>
                </a:solidFill>
                <a:latin typeface="Calibri" pitchFamily="34" charset="0"/>
              </a:rPr>
              <a:t>Bayesian Decision Models</a:t>
            </a:r>
          </a:p>
          <a:p>
            <a:pPr eaLnBrk="1" hangingPunct="1">
              <a:lnSpc>
                <a:spcPct val="90000"/>
              </a:lnSpc>
            </a:pPr>
            <a:r>
              <a:rPr lang="en-US" smtClean="0">
                <a:solidFill>
                  <a:schemeClr val="bg1"/>
                </a:solidFill>
                <a:latin typeface="Calibri" pitchFamily="34" charset="0"/>
              </a:rPr>
              <a:t>Demonstration Flow Assessment (DFA)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2012 - WWA tour -bus_off_the_groun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1267" name="Title 2"/>
          <p:cNvSpPr>
            <a:spLocks noGrp="1"/>
          </p:cNvSpPr>
          <p:nvPr>
            <p:ph type="title"/>
          </p:nvPr>
        </p:nvSpPr>
        <p:spPr>
          <a:xfrm>
            <a:off x="609600" y="0"/>
            <a:ext cx="7924800" cy="1143000"/>
          </a:xfrm>
        </p:spPr>
        <p:txBody>
          <a:bodyPr/>
          <a:lstStyle/>
          <a:p>
            <a:r>
              <a:rPr lang="en-US" sz="3600" b="1" smtClean="0">
                <a:latin typeface="Calibri" pitchFamily="34" charset="0"/>
              </a:rPr>
              <a:t>Science is critically important but doesn’t drive the bus!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609600"/>
            <a:ext cx="7772400" cy="1447800"/>
          </a:xfrm>
        </p:spPr>
        <p:txBody>
          <a:bodyPr/>
          <a:lstStyle/>
          <a:p>
            <a:pPr eaLnBrk="1" hangingPunct="1"/>
            <a:r>
              <a:rPr lang="en-US" b="1" smtClean="0">
                <a:solidFill>
                  <a:schemeClr val="bg1"/>
                </a:solidFill>
                <a:latin typeface="Calibri" pitchFamily="34" charset="0"/>
              </a:rPr>
              <a:t>Ecological Limits of Hydrologic Alteration (ELOHA)</a:t>
            </a:r>
          </a:p>
        </p:txBody>
      </p:sp>
      <p:sp>
        <p:nvSpPr>
          <p:cNvPr id="47107" name="Rectangle 3"/>
          <p:cNvSpPr>
            <a:spLocks noGrp="1" noChangeArrowheads="1"/>
          </p:cNvSpPr>
          <p:nvPr>
            <p:ph type="body" idx="1"/>
          </p:nvPr>
        </p:nvSpPr>
        <p:spPr>
          <a:xfrm>
            <a:off x="1066800" y="2514600"/>
            <a:ext cx="7315200" cy="3429000"/>
          </a:xfrm>
        </p:spPr>
        <p:txBody>
          <a:bodyPr/>
          <a:lstStyle/>
          <a:p>
            <a:pPr eaLnBrk="1" hangingPunct="1"/>
            <a:r>
              <a:rPr lang="en-US" smtClean="0">
                <a:solidFill>
                  <a:schemeClr val="bg1"/>
                </a:solidFill>
                <a:latin typeface="Calibri" pitchFamily="34" charset="0"/>
              </a:rPr>
              <a:t>Links hydrological alteration (IHA) with ecology</a:t>
            </a:r>
          </a:p>
          <a:p>
            <a:pPr lvl="1" eaLnBrk="1" hangingPunct="1"/>
            <a:r>
              <a:rPr lang="en-US" sz="3200" smtClean="0">
                <a:solidFill>
                  <a:schemeClr val="bg1"/>
                </a:solidFill>
                <a:latin typeface="Calibri" pitchFamily="34" charset="0"/>
              </a:rPr>
              <a:t>Requires good hydrological data</a:t>
            </a:r>
          </a:p>
          <a:p>
            <a:pPr lvl="1" eaLnBrk="1" hangingPunct="1"/>
            <a:r>
              <a:rPr lang="en-US" sz="3200" smtClean="0">
                <a:solidFill>
                  <a:schemeClr val="bg1"/>
                </a:solidFill>
                <a:latin typeface="Calibri" pitchFamily="34" charset="0"/>
              </a:rPr>
              <a:t>Requires information about ecological processes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a:off x="1066800" y="1371600"/>
            <a:ext cx="6862763" cy="5149850"/>
          </a:xfrm>
          <a:prstGeom prst="rect">
            <a:avLst/>
          </a:prstGeom>
          <a:noFill/>
          <a:ln w="9525">
            <a:noFill/>
            <a:miter lim="800000"/>
            <a:headEnd/>
            <a:tailEnd/>
          </a:ln>
        </p:spPr>
      </p:pic>
      <p:sp>
        <p:nvSpPr>
          <p:cNvPr id="48131" name="Title 2"/>
          <p:cNvSpPr>
            <a:spLocks noGrp="1"/>
          </p:cNvSpPr>
          <p:nvPr>
            <p:ph type="title"/>
          </p:nvPr>
        </p:nvSpPr>
        <p:spPr>
          <a:xfrm>
            <a:off x="0" y="228600"/>
            <a:ext cx="9144000" cy="1143000"/>
          </a:xfrm>
        </p:spPr>
        <p:txBody>
          <a:bodyPr/>
          <a:lstStyle/>
          <a:p>
            <a:r>
              <a:rPr lang="en-US" sz="3000" b="1" smtClean="0">
                <a:solidFill>
                  <a:schemeClr val="bg1"/>
                </a:solidFill>
              </a:rPr>
              <a:t>Ecological Limits of Hydrologic Alteration (ELOHA)</a:t>
            </a:r>
            <a:endParaRPr lang="en-US" sz="3000" smtClean="0">
              <a:solidFill>
                <a:schemeClr val="bg1"/>
              </a:solidFill>
            </a:endParaRPr>
          </a:p>
        </p:txBody>
      </p:sp>
      <p:sp>
        <p:nvSpPr>
          <p:cNvPr id="4" name="Oval 3"/>
          <p:cNvSpPr/>
          <p:nvPr/>
        </p:nvSpPr>
        <p:spPr>
          <a:xfrm>
            <a:off x="2057400" y="1752600"/>
            <a:ext cx="1828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Oval 4"/>
          <p:cNvSpPr/>
          <p:nvPr/>
        </p:nvSpPr>
        <p:spPr>
          <a:xfrm>
            <a:off x="4267200" y="1828800"/>
            <a:ext cx="1905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Oval 5"/>
          <p:cNvSpPr/>
          <p:nvPr/>
        </p:nvSpPr>
        <p:spPr>
          <a:xfrm>
            <a:off x="4191000" y="27432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Oval 6"/>
          <p:cNvSpPr/>
          <p:nvPr/>
        </p:nvSpPr>
        <p:spPr>
          <a:xfrm>
            <a:off x="1981200" y="3962400"/>
            <a:ext cx="2209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2" descr="C:\TOM\IFC\IFC assistance to outside projects\Flint River\Second model 2-10-06.jpg"/>
          <p:cNvPicPr>
            <a:picLocks noChangeAspect="1" noChangeArrowheads="1"/>
          </p:cNvPicPr>
          <p:nvPr/>
        </p:nvPicPr>
        <p:blipFill>
          <a:blip r:embed="rId3"/>
          <a:srcRect/>
          <a:stretch>
            <a:fillRect/>
          </a:stretch>
        </p:blipFill>
        <p:spPr bwMode="auto">
          <a:xfrm>
            <a:off x="0" y="1143000"/>
            <a:ext cx="10058400" cy="7767638"/>
          </a:xfrm>
          <a:prstGeom prst="rect">
            <a:avLst/>
          </a:prstGeom>
          <a:noFill/>
          <a:ln w="9525">
            <a:noFill/>
            <a:miter lim="800000"/>
            <a:headEnd/>
            <a:tailEnd/>
          </a:ln>
        </p:spPr>
      </p:pic>
      <p:sp>
        <p:nvSpPr>
          <p:cNvPr id="49155" name="Oval 3"/>
          <p:cNvSpPr>
            <a:spLocks noChangeArrowheads="1"/>
          </p:cNvSpPr>
          <p:nvPr/>
        </p:nvSpPr>
        <p:spPr bwMode="auto">
          <a:xfrm>
            <a:off x="5029200" y="4038600"/>
            <a:ext cx="914400" cy="609600"/>
          </a:xfrm>
          <a:prstGeom prst="ellipse">
            <a:avLst/>
          </a:prstGeom>
          <a:noFill/>
          <a:ln w="28575">
            <a:solidFill>
              <a:srgbClr val="FF0000"/>
            </a:solidFill>
            <a:round/>
            <a:headEnd/>
            <a:tailEnd/>
          </a:ln>
        </p:spPr>
        <p:txBody>
          <a:bodyPr wrap="none" anchor="ctr"/>
          <a:lstStyle/>
          <a:p>
            <a:endParaRPr lang="en-US"/>
          </a:p>
        </p:txBody>
      </p:sp>
      <p:sp>
        <p:nvSpPr>
          <p:cNvPr id="49156" name="Oval 4"/>
          <p:cNvSpPr>
            <a:spLocks noChangeArrowheads="1"/>
          </p:cNvSpPr>
          <p:nvPr/>
        </p:nvSpPr>
        <p:spPr bwMode="auto">
          <a:xfrm>
            <a:off x="3657600" y="1752600"/>
            <a:ext cx="2057400" cy="609600"/>
          </a:xfrm>
          <a:prstGeom prst="ellipse">
            <a:avLst/>
          </a:prstGeom>
          <a:noFill/>
          <a:ln w="28575">
            <a:solidFill>
              <a:srgbClr val="0000FF"/>
            </a:solidFill>
            <a:round/>
            <a:headEnd/>
            <a:tailEnd/>
          </a:ln>
        </p:spPr>
        <p:txBody>
          <a:bodyPr wrap="none" anchor="ctr"/>
          <a:lstStyle/>
          <a:p>
            <a:endParaRPr lang="en-US"/>
          </a:p>
        </p:txBody>
      </p:sp>
      <p:sp>
        <p:nvSpPr>
          <p:cNvPr id="49157" name="Oval 5"/>
          <p:cNvSpPr>
            <a:spLocks noChangeArrowheads="1"/>
          </p:cNvSpPr>
          <p:nvPr/>
        </p:nvSpPr>
        <p:spPr bwMode="auto">
          <a:xfrm>
            <a:off x="381000" y="3505200"/>
            <a:ext cx="990600" cy="533400"/>
          </a:xfrm>
          <a:prstGeom prst="ellipse">
            <a:avLst/>
          </a:prstGeom>
          <a:noFill/>
          <a:ln w="28575">
            <a:solidFill>
              <a:srgbClr val="00FF00"/>
            </a:solidFill>
            <a:round/>
            <a:headEnd/>
            <a:tailEnd/>
          </a:ln>
        </p:spPr>
        <p:txBody>
          <a:bodyPr wrap="none" anchor="ctr"/>
          <a:lstStyle/>
          <a:p>
            <a:endParaRPr lang="en-US"/>
          </a:p>
        </p:txBody>
      </p:sp>
      <p:sp>
        <p:nvSpPr>
          <p:cNvPr id="49158" name="Oval 6"/>
          <p:cNvSpPr>
            <a:spLocks noChangeArrowheads="1"/>
          </p:cNvSpPr>
          <p:nvPr/>
        </p:nvSpPr>
        <p:spPr bwMode="auto">
          <a:xfrm>
            <a:off x="1295400" y="5105400"/>
            <a:ext cx="990600" cy="533400"/>
          </a:xfrm>
          <a:prstGeom prst="ellipse">
            <a:avLst/>
          </a:prstGeom>
          <a:noFill/>
          <a:ln w="28575">
            <a:solidFill>
              <a:srgbClr val="00FF00"/>
            </a:solidFill>
            <a:round/>
            <a:headEnd/>
            <a:tailEnd/>
          </a:ln>
        </p:spPr>
        <p:txBody>
          <a:bodyPr wrap="none" anchor="ctr"/>
          <a:lstStyle/>
          <a:p>
            <a:endParaRPr lang="en-US"/>
          </a:p>
        </p:txBody>
      </p:sp>
      <p:sp>
        <p:nvSpPr>
          <p:cNvPr id="49159" name="Oval 7"/>
          <p:cNvSpPr>
            <a:spLocks noChangeArrowheads="1"/>
          </p:cNvSpPr>
          <p:nvPr/>
        </p:nvSpPr>
        <p:spPr bwMode="auto">
          <a:xfrm>
            <a:off x="2590800" y="4191000"/>
            <a:ext cx="1219200" cy="762000"/>
          </a:xfrm>
          <a:prstGeom prst="ellipse">
            <a:avLst/>
          </a:prstGeom>
          <a:noFill/>
          <a:ln w="28575">
            <a:solidFill>
              <a:srgbClr val="FF00FF"/>
            </a:solidFill>
            <a:round/>
            <a:headEnd/>
            <a:tailEnd/>
          </a:ln>
        </p:spPr>
        <p:txBody>
          <a:bodyPr wrap="none" anchor="ctr"/>
          <a:lstStyle/>
          <a:p>
            <a:endParaRPr lang="en-US"/>
          </a:p>
        </p:txBody>
      </p:sp>
      <p:sp>
        <p:nvSpPr>
          <p:cNvPr id="49160" name="Oval 8"/>
          <p:cNvSpPr>
            <a:spLocks noChangeArrowheads="1"/>
          </p:cNvSpPr>
          <p:nvPr/>
        </p:nvSpPr>
        <p:spPr bwMode="auto">
          <a:xfrm>
            <a:off x="5867400" y="3886200"/>
            <a:ext cx="990600" cy="685800"/>
          </a:xfrm>
          <a:prstGeom prst="ellipse">
            <a:avLst/>
          </a:prstGeom>
          <a:noFill/>
          <a:ln w="28575">
            <a:solidFill>
              <a:srgbClr val="00FFFF"/>
            </a:solidFill>
            <a:round/>
            <a:headEnd/>
            <a:tailEnd/>
          </a:ln>
        </p:spPr>
        <p:txBody>
          <a:bodyPr wrap="none" anchor="ctr"/>
          <a:lstStyle/>
          <a:p>
            <a:endParaRPr lang="en-US"/>
          </a:p>
        </p:txBody>
      </p:sp>
      <p:sp>
        <p:nvSpPr>
          <p:cNvPr id="49161" name="Text Box 9"/>
          <p:cNvSpPr txBox="1">
            <a:spLocks noChangeArrowheads="1"/>
          </p:cNvSpPr>
          <p:nvPr/>
        </p:nvSpPr>
        <p:spPr bwMode="auto">
          <a:xfrm>
            <a:off x="838200" y="838200"/>
            <a:ext cx="7391400" cy="641350"/>
          </a:xfrm>
          <a:prstGeom prst="rect">
            <a:avLst/>
          </a:prstGeom>
          <a:noFill/>
          <a:ln w="9525">
            <a:noFill/>
            <a:miter lim="800000"/>
            <a:headEnd/>
            <a:tailEnd/>
          </a:ln>
        </p:spPr>
        <p:txBody>
          <a:bodyPr>
            <a:spAutoFit/>
          </a:bodyPr>
          <a:lstStyle/>
          <a:p>
            <a:pPr>
              <a:spcBef>
                <a:spcPct val="50000"/>
              </a:spcBef>
            </a:pPr>
            <a:r>
              <a:rPr lang="en-US" sz="3600" b="1">
                <a:latin typeface="Arial" pitchFamily="34" charset="0"/>
              </a:rPr>
              <a:t>Bayesian Decision Models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990600"/>
          </a:xfrm>
        </p:spPr>
        <p:txBody>
          <a:bodyPr/>
          <a:lstStyle/>
          <a:p>
            <a:pPr eaLnBrk="1" hangingPunct="1"/>
            <a:r>
              <a:rPr lang="en-US" sz="4000" b="1" smtClean="0">
                <a:solidFill>
                  <a:schemeClr val="bg1"/>
                </a:solidFill>
                <a:latin typeface="Arial" pitchFamily="34" charset="0"/>
              </a:rPr>
              <a:t>Demonstration Flow Assessment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81000" y="609600"/>
            <a:ext cx="8229600" cy="1143000"/>
          </a:xfrm>
        </p:spPr>
        <p:txBody>
          <a:bodyPr/>
          <a:lstStyle/>
          <a:p>
            <a:pPr eaLnBrk="1" hangingPunct="1"/>
            <a:r>
              <a:rPr lang="en-US" b="1" smtClean="0">
                <a:solidFill>
                  <a:schemeClr val="bg1"/>
                </a:solidFill>
                <a:latin typeface="Arial" pitchFamily="34" charset="0"/>
              </a:rPr>
              <a:t>Holistic Model Considerations</a:t>
            </a:r>
          </a:p>
        </p:txBody>
      </p:sp>
      <p:sp>
        <p:nvSpPr>
          <p:cNvPr id="51203" name="Rectangle 3"/>
          <p:cNvSpPr>
            <a:spLocks noGrp="1" noChangeArrowheads="1"/>
          </p:cNvSpPr>
          <p:nvPr>
            <p:ph type="body" idx="1"/>
          </p:nvPr>
        </p:nvSpPr>
        <p:spPr>
          <a:xfrm>
            <a:off x="685800" y="2514600"/>
            <a:ext cx="7772400" cy="3505200"/>
          </a:xfrm>
        </p:spPr>
        <p:txBody>
          <a:bodyPr/>
          <a:lstStyle/>
          <a:p>
            <a:pPr eaLnBrk="1" fontAlgn="t" hangingPunct="1"/>
            <a:r>
              <a:rPr lang="en-US" smtClean="0">
                <a:solidFill>
                  <a:schemeClr val="bg1"/>
                </a:solidFill>
                <a:latin typeface="Arial" pitchFamily="34" charset="0"/>
              </a:rPr>
              <a:t>Still address limited range of elements</a:t>
            </a:r>
          </a:p>
          <a:p>
            <a:pPr eaLnBrk="1" fontAlgn="t" hangingPunct="1"/>
            <a:r>
              <a:rPr lang="en-US" smtClean="0">
                <a:solidFill>
                  <a:schemeClr val="bg1"/>
                </a:solidFill>
                <a:latin typeface="Arial" pitchFamily="34" charset="0"/>
              </a:rPr>
              <a:t>Biological outcome is the weakest link</a:t>
            </a:r>
          </a:p>
          <a:p>
            <a:pPr eaLnBrk="1" fontAlgn="t" hangingPunct="1"/>
            <a:r>
              <a:rPr lang="en-US" smtClean="0">
                <a:solidFill>
                  <a:schemeClr val="bg1"/>
                </a:solidFill>
                <a:latin typeface="Arial" pitchFamily="34" charset="0"/>
              </a:rPr>
              <a:t>Method development and refinement is a high priority</a:t>
            </a:r>
          </a:p>
          <a:p>
            <a:pPr eaLnBrk="1" fontAlgn="t" hangingPunct="1"/>
            <a:r>
              <a:rPr lang="en-US" smtClean="0">
                <a:solidFill>
                  <a:schemeClr val="bg1"/>
                </a:solidFill>
                <a:latin typeface="Arial" pitchFamily="34" charset="0"/>
              </a:rPr>
              <a:t>“Ecosystem modeling” requires large amount of data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800" y="228600"/>
            <a:ext cx="8534400" cy="1143000"/>
          </a:xfrm>
        </p:spPr>
        <p:txBody>
          <a:bodyPr/>
          <a:lstStyle/>
          <a:p>
            <a:pPr eaLnBrk="1" hangingPunct="1"/>
            <a:r>
              <a:rPr lang="en-US" sz="3200" b="1" smtClean="0">
                <a:latin typeface="Arial" pitchFamily="34" charset="0"/>
              </a:rPr>
              <a:t>Reservoir Fishery Assessment Methods</a:t>
            </a:r>
          </a:p>
        </p:txBody>
      </p:sp>
      <p:sp>
        <p:nvSpPr>
          <p:cNvPr id="52227" name="Rectangle 3"/>
          <p:cNvSpPr>
            <a:spLocks noGrp="1" noChangeArrowheads="1"/>
          </p:cNvSpPr>
          <p:nvPr>
            <p:ph type="body" idx="1"/>
          </p:nvPr>
        </p:nvSpPr>
        <p:spPr>
          <a:xfrm>
            <a:off x="2971800" y="1371600"/>
            <a:ext cx="5715000" cy="990600"/>
          </a:xfrm>
          <a:noFill/>
        </p:spPr>
        <p:txBody>
          <a:bodyPr/>
          <a:lstStyle/>
          <a:p>
            <a:pPr eaLnBrk="1" fontAlgn="t" hangingPunct="1">
              <a:lnSpc>
                <a:spcPct val="90000"/>
              </a:lnSpc>
            </a:pPr>
            <a:r>
              <a:rPr lang="en-US" sz="2800" b="1" smtClean="0">
                <a:solidFill>
                  <a:srgbClr val="000000"/>
                </a:solidFill>
                <a:latin typeface="Arial" pitchFamily="34" charset="0"/>
                <a:cs typeface="Arial" pitchFamily="34" charset="0"/>
              </a:rPr>
              <a:t>Reservoir Quality Index</a:t>
            </a:r>
          </a:p>
          <a:p>
            <a:pPr eaLnBrk="1" fontAlgn="t" hangingPunct="1">
              <a:lnSpc>
                <a:spcPct val="90000"/>
              </a:lnSpc>
            </a:pPr>
            <a:r>
              <a:rPr lang="en-US" sz="2800" b="1" smtClean="0">
                <a:solidFill>
                  <a:srgbClr val="000000"/>
                </a:solidFill>
                <a:latin typeface="Arial" pitchFamily="34" charset="0"/>
                <a:cs typeface="Arial" pitchFamily="34" charset="0"/>
              </a:rPr>
              <a:t>Demonstration Drawdown</a:t>
            </a:r>
            <a:r>
              <a:rPr lang="en-US" sz="2800" smtClean="0">
                <a:solidFill>
                  <a:srgbClr val="000000"/>
                </a:solidFill>
                <a:cs typeface="Arial" pitchFamily="34" charset="0"/>
              </a:rPr>
              <a:t> </a:t>
            </a:r>
            <a:endParaRPr lang="en-US" sz="28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609600"/>
            <a:ext cx="8229600" cy="1143000"/>
          </a:xfrm>
        </p:spPr>
        <p:txBody>
          <a:bodyPr/>
          <a:lstStyle/>
          <a:p>
            <a:pPr eaLnBrk="1" hangingPunct="1"/>
            <a:r>
              <a:rPr lang="en-US" b="1" smtClean="0">
                <a:solidFill>
                  <a:schemeClr val="bg1"/>
                </a:solidFill>
                <a:latin typeface="Calibri" pitchFamily="34" charset="0"/>
              </a:rPr>
              <a:t>Reservoir Model Considerations</a:t>
            </a:r>
          </a:p>
        </p:txBody>
      </p:sp>
      <p:sp>
        <p:nvSpPr>
          <p:cNvPr id="53251" name="Rectangle 3"/>
          <p:cNvSpPr>
            <a:spLocks noGrp="1" noChangeArrowheads="1"/>
          </p:cNvSpPr>
          <p:nvPr>
            <p:ph type="body" idx="1"/>
          </p:nvPr>
        </p:nvSpPr>
        <p:spPr>
          <a:xfrm>
            <a:off x="762000" y="2590800"/>
            <a:ext cx="7772400" cy="3200400"/>
          </a:xfrm>
        </p:spPr>
        <p:txBody>
          <a:bodyPr/>
          <a:lstStyle/>
          <a:p>
            <a:pPr eaLnBrk="1" hangingPunct="1">
              <a:lnSpc>
                <a:spcPct val="90000"/>
              </a:lnSpc>
            </a:pPr>
            <a:r>
              <a:rPr lang="en-US" smtClean="0">
                <a:solidFill>
                  <a:schemeClr val="bg1"/>
                </a:solidFill>
                <a:latin typeface="Arial" pitchFamily="34" charset="0"/>
              </a:rPr>
              <a:t>Few fishery models to chose from</a:t>
            </a:r>
          </a:p>
          <a:p>
            <a:pPr eaLnBrk="1" hangingPunct="1">
              <a:lnSpc>
                <a:spcPct val="90000"/>
              </a:lnSpc>
            </a:pPr>
            <a:r>
              <a:rPr lang="en-US" smtClean="0">
                <a:solidFill>
                  <a:schemeClr val="bg1"/>
                </a:solidFill>
                <a:latin typeface="Arial" pitchFamily="34" charset="0"/>
              </a:rPr>
              <a:t>Most focus on fish production</a:t>
            </a:r>
          </a:p>
          <a:p>
            <a:pPr eaLnBrk="1" hangingPunct="1">
              <a:lnSpc>
                <a:spcPct val="90000"/>
              </a:lnSpc>
            </a:pPr>
            <a:r>
              <a:rPr lang="en-US" smtClean="0">
                <a:solidFill>
                  <a:schemeClr val="bg1"/>
                </a:solidFill>
                <a:latin typeface="Arial" pitchFamily="34" charset="0"/>
              </a:rPr>
              <a:t>Emphasize balance between riverine and reservoir uses</a:t>
            </a:r>
          </a:p>
          <a:p>
            <a:pPr eaLnBrk="1" hangingPunct="1">
              <a:lnSpc>
                <a:spcPct val="90000"/>
              </a:lnSpc>
            </a:pPr>
            <a:r>
              <a:rPr lang="en-US" smtClean="0">
                <a:solidFill>
                  <a:schemeClr val="bg1"/>
                </a:solidFill>
                <a:latin typeface="Arial" pitchFamily="34" charset="0"/>
              </a:rPr>
              <a:t>Need other tools to assess needs for riverine elements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54274" name="Title 3"/>
          <p:cNvSpPr>
            <a:spLocks noGrp="1"/>
          </p:cNvSpPr>
          <p:nvPr>
            <p:ph type="title"/>
          </p:nvPr>
        </p:nvSpPr>
        <p:spPr>
          <a:xfrm>
            <a:off x="0" y="4953000"/>
            <a:ext cx="9144000" cy="1905000"/>
          </a:xfrm>
          <a:solidFill>
            <a:srgbClr val="006666">
              <a:alpha val="25882"/>
            </a:srgbClr>
          </a:solidFill>
        </p:spPr>
        <p:txBody>
          <a:bodyPr/>
          <a:lstStyle/>
          <a:p>
            <a:pPr eaLnBrk="1" hangingPunct="1"/>
            <a:r>
              <a:rPr lang="en-US" sz="6600" b="1" smtClean="0">
                <a:solidFill>
                  <a:schemeClr val="bg1"/>
                </a:solidFill>
                <a:latin typeface="Calibri" pitchFamily="34" charset="0"/>
              </a:rPr>
              <a:t>Empirical</a:t>
            </a:r>
            <a:r>
              <a:rPr lang="en-US" sz="6600" smtClean="0">
                <a:solidFill>
                  <a:srgbClr val="FFFF00"/>
                </a:solidFill>
                <a:latin typeface="Calibri" pitchFamily="34" charset="0"/>
              </a:rPr>
              <a:t> </a:t>
            </a:r>
            <a:r>
              <a:rPr lang="en-US" sz="6600" smtClean="0">
                <a:solidFill>
                  <a:schemeClr val="bg1"/>
                </a:solidFill>
                <a:latin typeface="Calibri" pitchFamily="34" charset="0"/>
              </a:rPr>
              <a:t>Methods</a:t>
            </a:r>
            <a:br>
              <a:rPr lang="en-US" sz="6600" smtClean="0">
                <a:solidFill>
                  <a:schemeClr val="bg1"/>
                </a:solidFill>
                <a:latin typeface="Calibri" pitchFamily="34" charset="0"/>
              </a:rPr>
            </a:br>
            <a:r>
              <a:rPr lang="en-US" smtClean="0">
                <a:solidFill>
                  <a:schemeClr val="bg1"/>
                </a:solidFill>
                <a:latin typeface="Calibri" pitchFamily="34" charset="0"/>
              </a:rPr>
              <a:t>(Adaptive Management)</a:t>
            </a:r>
            <a:endParaRPr lang="en-US" sz="660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0C0"/>
            </a:gs>
            <a:gs pos="50000">
              <a:srgbClr val="3399FF"/>
            </a:gs>
            <a:gs pos="100000">
              <a:srgbClr val="0070C0"/>
            </a:gs>
          </a:gsLst>
          <a:lin ang="5400000"/>
        </a:gra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228600"/>
            <a:ext cx="9144000" cy="914400"/>
          </a:xfrm>
        </p:spPr>
        <p:txBody>
          <a:bodyPr/>
          <a:lstStyle/>
          <a:p>
            <a:pPr eaLnBrk="1" hangingPunct="1"/>
            <a:r>
              <a:rPr lang="en-US" b="1" u="sng" smtClean="0">
                <a:solidFill>
                  <a:schemeClr val="bg1"/>
                </a:solidFill>
                <a:latin typeface="Calibri" pitchFamily="34" charset="0"/>
              </a:rPr>
              <a:t>Adaptive management is a process</a:t>
            </a:r>
          </a:p>
        </p:txBody>
      </p:sp>
      <p:sp>
        <p:nvSpPr>
          <p:cNvPr id="56323" name="Rectangle 3"/>
          <p:cNvSpPr>
            <a:spLocks noGrp="1" noChangeArrowheads="1"/>
          </p:cNvSpPr>
          <p:nvPr>
            <p:ph type="body" idx="1"/>
          </p:nvPr>
        </p:nvSpPr>
        <p:spPr>
          <a:xfrm>
            <a:off x="685800" y="1371600"/>
            <a:ext cx="7772400" cy="4724400"/>
          </a:xfrm>
        </p:spPr>
        <p:txBody>
          <a:bodyPr/>
          <a:lstStyle/>
          <a:p>
            <a:pPr algn="ctr" eaLnBrk="1" hangingPunct="1">
              <a:lnSpc>
                <a:spcPct val="170000"/>
              </a:lnSpc>
              <a:buFontTx/>
              <a:buNone/>
            </a:pPr>
            <a:r>
              <a:rPr lang="en-US" b="1" smtClean="0">
                <a:solidFill>
                  <a:schemeClr val="bg1"/>
                </a:solidFill>
                <a:latin typeface="Calibri" pitchFamily="34" charset="0"/>
              </a:rPr>
              <a:t>Establish Objectives</a:t>
            </a:r>
          </a:p>
          <a:p>
            <a:pPr algn="ctr" eaLnBrk="1" hangingPunct="1">
              <a:lnSpc>
                <a:spcPct val="170000"/>
              </a:lnSpc>
              <a:buFontTx/>
              <a:buNone/>
            </a:pPr>
            <a:r>
              <a:rPr lang="en-US" b="1" smtClean="0">
                <a:solidFill>
                  <a:schemeClr val="bg1"/>
                </a:solidFill>
                <a:latin typeface="Calibri" pitchFamily="34" charset="0"/>
              </a:rPr>
              <a:t>Implement Management </a:t>
            </a:r>
          </a:p>
          <a:p>
            <a:pPr algn="ctr" eaLnBrk="1" hangingPunct="1">
              <a:lnSpc>
                <a:spcPct val="170000"/>
              </a:lnSpc>
              <a:buFontTx/>
              <a:buNone/>
            </a:pPr>
            <a:r>
              <a:rPr lang="en-US" b="1" smtClean="0">
                <a:solidFill>
                  <a:schemeClr val="bg1"/>
                </a:solidFill>
                <a:latin typeface="Calibri" pitchFamily="34" charset="0"/>
              </a:rPr>
              <a:t>Monitor Effectiveness</a:t>
            </a:r>
          </a:p>
          <a:p>
            <a:pPr algn="ctr" eaLnBrk="1" hangingPunct="1">
              <a:lnSpc>
                <a:spcPct val="170000"/>
              </a:lnSpc>
              <a:buFontTx/>
              <a:buNone/>
            </a:pPr>
            <a:r>
              <a:rPr lang="en-US" b="1" smtClean="0">
                <a:solidFill>
                  <a:schemeClr val="bg1"/>
                </a:solidFill>
                <a:latin typeface="Calibri" pitchFamily="34" charset="0"/>
              </a:rPr>
              <a:t>Evaluate Results</a:t>
            </a:r>
          </a:p>
          <a:p>
            <a:pPr algn="ctr" eaLnBrk="1" hangingPunct="1">
              <a:lnSpc>
                <a:spcPct val="170000"/>
              </a:lnSpc>
              <a:buFontTx/>
              <a:buNone/>
            </a:pPr>
            <a:r>
              <a:rPr lang="en-US" b="1" smtClean="0">
                <a:solidFill>
                  <a:schemeClr val="bg1"/>
                </a:solidFill>
                <a:latin typeface="Calibri" pitchFamily="34" charset="0"/>
              </a:rPr>
              <a:t>Revise Management</a:t>
            </a:r>
          </a:p>
        </p:txBody>
      </p:sp>
      <p:sp>
        <p:nvSpPr>
          <p:cNvPr id="56324" name="AutoShape 4"/>
          <p:cNvSpPr>
            <a:spLocks noChangeArrowheads="1"/>
          </p:cNvSpPr>
          <p:nvPr/>
        </p:nvSpPr>
        <p:spPr bwMode="auto">
          <a:xfrm>
            <a:off x="4329113" y="1981200"/>
            <a:ext cx="485775" cy="976313"/>
          </a:xfrm>
          <a:prstGeom prst="downArrow">
            <a:avLst>
              <a:gd name="adj1" fmla="val 49676"/>
              <a:gd name="adj2" fmla="val 69282"/>
            </a:avLst>
          </a:prstGeom>
          <a:noFill/>
          <a:ln w="9525">
            <a:noFill/>
            <a:miter lim="800000"/>
            <a:headEnd/>
            <a:tailEnd/>
          </a:ln>
        </p:spPr>
        <p:txBody>
          <a:bodyPr wrap="none" anchor="ctr"/>
          <a:lstStyle/>
          <a:p>
            <a:endParaRPr lang="en-US"/>
          </a:p>
        </p:txBody>
      </p:sp>
      <p:sp>
        <p:nvSpPr>
          <p:cNvPr id="56325" name="AutoShape 5"/>
          <p:cNvSpPr>
            <a:spLocks noChangeArrowheads="1"/>
          </p:cNvSpPr>
          <p:nvPr/>
        </p:nvSpPr>
        <p:spPr bwMode="auto">
          <a:xfrm>
            <a:off x="4572000" y="2209800"/>
            <a:ext cx="76200" cy="457200"/>
          </a:xfrm>
          <a:prstGeom prst="downArrow">
            <a:avLst>
              <a:gd name="adj1" fmla="val 50000"/>
              <a:gd name="adj2" fmla="val 150000"/>
            </a:avLst>
          </a:prstGeom>
          <a:noFill/>
          <a:ln w="9525">
            <a:noFill/>
            <a:miter lim="800000"/>
            <a:headEnd/>
            <a:tailEnd/>
          </a:ln>
        </p:spPr>
        <p:txBody>
          <a:bodyPr wrap="none" anchor="ctr"/>
          <a:lstStyle/>
          <a:p>
            <a:endParaRPr lang="en-US"/>
          </a:p>
        </p:txBody>
      </p:sp>
      <p:sp>
        <p:nvSpPr>
          <p:cNvPr id="56326" name="Line 6"/>
          <p:cNvSpPr>
            <a:spLocks noChangeShapeType="1"/>
          </p:cNvSpPr>
          <p:nvPr/>
        </p:nvSpPr>
        <p:spPr bwMode="auto">
          <a:xfrm>
            <a:off x="4572000" y="2209800"/>
            <a:ext cx="0" cy="381000"/>
          </a:xfrm>
          <a:prstGeom prst="line">
            <a:avLst/>
          </a:prstGeom>
          <a:noFill/>
          <a:ln w="9525">
            <a:noFill/>
            <a:round/>
            <a:headEnd/>
            <a:tailEnd type="triangle" w="med" len="med"/>
          </a:ln>
        </p:spPr>
        <p:txBody>
          <a:bodyPr/>
          <a:lstStyle/>
          <a:p>
            <a:endParaRPr lang="en-US"/>
          </a:p>
        </p:txBody>
      </p:sp>
      <p:sp>
        <p:nvSpPr>
          <p:cNvPr id="56327" name="Line 7"/>
          <p:cNvSpPr>
            <a:spLocks noChangeShapeType="1"/>
          </p:cNvSpPr>
          <p:nvPr/>
        </p:nvSpPr>
        <p:spPr bwMode="auto">
          <a:xfrm>
            <a:off x="4572000" y="2209800"/>
            <a:ext cx="0" cy="457200"/>
          </a:xfrm>
          <a:prstGeom prst="line">
            <a:avLst/>
          </a:prstGeom>
          <a:noFill/>
          <a:ln w="57150">
            <a:solidFill>
              <a:srgbClr val="FF0000"/>
            </a:solidFill>
            <a:round/>
            <a:headEnd/>
            <a:tailEnd type="triangle" w="med" len="med"/>
          </a:ln>
        </p:spPr>
        <p:txBody>
          <a:bodyPr/>
          <a:lstStyle/>
          <a:p>
            <a:endParaRPr lang="en-US"/>
          </a:p>
        </p:txBody>
      </p:sp>
      <p:sp>
        <p:nvSpPr>
          <p:cNvPr id="56328" name="Line 8"/>
          <p:cNvSpPr>
            <a:spLocks noChangeShapeType="1"/>
          </p:cNvSpPr>
          <p:nvPr/>
        </p:nvSpPr>
        <p:spPr bwMode="auto">
          <a:xfrm>
            <a:off x="4572000" y="3124200"/>
            <a:ext cx="0" cy="304800"/>
          </a:xfrm>
          <a:prstGeom prst="line">
            <a:avLst/>
          </a:prstGeom>
          <a:noFill/>
          <a:ln w="9525">
            <a:noFill/>
            <a:round/>
            <a:headEnd/>
            <a:tailEnd type="triangle" w="med" len="med"/>
          </a:ln>
        </p:spPr>
        <p:txBody>
          <a:bodyPr/>
          <a:lstStyle/>
          <a:p>
            <a:endParaRPr lang="en-US"/>
          </a:p>
        </p:txBody>
      </p:sp>
      <p:sp>
        <p:nvSpPr>
          <p:cNvPr id="56329" name="AutoShape 9"/>
          <p:cNvSpPr>
            <a:spLocks noChangeArrowheads="1"/>
          </p:cNvSpPr>
          <p:nvPr/>
        </p:nvSpPr>
        <p:spPr bwMode="auto">
          <a:xfrm>
            <a:off x="4495800" y="4038600"/>
            <a:ext cx="76200" cy="457200"/>
          </a:xfrm>
          <a:prstGeom prst="downArrow">
            <a:avLst>
              <a:gd name="adj1" fmla="val 50000"/>
              <a:gd name="adj2" fmla="val 150000"/>
            </a:avLst>
          </a:prstGeom>
          <a:noFill/>
          <a:ln w="9525">
            <a:noFill/>
            <a:miter lim="800000"/>
            <a:headEnd/>
            <a:tailEnd/>
          </a:ln>
        </p:spPr>
        <p:txBody>
          <a:bodyPr wrap="none" anchor="ctr"/>
          <a:lstStyle/>
          <a:p>
            <a:endParaRPr lang="en-US"/>
          </a:p>
        </p:txBody>
      </p:sp>
      <p:sp>
        <p:nvSpPr>
          <p:cNvPr id="56330" name="Line 10"/>
          <p:cNvSpPr>
            <a:spLocks noChangeShapeType="1"/>
          </p:cNvSpPr>
          <p:nvPr/>
        </p:nvSpPr>
        <p:spPr bwMode="auto">
          <a:xfrm>
            <a:off x="4572000" y="5867400"/>
            <a:ext cx="0" cy="457200"/>
          </a:xfrm>
          <a:prstGeom prst="line">
            <a:avLst/>
          </a:prstGeom>
          <a:noFill/>
          <a:ln w="57150">
            <a:solidFill>
              <a:srgbClr val="FF0000"/>
            </a:solidFill>
            <a:round/>
            <a:headEnd/>
            <a:tailEnd/>
          </a:ln>
        </p:spPr>
        <p:txBody>
          <a:bodyPr/>
          <a:lstStyle/>
          <a:p>
            <a:endParaRPr lang="en-US"/>
          </a:p>
        </p:txBody>
      </p:sp>
      <p:sp>
        <p:nvSpPr>
          <p:cNvPr id="56331" name="Line 11"/>
          <p:cNvSpPr>
            <a:spLocks noChangeShapeType="1"/>
          </p:cNvSpPr>
          <p:nvPr/>
        </p:nvSpPr>
        <p:spPr bwMode="auto">
          <a:xfrm flipH="1">
            <a:off x="1447800" y="6324600"/>
            <a:ext cx="3124200" cy="0"/>
          </a:xfrm>
          <a:prstGeom prst="line">
            <a:avLst/>
          </a:prstGeom>
          <a:noFill/>
          <a:ln w="57150">
            <a:solidFill>
              <a:srgbClr val="FF0000"/>
            </a:solidFill>
            <a:round/>
            <a:headEnd/>
            <a:tailEnd/>
          </a:ln>
        </p:spPr>
        <p:txBody>
          <a:bodyPr/>
          <a:lstStyle/>
          <a:p>
            <a:endParaRPr lang="en-US"/>
          </a:p>
        </p:txBody>
      </p:sp>
      <p:sp>
        <p:nvSpPr>
          <p:cNvPr id="56332" name="Line 12"/>
          <p:cNvSpPr>
            <a:spLocks noChangeShapeType="1"/>
          </p:cNvSpPr>
          <p:nvPr/>
        </p:nvSpPr>
        <p:spPr bwMode="auto">
          <a:xfrm flipV="1">
            <a:off x="1447800" y="2895600"/>
            <a:ext cx="0" cy="3429000"/>
          </a:xfrm>
          <a:prstGeom prst="line">
            <a:avLst/>
          </a:prstGeom>
          <a:noFill/>
          <a:ln w="57150">
            <a:solidFill>
              <a:srgbClr val="FF0000"/>
            </a:solidFill>
            <a:round/>
            <a:headEnd/>
            <a:tailEnd/>
          </a:ln>
        </p:spPr>
        <p:txBody>
          <a:bodyPr/>
          <a:lstStyle/>
          <a:p>
            <a:endParaRPr lang="en-US"/>
          </a:p>
        </p:txBody>
      </p:sp>
      <p:sp>
        <p:nvSpPr>
          <p:cNvPr id="56333" name="Line 13"/>
          <p:cNvSpPr>
            <a:spLocks noChangeShapeType="1"/>
          </p:cNvSpPr>
          <p:nvPr/>
        </p:nvSpPr>
        <p:spPr bwMode="auto">
          <a:xfrm>
            <a:off x="1447800" y="2895600"/>
            <a:ext cx="838200" cy="0"/>
          </a:xfrm>
          <a:prstGeom prst="line">
            <a:avLst/>
          </a:prstGeom>
          <a:noFill/>
          <a:ln w="57150">
            <a:solidFill>
              <a:srgbClr val="FF0000"/>
            </a:solidFill>
            <a:round/>
            <a:headEnd/>
            <a:tailEnd type="triangle" w="med" len="med"/>
          </a:ln>
        </p:spPr>
        <p:txBody>
          <a:bodyPr/>
          <a:lstStyle/>
          <a:p>
            <a:endParaRPr lang="en-US"/>
          </a:p>
        </p:txBody>
      </p:sp>
      <p:sp>
        <p:nvSpPr>
          <p:cNvPr id="56334" name="Line 14"/>
          <p:cNvSpPr>
            <a:spLocks noChangeShapeType="1"/>
          </p:cNvSpPr>
          <p:nvPr/>
        </p:nvSpPr>
        <p:spPr bwMode="auto">
          <a:xfrm>
            <a:off x="4572000" y="4953000"/>
            <a:ext cx="0" cy="457200"/>
          </a:xfrm>
          <a:prstGeom prst="line">
            <a:avLst/>
          </a:prstGeom>
          <a:noFill/>
          <a:ln w="57150">
            <a:solidFill>
              <a:srgbClr val="FF0000"/>
            </a:solidFill>
            <a:round/>
            <a:headEnd/>
            <a:tailEnd type="triangle" w="med" len="med"/>
          </a:ln>
        </p:spPr>
        <p:txBody>
          <a:bodyPr/>
          <a:lstStyle/>
          <a:p>
            <a:endParaRPr lang="en-US"/>
          </a:p>
        </p:txBody>
      </p:sp>
      <p:sp>
        <p:nvSpPr>
          <p:cNvPr id="56335" name="Line 15"/>
          <p:cNvSpPr>
            <a:spLocks noChangeShapeType="1"/>
          </p:cNvSpPr>
          <p:nvPr/>
        </p:nvSpPr>
        <p:spPr bwMode="auto">
          <a:xfrm>
            <a:off x="4572000" y="4038600"/>
            <a:ext cx="0" cy="457200"/>
          </a:xfrm>
          <a:prstGeom prst="line">
            <a:avLst/>
          </a:prstGeom>
          <a:noFill/>
          <a:ln w="57150">
            <a:solidFill>
              <a:srgbClr val="FF0000"/>
            </a:solidFill>
            <a:round/>
            <a:headEnd/>
            <a:tailEnd type="triangle" w="med" len="med"/>
          </a:ln>
        </p:spPr>
        <p:txBody>
          <a:bodyPr/>
          <a:lstStyle/>
          <a:p>
            <a:endParaRPr lang="en-US"/>
          </a:p>
        </p:txBody>
      </p:sp>
      <p:sp>
        <p:nvSpPr>
          <p:cNvPr id="56336" name="Line 16"/>
          <p:cNvSpPr>
            <a:spLocks noChangeShapeType="1"/>
          </p:cNvSpPr>
          <p:nvPr/>
        </p:nvSpPr>
        <p:spPr bwMode="auto">
          <a:xfrm>
            <a:off x="4572000" y="3124200"/>
            <a:ext cx="0" cy="457200"/>
          </a:xfrm>
          <a:prstGeom prst="line">
            <a:avLst/>
          </a:prstGeom>
          <a:noFill/>
          <a:ln w="57150">
            <a:solidFill>
              <a:srgbClr val="FF0000"/>
            </a:solidFill>
            <a:round/>
            <a:headEnd/>
            <a:tailEnd type="triangle" w="med" len="med"/>
          </a:ln>
        </p:spPr>
        <p:txBody>
          <a:bodyPr/>
          <a:lstStyle/>
          <a:p>
            <a:endParaRPr lang="en-US"/>
          </a:p>
        </p:txBody>
      </p:sp>
      <p:sp>
        <p:nvSpPr>
          <p:cNvPr id="56337" name="Text Box 17"/>
          <p:cNvSpPr txBox="1">
            <a:spLocks noChangeArrowheads="1"/>
          </p:cNvSpPr>
          <p:nvPr/>
        </p:nvSpPr>
        <p:spPr bwMode="auto">
          <a:xfrm>
            <a:off x="7620000" y="6324600"/>
            <a:ext cx="1524000" cy="228600"/>
          </a:xfrm>
          <a:prstGeom prst="rect">
            <a:avLst/>
          </a:prstGeom>
          <a:noFill/>
          <a:ln w="9525">
            <a:noFill/>
            <a:miter lim="800000"/>
            <a:headEnd/>
            <a:tailEnd/>
          </a:ln>
        </p:spPr>
        <p:txBody>
          <a:bodyPr>
            <a:spAutoFit/>
          </a:bodyPr>
          <a:lstStyle/>
          <a:p>
            <a:pPr algn="l">
              <a:spcBef>
                <a:spcPct val="50000"/>
              </a:spcBef>
            </a:pPr>
            <a:r>
              <a:rPr lang="en-US" sz="900">
                <a:cs typeface="Times New Roman" pitchFamily="18" charset="0"/>
              </a:rPr>
              <a:t>© Instream Flow Council</a:t>
            </a:r>
            <a:endParaRPr lang="en-US" sz="9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chemeClr val="accent2">
                <a:gamma/>
                <a:shade val="46275"/>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381000"/>
            <a:ext cx="9144000" cy="1143000"/>
          </a:xfrm>
        </p:spPr>
        <p:txBody>
          <a:bodyPr/>
          <a:lstStyle/>
          <a:p>
            <a:pPr eaLnBrk="1" hangingPunct="1"/>
            <a:r>
              <a:rPr lang="en-US" b="1" u="sng" smtClean="0">
                <a:solidFill>
                  <a:schemeClr val="bg1"/>
                </a:solidFill>
                <a:latin typeface="Calibri" pitchFamily="34" charset="0"/>
              </a:rPr>
              <a:t>Adaptive management requires:</a:t>
            </a:r>
          </a:p>
        </p:txBody>
      </p:sp>
      <p:sp>
        <p:nvSpPr>
          <p:cNvPr id="18435" name="Rectangle 3"/>
          <p:cNvSpPr>
            <a:spLocks noGrp="1" noChangeArrowheads="1"/>
          </p:cNvSpPr>
          <p:nvPr>
            <p:ph type="body" idx="1"/>
          </p:nvPr>
        </p:nvSpPr>
        <p:spPr>
          <a:xfrm>
            <a:off x="457200" y="2057400"/>
            <a:ext cx="8458200" cy="4419600"/>
          </a:xfrm>
        </p:spPr>
        <p:txBody>
          <a:bodyPr/>
          <a:lstStyle/>
          <a:p>
            <a:pPr eaLnBrk="1" hangingPunct="1">
              <a:lnSpc>
                <a:spcPct val="90000"/>
              </a:lnSpc>
              <a:spcAft>
                <a:spcPts val="1200"/>
              </a:spcAft>
            </a:pPr>
            <a:r>
              <a:rPr lang="en-US" sz="2800" b="1" smtClean="0">
                <a:solidFill>
                  <a:schemeClr val="bg1"/>
                </a:solidFill>
                <a:latin typeface="Calibri" pitchFamily="34" charset="0"/>
              </a:rPr>
              <a:t>Long-term commitment of all parties to a common (defined) goal,</a:t>
            </a:r>
          </a:p>
          <a:p>
            <a:pPr eaLnBrk="1" hangingPunct="1">
              <a:lnSpc>
                <a:spcPct val="90000"/>
              </a:lnSpc>
              <a:spcAft>
                <a:spcPts val="1200"/>
              </a:spcAft>
            </a:pPr>
            <a:r>
              <a:rPr lang="en-US" sz="2800" b="1" smtClean="0">
                <a:solidFill>
                  <a:schemeClr val="bg1"/>
                </a:solidFill>
                <a:latin typeface="Calibri" pitchFamily="34" charset="0"/>
              </a:rPr>
              <a:t>A clear definition of what success looks like (dynamic vs. static; habitat vs. population)</a:t>
            </a:r>
          </a:p>
          <a:p>
            <a:pPr eaLnBrk="1" hangingPunct="1">
              <a:lnSpc>
                <a:spcPct val="90000"/>
              </a:lnSpc>
              <a:spcAft>
                <a:spcPts val="1200"/>
              </a:spcAft>
            </a:pPr>
            <a:r>
              <a:rPr lang="en-US" sz="2800" b="1" smtClean="0">
                <a:solidFill>
                  <a:schemeClr val="bg1"/>
                </a:solidFill>
                <a:latin typeface="Calibri" pitchFamily="34" charset="0"/>
              </a:rPr>
              <a:t>Extensive monitoring before and after implementation of a flow prescription</a:t>
            </a:r>
          </a:p>
          <a:p>
            <a:pPr eaLnBrk="1" hangingPunct="1">
              <a:lnSpc>
                <a:spcPct val="90000"/>
              </a:lnSpc>
              <a:spcAft>
                <a:spcPts val="1200"/>
              </a:spcAft>
            </a:pPr>
            <a:r>
              <a:rPr lang="en-US" sz="2800" b="1" smtClean="0">
                <a:solidFill>
                  <a:schemeClr val="bg1"/>
                </a:solidFill>
                <a:latin typeface="Calibri" pitchFamily="34" charset="0"/>
              </a:rPr>
              <a:t>Ability and resources (formal commitment, water &amp; money) to implement new strategies when information shows the need.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up)">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up)">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wipe(up)">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wipe(up)">
                                      <p:cBhvr>
                                        <p:cTn id="22"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4800" y="914400"/>
            <a:ext cx="8153400" cy="1143000"/>
          </a:xfrm>
        </p:spPr>
        <p:txBody>
          <a:bodyPr/>
          <a:lstStyle/>
          <a:p>
            <a:pPr eaLnBrk="1" hangingPunct="1"/>
            <a:r>
              <a:rPr lang="en-US" sz="5400" b="1" smtClean="0">
                <a:solidFill>
                  <a:schemeClr val="bg1"/>
                </a:solidFill>
                <a:latin typeface="Calibri" pitchFamily="34" charset="0"/>
              </a:rPr>
              <a:t>What can models tell us?</a:t>
            </a:r>
          </a:p>
        </p:txBody>
      </p:sp>
      <p:sp>
        <p:nvSpPr>
          <p:cNvPr id="211971" name="Rectangle 3"/>
          <p:cNvSpPr>
            <a:spLocks noGrp="1" noChangeArrowheads="1"/>
          </p:cNvSpPr>
          <p:nvPr>
            <p:ph type="body" idx="1"/>
          </p:nvPr>
        </p:nvSpPr>
        <p:spPr>
          <a:xfrm>
            <a:off x="457200" y="2743200"/>
            <a:ext cx="8153400" cy="3124200"/>
          </a:xfrm>
        </p:spPr>
        <p:txBody>
          <a:bodyPr/>
          <a:lstStyle/>
          <a:p>
            <a:pPr algn="ctr" eaLnBrk="1" hangingPunct="1">
              <a:lnSpc>
                <a:spcPct val="90000"/>
              </a:lnSpc>
              <a:spcBef>
                <a:spcPct val="0"/>
              </a:spcBef>
              <a:spcAft>
                <a:spcPts val="600"/>
              </a:spcAft>
              <a:buFontTx/>
              <a:buNone/>
            </a:pPr>
            <a:r>
              <a:rPr lang="en-US" sz="3600" smtClean="0">
                <a:solidFill>
                  <a:schemeClr val="bg1"/>
                </a:solidFill>
                <a:latin typeface="Calibri" pitchFamily="34" charset="0"/>
              </a:rPr>
              <a:t>A considerable amount about individual habitat elements such as:</a:t>
            </a:r>
          </a:p>
          <a:p>
            <a:pPr eaLnBrk="1" hangingPunct="1">
              <a:lnSpc>
                <a:spcPct val="90000"/>
              </a:lnSpc>
              <a:spcBef>
                <a:spcPct val="0"/>
              </a:spcBef>
              <a:spcAft>
                <a:spcPts val="600"/>
              </a:spcAft>
              <a:buFontTx/>
              <a:buNone/>
            </a:pPr>
            <a:endParaRPr lang="en-US" sz="1200" smtClean="0">
              <a:solidFill>
                <a:srgbClr val="FFFF00"/>
              </a:solidFill>
              <a:latin typeface="Arial" pitchFamily="34" charset="0"/>
            </a:endParaRPr>
          </a:p>
          <a:p>
            <a:pPr lvl="2" eaLnBrk="1" hangingPunct="1">
              <a:lnSpc>
                <a:spcPct val="90000"/>
              </a:lnSpc>
              <a:spcBef>
                <a:spcPct val="0"/>
              </a:spcBef>
              <a:spcAft>
                <a:spcPts val="600"/>
              </a:spcAft>
            </a:pPr>
            <a:r>
              <a:rPr lang="en-US" sz="2800" smtClean="0">
                <a:solidFill>
                  <a:schemeClr val="bg1"/>
                </a:solidFill>
                <a:latin typeface="Calibri" pitchFamily="34" charset="0"/>
              </a:rPr>
              <a:t>Short-term survival of organisms</a:t>
            </a:r>
          </a:p>
          <a:p>
            <a:pPr lvl="2" eaLnBrk="1" hangingPunct="1">
              <a:lnSpc>
                <a:spcPct val="90000"/>
              </a:lnSpc>
              <a:spcBef>
                <a:spcPct val="0"/>
              </a:spcBef>
              <a:spcAft>
                <a:spcPts val="600"/>
              </a:spcAft>
            </a:pPr>
            <a:r>
              <a:rPr lang="en-US" sz="2800" smtClean="0">
                <a:solidFill>
                  <a:schemeClr val="bg1"/>
                </a:solidFill>
                <a:latin typeface="Calibri" pitchFamily="34" charset="0"/>
              </a:rPr>
              <a:t>Long-term persistence of habitat</a:t>
            </a:r>
          </a:p>
          <a:p>
            <a:pPr lvl="2" eaLnBrk="1" hangingPunct="1">
              <a:lnSpc>
                <a:spcPct val="90000"/>
              </a:lnSpc>
              <a:spcBef>
                <a:spcPct val="0"/>
              </a:spcBef>
              <a:spcAft>
                <a:spcPts val="600"/>
              </a:spcAft>
            </a:pPr>
            <a:r>
              <a:rPr lang="en-US" sz="2800" smtClean="0">
                <a:solidFill>
                  <a:schemeClr val="bg1"/>
                </a:solidFill>
                <a:latin typeface="Calibri" pitchFamily="34" charset="0"/>
              </a:rPr>
              <a:t>Long-term persistence of organisms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Effect transition="in" filter="wipe(up)">
                                      <p:cBhvr>
                                        <p:cTn id="7" dur="500"/>
                                        <p:tgtEl>
                                          <p:spTgt spid="21197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1971">
                                            <p:txEl>
                                              <p:pRg st="2" end="2"/>
                                            </p:txEl>
                                          </p:spTgt>
                                        </p:tgtEl>
                                        <p:attrNameLst>
                                          <p:attrName>style.visibility</p:attrName>
                                        </p:attrNameLst>
                                      </p:cBhvr>
                                      <p:to>
                                        <p:strVal val="visible"/>
                                      </p:to>
                                    </p:set>
                                    <p:animEffect transition="in" filter="wipe(up)">
                                      <p:cBhvr>
                                        <p:cTn id="10" dur="500"/>
                                        <p:tgtEl>
                                          <p:spTgt spid="211971">
                                            <p:txEl>
                                              <p:pRg st="2" end="2"/>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1971">
                                            <p:txEl>
                                              <p:pRg st="3" end="3"/>
                                            </p:txEl>
                                          </p:spTgt>
                                        </p:tgtEl>
                                        <p:attrNameLst>
                                          <p:attrName>style.visibility</p:attrName>
                                        </p:attrNameLst>
                                      </p:cBhvr>
                                      <p:to>
                                        <p:strVal val="visible"/>
                                      </p:to>
                                    </p:set>
                                    <p:animEffect transition="in" filter="wipe(up)">
                                      <p:cBhvr>
                                        <p:cTn id="13" dur="500"/>
                                        <p:tgtEl>
                                          <p:spTgt spid="211971">
                                            <p:txEl>
                                              <p:pRg st="3" end="3"/>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1971">
                                            <p:txEl>
                                              <p:pRg st="4" end="4"/>
                                            </p:txEl>
                                          </p:spTgt>
                                        </p:tgtEl>
                                        <p:attrNameLst>
                                          <p:attrName>style.visibility</p:attrName>
                                        </p:attrNameLst>
                                      </p:cBhvr>
                                      <p:to>
                                        <p:strVal val="visible"/>
                                      </p:to>
                                    </p:set>
                                    <p:animEffect transition="in" filter="wipe(up)">
                                      <p:cBhvr>
                                        <p:cTn id="16" dur="500"/>
                                        <p:tgtEl>
                                          <p:spTgt spid="2119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99FF"/>
            </a:gs>
          </a:gsLst>
          <a:lin ang="5400000" scaled="1"/>
        </a:gradFill>
        <a:effectLst/>
      </p:bgPr>
    </p:bg>
    <p:spTree>
      <p:nvGrpSpPr>
        <p:cNvPr id="1" name=""/>
        <p:cNvGrpSpPr/>
        <p:nvPr/>
      </p:nvGrpSpPr>
      <p:grpSpPr>
        <a:xfrm>
          <a:off x="0" y="0"/>
          <a:ext cx="0" cy="0"/>
          <a:chOff x="0" y="0"/>
          <a:chExt cx="0" cy="0"/>
        </a:xfrm>
      </p:grpSpPr>
      <p:sp>
        <p:nvSpPr>
          <p:cNvPr id="55298" name="Rectangle 3"/>
          <p:cNvSpPr>
            <a:spLocks noGrp="1" noChangeArrowheads="1"/>
          </p:cNvSpPr>
          <p:nvPr>
            <p:ph type="title"/>
          </p:nvPr>
        </p:nvSpPr>
        <p:spPr>
          <a:xfrm>
            <a:off x="0" y="304800"/>
            <a:ext cx="9144000" cy="1143000"/>
          </a:xfrm>
        </p:spPr>
        <p:txBody>
          <a:bodyPr/>
          <a:lstStyle/>
          <a:p>
            <a:pPr eaLnBrk="1" hangingPunct="1"/>
            <a:r>
              <a:rPr lang="en-US" sz="4800" b="1" dirty="0" smtClean="0">
                <a:solidFill>
                  <a:schemeClr val="bg1"/>
                </a:solidFill>
                <a:latin typeface="Calibri" pitchFamily="34" charset="0"/>
              </a:rPr>
              <a:t>Pictures can be compelling</a:t>
            </a:r>
          </a:p>
        </p:txBody>
      </p:sp>
      <p:pic>
        <p:nvPicPr>
          <p:cNvPr id="55299" name="Picture 6" descr="Fig 2-25 lower right no date.jpg"/>
          <p:cNvPicPr>
            <a:picLocks noChangeAspect="1"/>
          </p:cNvPicPr>
          <p:nvPr/>
        </p:nvPicPr>
        <p:blipFill>
          <a:blip r:embed="rId3"/>
          <a:srcRect/>
          <a:stretch>
            <a:fillRect/>
          </a:stretch>
        </p:blipFill>
        <p:spPr bwMode="auto">
          <a:xfrm>
            <a:off x="533400" y="1676400"/>
            <a:ext cx="3730625" cy="2819400"/>
          </a:xfrm>
          <a:prstGeom prst="rect">
            <a:avLst/>
          </a:prstGeom>
          <a:noFill/>
          <a:ln w="9525">
            <a:noFill/>
            <a:miter lim="800000"/>
            <a:headEnd/>
            <a:tailEnd/>
          </a:ln>
        </p:spPr>
      </p:pic>
      <p:pic>
        <p:nvPicPr>
          <p:cNvPr id="55300" name="Picture 7" descr="Fig 2-25 lower left no date.jpg"/>
          <p:cNvPicPr>
            <a:picLocks noChangeAspect="1"/>
          </p:cNvPicPr>
          <p:nvPr/>
        </p:nvPicPr>
        <p:blipFill>
          <a:blip r:embed="rId4"/>
          <a:srcRect/>
          <a:stretch>
            <a:fillRect/>
          </a:stretch>
        </p:blipFill>
        <p:spPr bwMode="auto">
          <a:xfrm>
            <a:off x="2590800" y="2590800"/>
            <a:ext cx="3733800" cy="2819400"/>
          </a:xfrm>
          <a:prstGeom prst="rect">
            <a:avLst/>
          </a:prstGeom>
          <a:noFill/>
          <a:ln w="9525">
            <a:noFill/>
            <a:miter lim="800000"/>
            <a:headEnd/>
            <a:tailEnd/>
          </a:ln>
        </p:spPr>
      </p:pic>
      <p:pic>
        <p:nvPicPr>
          <p:cNvPr id="55301" name="Picture 8" descr="Fig 2-25 up right no date.jpg"/>
          <p:cNvPicPr>
            <a:picLocks noChangeAspect="1"/>
          </p:cNvPicPr>
          <p:nvPr/>
        </p:nvPicPr>
        <p:blipFill>
          <a:blip r:embed="rId5"/>
          <a:srcRect/>
          <a:stretch>
            <a:fillRect/>
          </a:stretch>
        </p:blipFill>
        <p:spPr bwMode="auto">
          <a:xfrm>
            <a:off x="4800600" y="3505200"/>
            <a:ext cx="3733800" cy="279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box(out)">
                                      <p:cBhvr>
                                        <p:cTn id="7" dur="500"/>
                                        <p:tgtEl>
                                          <p:spTgt spid="553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55301"/>
                                        </p:tgtEl>
                                        <p:attrNameLst>
                                          <p:attrName>style.visibility</p:attrName>
                                        </p:attrNameLst>
                                      </p:cBhvr>
                                      <p:to>
                                        <p:strVal val="visible"/>
                                      </p:to>
                                    </p:set>
                                    <p:animEffect transition="in" filter="box(out)">
                                      <p:cBhvr>
                                        <p:cTn id="12"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58370" name="Title 1"/>
          <p:cNvSpPr>
            <a:spLocks noGrp="1"/>
          </p:cNvSpPr>
          <p:nvPr>
            <p:ph type="title"/>
          </p:nvPr>
        </p:nvSpPr>
        <p:spPr>
          <a:xfrm>
            <a:off x="0" y="4953000"/>
            <a:ext cx="9144000" cy="1676400"/>
          </a:xfrm>
        </p:spPr>
        <p:txBody>
          <a:bodyPr/>
          <a:lstStyle/>
          <a:p>
            <a:pPr eaLnBrk="1" hangingPunct="1"/>
            <a:r>
              <a:rPr lang="en-US" b="1" smtClean="0">
                <a:solidFill>
                  <a:schemeClr val="bg1"/>
                </a:solidFill>
              </a:rPr>
              <a:t>What about professional judgment?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381000"/>
            <a:ext cx="7772400" cy="1143000"/>
          </a:xfrm>
        </p:spPr>
        <p:txBody>
          <a:bodyPr/>
          <a:lstStyle/>
          <a:p>
            <a:pPr eaLnBrk="1" hangingPunct="1"/>
            <a:r>
              <a:rPr lang="en-US" sz="6000" b="1" smtClean="0">
                <a:solidFill>
                  <a:schemeClr val="bg1"/>
                </a:solidFill>
                <a:latin typeface="Calibri" pitchFamily="34" charset="0"/>
              </a:rPr>
              <a:t>Monitoring</a:t>
            </a:r>
          </a:p>
        </p:txBody>
      </p:sp>
      <p:sp>
        <p:nvSpPr>
          <p:cNvPr id="59395" name="Rectangle 3"/>
          <p:cNvSpPr>
            <a:spLocks noGrp="1" noChangeArrowheads="1"/>
          </p:cNvSpPr>
          <p:nvPr>
            <p:ph type="body" idx="1"/>
          </p:nvPr>
        </p:nvSpPr>
        <p:spPr>
          <a:xfrm>
            <a:off x="381000" y="2895600"/>
            <a:ext cx="8458200" cy="3505200"/>
          </a:xfrm>
        </p:spPr>
        <p:txBody>
          <a:bodyPr/>
          <a:lstStyle/>
          <a:p>
            <a:pPr eaLnBrk="1" hangingPunct="1">
              <a:lnSpc>
                <a:spcPct val="130000"/>
              </a:lnSpc>
            </a:pPr>
            <a:r>
              <a:rPr lang="en-US" smtClean="0">
                <a:solidFill>
                  <a:schemeClr val="bg1"/>
                </a:solidFill>
                <a:latin typeface="Calibri" pitchFamily="34" charset="0"/>
              </a:rPr>
              <a:t>Typically focus on post-project monitoring</a:t>
            </a:r>
          </a:p>
          <a:p>
            <a:pPr eaLnBrk="1" hangingPunct="1">
              <a:lnSpc>
                <a:spcPct val="130000"/>
              </a:lnSpc>
            </a:pPr>
            <a:r>
              <a:rPr lang="en-US" smtClean="0">
                <a:solidFill>
                  <a:schemeClr val="bg1"/>
                </a:solidFill>
                <a:latin typeface="Calibri" pitchFamily="34" charset="0"/>
              </a:rPr>
              <a:t>Adequate pre-project monitoring is essential</a:t>
            </a:r>
          </a:p>
          <a:p>
            <a:pPr eaLnBrk="1" hangingPunct="1">
              <a:lnSpc>
                <a:spcPct val="130000"/>
              </a:lnSpc>
            </a:pPr>
            <a:r>
              <a:rPr lang="en-US" smtClean="0">
                <a:solidFill>
                  <a:schemeClr val="bg1"/>
                </a:solidFill>
                <a:latin typeface="Calibri" pitchFamily="34" charset="0"/>
              </a:rPr>
              <a:t>Can be a long-term commitment</a:t>
            </a:r>
          </a:p>
          <a:p>
            <a:pPr eaLnBrk="1" hangingPunct="1"/>
            <a:r>
              <a:rPr lang="en-US" smtClean="0">
                <a:solidFill>
                  <a:schemeClr val="bg1"/>
                </a:solidFill>
                <a:latin typeface="Calibri" pitchFamily="34" charset="0"/>
              </a:rPr>
              <a:t>Monitoring is not mitigation (unless tied to a regulatory action)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143000"/>
            <a:ext cx="5410200" cy="1143000"/>
          </a:xfrm>
        </p:spPr>
        <p:txBody>
          <a:bodyPr/>
          <a:lstStyle/>
          <a:p>
            <a:pPr eaLnBrk="1" hangingPunct="1"/>
            <a:r>
              <a:rPr lang="en-US" sz="5400" b="1" smtClean="0">
                <a:solidFill>
                  <a:schemeClr val="bg1"/>
                </a:solidFill>
                <a:latin typeface="Arial" pitchFamily="34" charset="0"/>
              </a:rPr>
              <a:t>Monitor What?</a:t>
            </a:r>
          </a:p>
        </p:txBody>
      </p:sp>
      <p:sp>
        <p:nvSpPr>
          <p:cNvPr id="60419" name="Rectangle 3"/>
          <p:cNvSpPr>
            <a:spLocks noGrp="1" noChangeArrowheads="1"/>
          </p:cNvSpPr>
          <p:nvPr>
            <p:ph type="body" idx="1"/>
          </p:nvPr>
        </p:nvSpPr>
        <p:spPr>
          <a:xfrm>
            <a:off x="2438400" y="3276600"/>
            <a:ext cx="5105400" cy="2895600"/>
          </a:xfrm>
        </p:spPr>
        <p:txBody>
          <a:bodyPr/>
          <a:lstStyle/>
          <a:p>
            <a:pPr eaLnBrk="1" hangingPunct="1"/>
            <a:r>
              <a:rPr lang="en-US" sz="2800" b="1" smtClean="0">
                <a:solidFill>
                  <a:schemeClr val="bg1"/>
                </a:solidFill>
                <a:latin typeface="Arial" pitchFamily="34" charset="0"/>
              </a:rPr>
              <a:t>Flow?</a:t>
            </a:r>
          </a:p>
          <a:p>
            <a:pPr eaLnBrk="1" hangingPunct="1"/>
            <a:r>
              <a:rPr lang="en-US" sz="2800" b="1" smtClean="0">
                <a:solidFill>
                  <a:schemeClr val="bg1"/>
                </a:solidFill>
                <a:latin typeface="Arial" pitchFamily="34" charset="0"/>
              </a:rPr>
              <a:t>Organism abundance?</a:t>
            </a:r>
          </a:p>
          <a:p>
            <a:pPr eaLnBrk="1" hangingPunct="1"/>
            <a:r>
              <a:rPr lang="en-US" sz="2800" b="1" smtClean="0">
                <a:solidFill>
                  <a:schemeClr val="bg1"/>
                </a:solidFill>
                <a:latin typeface="Arial" pitchFamily="34" charset="0"/>
              </a:rPr>
              <a:t>Community structure?</a:t>
            </a:r>
          </a:p>
          <a:p>
            <a:pPr eaLnBrk="1" hangingPunct="1"/>
            <a:r>
              <a:rPr lang="en-US" sz="2800" b="1" smtClean="0">
                <a:solidFill>
                  <a:schemeClr val="bg1"/>
                </a:solidFill>
                <a:latin typeface="Arial" pitchFamily="34" charset="0"/>
              </a:rPr>
              <a:t>Habitat form and function?</a:t>
            </a:r>
          </a:p>
          <a:p>
            <a:pPr eaLnBrk="1" hangingPunct="1"/>
            <a:r>
              <a:rPr lang="en-US" sz="2800" b="1" smtClean="0">
                <a:solidFill>
                  <a:schemeClr val="bg1"/>
                </a:solidFill>
                <a:latin typeface="Arial" pitchFamily="34" charset="0"/>
              </a:rPr>
              <a:t>Processes vs. snapshots?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0" y="304800"/>
            <a:ext cx="5943600" cy="990600"/>
          </a:xfrm>
        </p:spPr>
        <p:txBody>
          <a:bodyPr/>
          <a:lstStyle/>
          <a:p>
            <a:pPr eaLnBrk="1" hangingPunct="1"/>
            <a:r>
              <a:rPr lang="en-US" sz="4000" b="1" smtClean="0">
                <a:latin typeface="Arial" pitchFamily="34" charset="0"/>
              </a:rPr>
              <a:t>More gage data are always needed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8678" name="Picture 6" descr="C:\Ian C\IFC\Allan's stuff\September IFC Meeting\Allans tasks\Task 21 Line 1476-B.jpg"/>
          <p:cNvPicPr>
            <a:picLocks noChangeAspect="1" noChangeArrowheads="1"/>
          </p:cNvPicPr>
          <p:nvPr/>
        </p:nvPicPr>
        <p:blipFill>
          <a:blip r:embed="rId3"/>
          <a:srcRect/>
          <a:stretch>
            <a:fillRect/>
          </a:stretch>
        </p:blipFill>
        <p:spPr bwMode="auto">
          <a:xfrm>
            <a:off x="533400" y="762000"/>
            <a:ext cx="2743200" cy="3124200"/>
          </a:xfrm>
          <a:prstGeom prst="rect">
            <a:avLst/>
          </a:prstGeom>
          <a:noFill/>
          <a:ln w="28575">
            <a:solidFill>
              <a:srgbClr val="339966"/>
            </a:solidFill>
            <a:miter lim="800000"/>
            <a:headEnd/>
            <a:tailEnd/>
          </a:ln>
        </p:spPr>
      </p:pic>
      <p:pic>
        <p:nvPicPr>
          <p:cNvPr id="28674" name="Picture 2" descr="C:\TOM\TALKS\Only fish in color.jpg"/>
          <p:cNvPicPr>
            <a:picLocks noChangeAspect="1" noChangeArrowheads="1"/>
          </p:cNvPicPr>
          <p:nvPr/>
        </p:nvPicPr>
        <p:blipFill>
          <a:blip r:embed="rId4"/>
          <a:srcRect/>
          <a:stretch>
            <a:fillRect/>
          </a:stretch>
        </p:blipFill>
        <p:spPr bwMode="auto">
          <a:xfrm>
            <a:off x="3124200" y="1981200"/>
            <a:ext cx="2773363" cy="3200400"/>
          </a:xfrm>
          <a:prstGeom prst="rect">
            <a:avLst/>
          </a:prstGeom>
          <a:noFill/>
          <a:ln w="28575">
            <a:solidFill>
              <a:schemeClr val="tx1"/>
            </a:solidFill>
            <a:miter lim="800000"/>
            <a:headEnd/>
            <a:tailEnd/>
          </a:ln>
        </p:spPr>
      </p:pic>
      <p:pic>
        <p:nvPicPr>
          <p:cNvPr id="28675" name="Picture 3" descr="C:\TOM\IFC\Project #2\Pict's &amp; Fig's\Puzzle- sans words.jpg"/>
          <p:cNvPicPr>
            <a:picLocks noGrp="1" noChangeAspect="1" noChangeArrowheads="1"/>
          </p:cNvPicPr>
          <p:nvPr>
            <p:ph type="body" sz="half" idx="2"/>
          </p:nvPr>
        </p:nvPicPr>
        <p:blipFill>
          <a:blip r:embed="rId5"/>
          <a:srcRect/>
          <a:stretch>
            <a:fillRect/>
          </a:stretch>
        </p:blipFill>
        <p:spPr>
          <a:xfrm>
            <a:off x="5715000" y="3200400"/>
            <a:ext cx="2792413" cy="3200400"/>
          </a:xfrm>
          <a:noFill/>
          <a:ln w="28575">
            <a:solidFill>
              <a:srgbClr val="996600"/>
            </a:solidFill>
          </a:ln>
        </p:spPr>
      </p:pic>
      <p:sp>
        <p:nvSpPr>
          <p:cNvPr id="62469" name="Text Box 5"/>
          <p:cNvSpPr txBox="1">
            <a:spLocks noChangeArrowheads="1"/>
          </p:cNvSpPr>
          <p:nvPr/>
        </p:nvSpPr>
        <p:spPr bwMode="auto">
          <a:xfrm>
            <a:off x="3581400" y="762000"/>
            <a:ext cx="5562600" cy="769938"/>
          </a:xfrm>
          <a:prstGeom prst="rect">
            <a:avLst/>
          </a:prstGeom>
          <a:noFill/>
          <a:ln w="9525">
            <a:noFill/>
            <a:miter lim="800000"/>
            <a:headEnd/>
            <a:tailEnd/>
          </a:ln>
        </p:spPr>
        <p:txBody>
          <a:bodyPr>
            <a:spAutoFit/>
          </a:bodyPr>
          <a:lstStyle/>
          <a:p>
            <a:pPr algn="l">
              <a:spcBef>
                <a:spcPct val="50000"/>
              </a:spcBef>
            </a:pPr>
            <a:r>
              <a:rPr lang="en-US" sz="4400" b="1">
                <a:solidFill>
                  <a:schemeClr val="bg1"/>
                </a:solidFill>
                <a:latin typeface="Calibri" pitchFamily="34" charset="0"/>
              </a:rPr>
              <a:t>Putting it all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1000"/>
                                  </p:stCondLst>
                                  <p:childTnLst>
                                    <p:set>
                                      <p:cBhvr>
                                        <p:cTn id="11" dur="1" fill="hold">
                                          <p:stCondLst>
                                            <p:cond delay="0"/>
                                          </p:stCondLst>
                                        </p:cTn>
                                        <p:tgtEl>
                                          <p:spTgt spid="28674"/>
                                        </p:tgtEl>
                                        <p:attrNameLst>
                                          <p:attrName>style.visibility</p:attrName>
                                        </p:attrNameLst>
                                      </p:cBhvr>
                                      <p:to>
                                        <p:strVal val="visible"/>
                                      </p:to>
                                    </p:set>
                                    <p:anim calcmode="lin" valueType="num">
                                      <p:cBhvr additive="base">
                                        <p:cTn id="12" dur="500" fill="hold"/>
                                        <p:tgtEl>
                                          <p:spTgt spid="28674"/>
                                        </p:tgtEl>
                                        <p:attrNameLst>
                                          <p:attrName>ppt_x</p:attrName>
                                        </p:attrNameLst>
                                      </p:cBhvr>
                                      <p:tavLst>
                                        <p:tav tm="0">
                                          <p:val>
                                            <p:strVal val="0-#ppt_w/2"/>
                                          </p:val>
                                        </p:tav>
                                        <p:tav tm="100000">
                                          <p:val>
                                            <p:strVal val="#ppt_x"/>
                                          </p:val>
                                        </p:tav>
                                      </p:tavLst>
                                    </p:anim>
                                    <p:anim calcmode="lin" valueType="num">
                                      <p:cBhvr additive="base">
                                        <p:cTn id="13" dur="500" fill="hold"/>
                                        <p:tgtEl>
                                          <p:spTgt spid="2867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9" fill="hold" nodeType="afterEffect">
                                  <p:stCondLst>
                                    <p:cond delay="1000"/>
                                  </p:stCondLst>
                                  <p:childTnLst>
                                    <p:set>
                                      <p:cBhvr>
                                        <p:cTn id="16" dur="1" fill="hold">
                                          <p:stCondLst>
                                            <p:cond delay="0"/>
                                          </p:stCondLst>
                                        </p:cTn>
                                        <p:tgtEl>
                                          <p:spTgt spid="28675"/>
                                        </p:tgtEl>
                                        <p:attrNameLst>
                                          <p:attrName>style.visibility</p:attrName>
                                        </p:attrNameLst>
                                      </p:cBhvr>
                                      <p:to>
                                        <p:strVal val="visible"/>
                                      </p:to>
                                    </p:set>
                                    <p:anim calcmode="lin" valueType="num">
                                      <p:cBhvr additive="base">
                                        <p:cTn id="17" dur="500" fill="hold"/>
                                        <p:tgtEl>
                                          <p:spTgt spid="28675"/>
                                        </p:tgtEl>
                                        <p:attrNameLst>
                                          <p:attrName>ppt_x</p:attrName>
                                        </p:attrNameLst>
                                      </p:cBhvr>
                                      <p:tavLst>
                                        <p:tav tm="0">
                                          <p:val>
                                            <p:strVal val="0-#ppt_w/2"/>
                                          </p:val>
                                        </p:tav>
                                        <p:tav tm="100000">
                                          <p:val>
                                            <p:strVal val="#ppt_x"/>
                                          </p:val>
                                        </p:tav>
                                      </p:tavLst>
                                    </p:anim>
                                    <p:anim calcmode="lin" valueType="num">
                                      <p:cBhvr additive="base">
                                        <p:cTn id="18" dur="500" fill="hold"/>
                                        <p:tgtEl>
                                          <p:spTgt spid="28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304800"/>
            <a:ext cx="9144000" cy="762000"/>
          </a:xfrm>
        </p:spPr>
        <p:txBody>
          <a:bodyPr/>
          <a:lstStyle/>
          <a:p>
            <a:pPr eaLnBrk="1" hangingPunct="1"/>
            <a:r>
              <a:rPr lang="en-US" b="1" smtClean="0">
                <a:solidFill>
                  <a:schemeClr val="bg1"/>
                </a:solidFill>
                <a:latin typeface="Arial" pitchFamily="34" charset="0"/>
              </a:rPr>
              <a:t>There is no best method</a:t>
            </a:r>
          </a:p>
        </p:txBody>
      </p:sp>
      <p:pic>
        <p:nvPicPr>
          <p:cNvPr id="63491" name="Picture 3" descr="C:\TOM\IFC\Project #2\Pict's &amp; Fig's\5 components puzzle.jpg"/>
          <p:cNvPicPr>
            <a:picLocks noChangeAspect="1" noChangeArrowheads="1"/>
          </p:cNvPicPr>
          <p:nvPr/>
        </p:nvPicPr>
        <p:blipFill>
          <a:blip r:embed="rId3"/>
          <a:srcRect/>
          <a:stretch>
            <a:fillRect/>
          </a:stretch>
        </p:blipFill>
        <p:spPr bwMode="auto">
          <a:xfrm>
            <a:off x="2209800" y="1295400"/>
            <a:ext cx="4438650" cy="4278313"/>
          </a:xfrm>
          <a:prstGeom prst="rect">
            <a:avLst/>
          </a:prstGeom>
          <a:noFill/>
          <a:ln w="9525">
            <a:noFill/>
            <a:miter lim="800000"/>
            <a:headEnd/>
            <a:tailEnd/>
          </a:ln>
        </p:spPr>
      </p:pic>
      <p:sp>
        <p:nvSpPr>
          <p:cNvPr id="63492" name="Text Box 5"/>
          <p:cNvSpPr txBox="1">
            <a:spLocks noChangeArrowheads="1"/>
          </p:cNvSpPr>
          <p:nvPr/>
        </p:nvSpPr>
        <p:spPr bwMode="auto">
          <a:xfrm>
            <a:off x="7620000" y="6324600"/>
            <a:ext cx="1524000" cy="228600"/>
          </a:xfrm>
          <a:prstGeom prst="rect">
            <a:avLst/>
          </a:prstGeom>
          <a:noFill/>
          <a:ln w="9525">
            <a:noFill/>
            <a:miter lim="800000"/>
            <a:headEnd/>
            <a:tailEnd/>
          </a:ln>
        </p:spPr>
        <p:txBody>
          <a:bodyPr>
            <a:spAutoFit/>
          </a:bodyPr>
          <a:lstStyle/>
          <a:p>
            <a:pPr algn="l">
              <a:spcBef>
                <a:spcPct val="50000"/>
              </a:spcBef>
            </a:pPr>
            <a:r>
              <a:rPr lang="en-US" sz="900">
                <a:solidFill>
                  <a:schemeClr val="bg1"/>
                </a:solidFill>
                <a:cs typeface="Times New Roman" pitchFamily="18" charset="0"/>
              </a:rPr>
              <a:t>© Instream Flow Council</a:t>
            </a:r>
            <a:endParaRPr lang="en-US" sz="900">
              <a:solidFill>
                <a:schemeClr val="bg1"/>
              </a:solidFill>
            </a:endParaRPr>
          </a:p>
        </p:txBody>
      </p:sp>
      <p:sp>
        <p:nvSpPr>
          <p:cNvPr id="155654" name="Text Box 6"/>
          <p:cNvSpPr txBox="1">
            <a:spLocks noChangeArrowheads="1"/>
          </p:cNvSpPr>
          <p:nvPr/>
        </p:nvSpPr>
        <p:spPr bwMode="auto">
          <a:xfrm>
            <a:off x="152400" y="5715000"/>
            <a:ext cx="8610600" cy="822325"/>
          </a:xfrm>
          <a:prstGeom prst="rect">
            <a:avLst/>
          </a:prstGeom>
          <a:noFill/>
          <a:ln w="9525">
            <a:noFill/>
            <a:miter lim="800000"/>
            <a:headEnd/>
            <a:tailEnd/>
          </a:ln>
        </p:spPr>
        <p:txBody>
          <a:bodyPr>
            <a:spAutoFit/>
          </a:bodyPr>
          <a:lstStyle/>
          <a:p>
            <a:pPr>
              <a:spcBef>
                <a:spcPct val="50000"/>
              </a:spcBef>
            </a:pPr>
            <a:r>
              <a:rPr lang="en-US" i="1">
                <a:solidFill>
                  <a:schemeClr val="bg1"/>
                </a:solidFill>
                <a:latin typeface="Arial" pitchFamily="34" charset="0"/>
              </a:rPr>
              <a:t>Long-term persistence of organisms comes from long-term persistence of habitat and habitat 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654"/>
                                        </p:tgtEl>
                                        <p:attrNameLst>
                                          <p:attrName>style.visibility</p:attrName>
                                        </p:attrNameLst>
                                      </p:cBhvr>
                                      <p:to>
                                        <p:strVal val="visible"/>
                                      </p:to>
                                    </p:set>
                                    <p:animEffect transition="in" filter="wipe(left)">
                                      <p:cBhvr>
                                        <p:cTn id="7" dur="5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184776"/>
            </a:gs>
            <a:gs pos="50000">
              <a:srgbClr val="3399FF"/>
            </a:gs>
            <a:gs pos="100000">
              <a:srgbClr val="184776"/>
            </a:gs>
          </a:gsLst>
          <a:lin ang="5400000" scaled="1"/>
        </a:gra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a:stretch>
            <a:fillRect/>
          </a:stretch>
        </p:blipFill>
        <p:spPr bwMode="auto">
          <a:xfrm>
            <a:off x="1905000" y="309563"/>
            <a:ext cx="5334000" cy="623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chemeClr val="accent2">
                <a:gamma/>
                <a:shade val="46275"/>
                <a:invGamma/>
              </a:schemeClr>
            </a:gs>
            <a:gs pos="5000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pic>
        <p:nvPicPr>
          <p:cNvPr id="189442" name="Picture 2" descr="C:\TOM\IFC\Project #2\Final files\Pictures only 4-04\Fig 2-38 lower right.jpg"/>
          <p:cNvPicPr>
            <a:picLocks noChangeAspect="1" noChangeArrowheads="1"/>
          </p:cNvPicPr>
          <p:nvPr/>
        </p:nvPicPr>
        <p:blipFill>
          <a:blip r:embed="rId3"/>
          <a:srcRect/>
          <a:stretch>
            <a:fillRect/>
          </a:stretch>
        </p:blipFill>
        <p:spPr bwMode="auto">
          <a:xfrm>
            <a:off x="304800" y="1371600"/>
            <a:ext cx="4343400" cy="3103563"/>
          </a:xfrm>
          <a:prstGeom prst="rect">
            <a:avLst/>
          </a:prstGeom>
          <a:noFill/>
          <a:ln w="9525">
            <a:noFill/>
            <a:miter lim="800000"/>
            <a:headEnd/>
            <a:tailEnd/>
          </a:ln>
        </p:spPr>
      </p:pic>
      <p:sp>
        <p:nvSpPr>
          <p:cNvPr id="65539" name="Text Box 3"/>
          <p:cNvSpPr>
            <a:spLocks noGrp="1" noChangeArrowheads="1"/>
          </p:cNvSpPr>
          <p:nvPr>
            <p:ph type="title"/>
          </p:nvPr>
        </p:nvSpPr>
        <p:spPr>
          <a:xfrm>
            <a:off x="228600" y="381000"/>
            <a:ext cx="8534400" cy="1143000"/>
          </a:xfrm>
          <a:noFill/>
        </p:spPr>
        <p:txBody>
          <a:bodyPr/>
          <a:lstStyle/>
          <a:p>
            <a:pPr algn="r" eaLnBrk="1" hangingPunct="1">
              <a:spcBef>
                <a:spcPct val="50000"/>
              </a:spcBef>
            </a:pPr>
            <a:r>
              <a:rPr lang="en-US" sz="2400" b="1" smtClean="0">
                <a:solidFill>
                  <a:schemeClr val="bg1"/>
                </a:solidFill>
                <a:latin typeface="Calibri" pitchFamily="34" charset="0"/>
              </a:rPr>
              <a:t>Science can ascertain what is, but not what should be, and outside of its domain value judgments of all kinds remain.       </a:t>
            </a:r>
            <a:r>
              <a:rPr lang="en-US" sz="2400" b="1" i="1" smtClean="0">
                <a:solidFill>
                  <a:schemeClr val="bg1"/>
                </a:solidFill>
                <a:latin typeface="Calibri" pitchFamily="34" charset="0"/>
              </a:rPr>
              <a:t> </a:t>
            </a:r>
            <a:r>
              <a:rPr lang="en-US" sz="1800" b="1" i="1" smtClean="0">
                <a:solidFill>
                  <a:schemeClr val="bg1"/>
                </a:solidFill>
                <a:latin typeface="Calibri" pitchFamily="34" charset="0"/>
              </a:rPr>
              <a:t>Albert Einstein</a:t>
            </a:r>
          </a:p>
        </p:txBody>
      </p:sp>
      <p:pic>
        <p:nvPicPr>
          <p:cNvPr id="189444" name="Picture 4" descr="C:\TOM\IFC\Project #2\Final files\Pictures only 4-04\Fig 4-04.jpg"/>
          <p:cNvPicPr>
            <a:picLocks noChangeAspect="1" noChangeArrowheads="1"/>
          </p:cNvPicPr>
          <p:nvPr/>
        </p:nvPicPr>
        <p:blipFill>
          <a:blip r:embed="rId4"/>
          <a:srcRect/>
          <a:stretch>
            <a:fillRect/>
          </a:stretch>
        </p:blipFill>
        <p:spPr bwMode="auto">
          <a:xfrm>
            <a:off x="1447800" y="3581400"/>
            <a:ext cx="4343400" cy="3048000"/>
          </a:xfrm>
          <a:prstGeom prst="rect">
            <a:avLst/>
          </a:prstGeom>
          <a:noFill/>
          <a:ln w="9525">
            <a:noFill/>
            <a:miter lim="800000"/>
            <a:headEnd/>
            <a:tailEnd/>
          </a:ln>
        </p:spPr>
      </p:pic>
      <p:pic>
        <p:nvPicPr>
          <p:cNvPr id="189445" name="Picture 5" descr="C:\TOM\Pictures\Personal\Fishing and hunting\Andrew w-YSC on LBH.jpg"/>
          <p:cNvPicPr>
            <a:picLocks noChangeAspect="1" noChangeArrowheads="1"/>
          </p:cNvPicPr>
          <p:nvPr/>
        </p:nvPicPr>
        <p:blipFill>
          <a:blip r:embed="rId5"/>
          <a:srcRect/>
          <a:stretch>
            <a:fillRect/>
          </a:stretch>
        </p:blipFill>
        <p:spPr bwMode="auto">
          <a:xfrm>
            <a:off x="3886200" y="1828800"/>
            <a:ext cx="5029200" cy="3529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189442"/>
                                        </p:tgtEl>
                                        <p:attrNameLst>
                                          <p:attrName>style.visibility</p:attrName>
                                        </p:attrNameLst>
                                      </p:cBhvr>
                                      <p:to>
                                        <p:strVal val="visible"/>
                                      </p:to>
                                    </p:set>
                                    <p:animEffect transition="in" filter="dissolve">
                                      <p:cBhvr>
                                        <p:cTn id="7" dur="1000"/>
                                        <p:tgtEl>
                                          <p:spTgt spid="189442"/>
                                        </p:tgtEl>
                                      </p:cBhvr>
                                    </p:animEffect>
                                  </p:childTnLst>
                                </p:cTn>
                              </p:par>
                            </p:childTnLst>
                          </p:cTn>
                        </p:par>
                        <p:par>
                          <p:cTn id="8" fill="hold">
                            <p:stCondLst>
                              <p:cond delay="2500"/>
                            </p:stCondLst>
                            <p:childTnLst>
                              <p:par>
                                <p:cTn id="9" presetID="9" presetClass="entr" presetSubtype="0" fill="hold" nodeType="afterEffect">
                                  <p:stCondLst>
                                    <p:cond delay="1000"/>
                                  </p:stCondLst>
                                  <p:childTnLst>
                                    <p:set>
                                      <p:cBhvr>
                                        <p:cTn id="10" dur="1" fill="hold">
                                          <p:stCondLst>
                                            <p:cond delay="0"/>
                                          </p:stCondLst>
                                        </p:cTn>
                                        <p:tgtEl>
                                          <p:spTgt spid="189444"/>
                                        </p:tgtEl>
                                        <p:attrNameLst>
                                          <p:attrName>style.visibility</p:attrName>
                                        </p:attrNameLst>
                                      </p:cBhvr>
                                      <p:to>
                                        <p:strVal val="visible"/>
                                      </p:to>
                                    </p:set>
                                    <p:animEffect transition="in" filter="dissolve">
                                      <p:cBhvr>
                                        <p:cTn id="11" dur="1000"/>
                                        <p:tgtEl>
                                          <p:spTgt spid="189444"/>
                                        </p:tgtEl>
                                      </p:cBhvr>
                                    </p:animEffect>
                                  </p:childTnLst>
                                </p:cTn>
                              </p:par>
                            </p:childTnLst>
                          </p:cTn>
                        </p:par>
                        <p:par>
                          <p:cTn id="12" fill="hold">
                            <p:stCondLst>
                              <p:cond delay="4500"/>
                            </p:stCondLst>
                            <p:childTnLst>
                              <p:par>
                                <p:cTn id="13" presetID="9" presetClass="entr" presetSubtype="0" fill="hold" nodeType="afterEffect">
                                  <p:stCondLst>
                                    <p:cond delay="1000"/>
                                  </p:stCondLst>
                                  <p:childTnLst>
                                    <p:set>
                                      <p:cBhvr>
                                        <p:cTn id="14" dur="1" fill="hold">
                                          <p:stCondLst>
                                            <p:cond delay="0"/>
                                          </p:stCondLst>
                                        </p:cTn>
                                        <p:tgtEl>
                                          <p:spTgt spid="189445"/>
                                        </p:tgtEl>
                                        <p:attrNameLst>
                                          <p:attrName>style.visibility</p:attrName>
                                        </p:attrNameLst>
                                      </p:cBhvr>
                                      <p:to>
                                        <p:strVal val="visible"/>
                                      </p:to>
                                    </p:set>
                                    <p:animEffect transition="in" filter="dissolve">
                                      <p:cBhvr>
                                        <p:cTn id="15" dur="1000"/>
                                        <p:tgtEl>
                                          <p:spTgt spid="189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7" descr="C:\TOM\Pictures\CRC-1.jpg"/>
          <p:cNvPicPr>
            <a:picLocks noChangeAspect="1" noChangeArrowheads="1"/>
          </p:cNvPicPr>
          <p:nvPr/>
        </p:nvPicPr>
        <p:blipFill>
          <a:blip r:embed="rId3"/>
          <a:srcRect/>
          <a:stretch>
            <a:fillRect/>
          </a:stretch>
        </p:blipFill>
        <p:spPr bwMode="auto">
          <a:xfrm>
            <a:off x="457200" y="1676400"/>
            <a:ext cx="3352800" cy="869950"/>
          </a:xfrm>
          <a:prstGeom prst="rect">
            <a:avLst/>
          </a:prstGeom>
          <a:noFill/>
          <a:ln w="9525">
            <a:noFill/>
            <a:miter lim="800000"/>
            <a:headEnd/>
            <a:tailEnd/>
          </a:ln>
        </p:spPr>
      </p:pic>
      <p:pic>
        <p:nvPicPr>
          <p:cNvPr id="112642" name="Picture 2" descr="C:\TOM\Pictures\Miscellaneous\Embrey Dam removal 1.jpg"/>
          <p:cNvPicPr>
            <a:picLocks noChangeAspect="1" noChangeArrowheads="1"/>
          </p:cNvPicPr>
          <p:nvPr/>
        </p:nvPicPr>
        <p:blipFill>
          <a:blip r:embed="rId4"/>
          <a:srcRect/>
          <a:stretch>
            <a:fillRect/>
          </a:stretch>
        </p:blipFill>
        <p:spPr bwMode="auto">
          <a:xfrm>
            <a:off x="4038600" y="3468688"/>
            <a:ext cx="4953000" cy="3194050"/>
          </a:xfrm>
          <a:prstGeom prst="rect">
            <a:avLst/>
          </a:prstGeom>
          <a:noFill/>
          <a:ln w="9525">
            <a:noFill/>
            <a:miter lim="800000"/>
            <a:headEnd/>
            <a:tailEnd/>
          </a:ln>
        </p:spPr>
      </p:pic>
      <p:pic>
        <p:nvPicPr>
          <p:cNvPr id="14340" name="Picture 3" descr="http://www.designstop.com/free_stuff/clipart/bullets/assets/crosshair1.gif"/>
          <p:cNvPicPr>
            <a:picLocks noChangeAspect="1" noChangeArrowheads="1"/>
          </p:cNvPicPr>
          <p:nvPr/>
        </p:nvPicPr>
        <p:blipFill>
          <a:blip r:embed="rId5"/>
          <a:srcRect/>
          <a:stretch>
            <a:fillRect/>
          </a:stretch>
        </p:blipFill>
        <p:spPr bwMode="auto">
          <a:xfrm>
            <a:off x="304800" y="381000"/>
            <a:ext cx="3276600" cy="3276600"/>
          </a:xfrm>
          <a:prstGeom prst="rect">
            <a:avLst/>
          </a:prstGeom>
          <a:noFill/>
          <a:ln w="9525">
            <a:noFill/>
            <a:miter lim="800000"/>
            <a:headEnd/>
            <a:tailEnd/>
          </a:ln>
        </p:spPr>
      </p:pic>
      <p:sp>
        <p:nvSpPr>
          <p:cNvPr id="14341" name="Text Box 4"/>
          <p:cNvSpPr txBox="1">
            <a:spLocks noChangeArrowheads="1"/>
          </p:cNvSpPr>
          <p:nvPr/>
        </p:nvSpPr>
        <p:spPr bwMode="auto">
          <a:xfrm>
            <a:off x="4114800" y="1676400"/>
            <a:ext cx="4572000" cy="946150"/>
          </a:xfrm>
          <a:prstGeom prst="rect">
            <a:avLst/>
          </a:prstGeom>
          <a:noFill/>
          <a:ln w="9525">
            <a:noFill/>
            <a:miter lim="800000"/>
            <a:headEnd/>
            <a:tailEnd/>
          </a:ln>
        </p:spPr>
        <p:txBody>
          <a:bodyPr>
            <a:spAutoFit/>
          </a:bodyPr>
          <a:lstStyle/>
          <a:p>
            <a:pPr>
              <a:spcBef>
                <a:spcPct val="50000"/>
              </a:spcBef>
            </a:pPr>
            <a:r>
              <a:rPr lang="en-US" sz="2800" b="1">
                <a:latin typeface="Arial" pitchFamily="34" charset="0"/>
              </a:rPr>
              <a:t>Do you need to know the </a:t>
            </a:r>
            <a:r>
              <a:rPr lang="en-US" sz="2800" b="1" u="sng">
                <a:latin typeface="Arial" pitchFamily="34" charset="0"/>
              </a:rPr>
              <a:t>PRECISE</a:t>
            </a:r>
            <a:r>
              <a:rPr lang="en-US" sz="2800" b="1">
                <a:latin typeface="Arial" pitchFamily="34" charset="0"/>
              </a:rPr>
              <a:t> effect or result?</a:t>
            </a:r>
          </a:p>
        </p:txBody>
      </p:sp>
      <p:sp>
        <p:nvSpPr>
          <p:cNvPr id="112645" name="Text Box 5"/>
          <p:cNvSpPr txBox="1">
            <a:spLocks noChangeArrowheads="1"/>
          </p:cNvSpPr>
          <p:nvPr/>
        </p:nvSpPr>
        <p:spPr bwMode="auto">
          <a:xfrm>
            <a:off x="304800" y="4419600"/>
            <a:ext cx="3733800" cy="1384300"/>
          </a:xfrm>
          <a:prstGeom prst="rect">
            <a:avLst/>
          </a:prstGeom>
          <a:noFill/>
          <a:ln w="9525">
            <a:noFill/>
            <a:miter lim="800000"/>
            <a:headEnd/>
            <a:tailEnd/>
          </a:ln>
        </p:spPr>
        <p:txBody>
          <a:bodyPr>
            <a:spAutoFit/>
          </a:bodyPr>
          <a:lstStyle/>
          <a:p>
            <a:pPr>
              <a:spcBef>
                <a:spcPct val="50000"/>
              </a:spcBef>
            </a:pPr>
            <a:r>
              <a:rPr lang="en-US" sz="2800" b="1">
                <a:latin typeface="Arial" pitchFamily="34" charset="0"/>
              </a:rPr>
              <a:t>Or just </a:t>
            </a:r>
            <a:r>
              <a:rPr lang="en-US" sz="2800" b="1" u="sng">
                <a:latin typeface="Arial" pitchFamily="34" charset="0"/>
              </a:rPr>
              <a:t>ACCURATELY</a:t>
            </a:r>
            <a:r>
              <a:rPr lang="en-US" sz="2800" b="1">
                <a:latin typeface="Arial" pitchFamily="34" charset="0"/>
              </a:rPr>
              <a:t>  predict trends?</a:t>
            </a:r>
          </a:p>
        </p:txBody>
      </p:sp>
      <p:sp>
        <p:nvSpPr>
          <p:cNvPr id="14343" name="Text Box 6"/>
          <p:cNvSpPr txBox="1">
            <a:spLocks noChangeArrowheads="1"/>
          </p:cNvSpPr>
          <p:nvPr/>
        </p:nvSpPr>
        <p:spPr bwMode="auto">
          <a:xfrm>
            <a:off x="2209800" y="228600"/>
            <a:ext cx="6705600" cy="1077913"/>
          </a:xfrm>
          <a:prstGeom prst="rect">
            <a:avLst/>
          </a:prstGeom>
          <a:noFill/>
          <a:ln w="9525">
            <a:noFill/>
            <a:miter lim="800000"/>
            <a:headEnd/>
            <a:tailEnd/>
          </a:ln>
        </p:spPr>
        <p:txBody>
          <a:bodyPr>
            <a:spAutoFit/>
          </a:bodyPr>
          <a:lstStyle/>
          <a:p>
            <a:pPr>
              <a:spcBef>
                <a:spcPct val="50000"/>
              </a:spcBef>
            </a:pPr>
            <a:r>
              <a:rPr lang="en-US" sz="3200" b="1" u="sng">
                <a:solidFill>
                  <a:schemeClr val="accent2"/>
                </a:solidFill>
                <a:latin typeface="Arial" pitchFamily="34" charset="0"/>
              </a:rPr>
              <a:t>Horseshoes, hand grenades, and instream 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45"/>
                                        </p:tgtEl>
                                        <p:attrNameLst>
                                          <p:attrName>style.visibility</p:attrName>
                                        </p:attrNameLst>
                                      </p:cBhvr>
                                      <p:to>
                                        <p:strVal val="visible"/>
                                      </p:to>
                                    </p:set>
                                    <p:animEffect transition="in" filter="wipe(left)">
                                      <p:cBhvr>
                                        <p:cTn id="7" dur="500"/>
                                        <p:tgtEl>
                                          <p:spTgt spid="11264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2642"/>
                                        </p:tgtEl>
                                        <p:attrNameLst>
                                          <p:attrName>style.visibility</p:attrName>
                                        </p:attrNameLst>
                                      </p:cBhvr>
                                      <p:to>
                                        <p:strVal val="visible"/>
                                      </p:to>
                                    </p:set>
                                    <p:animEffect transition="in" filter="box(out)">
                                      <p:cBhvr>
                                        <p:cTn id="11" dur="500"/>
                                        <p:tgtEl>
                                          <p:spTgt spid="112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1295400" y="609600"/>
            <a:ext cx="6477000" cy="823913"/>
          </a:xfrm>
          <a:prstGeom prst="rect">
            <a:avLst/>
          </a:prstGeom>
          <a:noFill/>
          <a:ln w="9525">
            <a:noFill/>
            <a:miter lim="800000"/>
            <a:headEnd/>
            <a:tailEnd/>
          </a:ln>
        </p:spPr>
        <p:txBody>
          <a:bodyPr>
            <a:spAutoFit/>
          </a:bodyPr>
          <a:lstStyle/>
          <a:p>
            <a:pPr>
              <a:spcBef>
                <a:spcPct val="50000"/>
              </a:spcBef>
            </a:pPr>
            <a:r>
              <a:rPr lang="en-US" sz="4800" b="1" u="sng">
                <a:solidFill>
                  <a:schemeClr val="bg1"/>
                </a:solidFill>
                <a:latin typeface="Arial" pitchFamily="34" charset="0"/>
              </a:rPr>
              <a:t>Methods Evolution</a:t>
            </a:r>
          </a:p>
        </p:txBody>
      </p:sp>
      <p:sp>
        <p:nvSpPr>
          <p:cNvPr id="106500" name="Text Box 4"/>
          <p:cNvSpPr txBox="1">
            <a:spLocks noChangeArrowheads="1"/>
          </p:cNvSpPr>
          <p:nvPr/>
        </p:nvSpPr>
        <p:spPr bwMode="auto">
          <a:xfrm>
            <a:off x="762000" y="3048000"/>
            <a:ext cx="7467600" cy="3539430"/>
          </a:xfrm>
          <a:prstGeom prst="rect">
            <a:avLst/>
          </a:prstGeom>
          <a:solidFill>
            <a:srgbClr val="BAB870">
              <a:alpha val="49804"/>
            </a:srgbClr>
          </a:solidFill>
          <a:ln w="9525">
            <a:noFill/>
            <a:miter lim="800000"/>
            <a:headEnd/>
            <a:tailEnd/>
          </a:ln>
        </p:spPr>
        <p:txBody>
          <a:bodyPr>
            <a:spAutoFit/>
          </a:bodyPr>
          <a:lstStyle/>
          <a:p>
            <a:pPr algn="l">
              <a:spcBef>
                <a:spcPct val="50000"/>
              </a:spcBef>
              <a:buFont typeface="Wingdings" pitchFamily="2" charset="2"/>
              <a:buNone/>
            </a:pPr>
            <a:r>
              <a:rPr lang="en-US" sz="3200" b="1" dirty="0" smtClean="0">
                <a:solidFill>
                  <a:schemeClr val="bg1"/>
                </a:solidFill>
                <a:latin typeface="Arial" pitchFamily="34" charset="0"/>
              </a:rPr>
              <a:t>1960’s – Water quality</a:t>
            </a:r>
          </a:p>
          <a:p>
            <a:pPr algn="l">
              <a:spcBef>
                <a:spcPct val="50000"/>
              </a:spcBef>
              <a:buFont typeface="Wingdings" pitchFamily="2" charset="2"/>
              <a:buNone/>
            </a:pPr>
            <a:r>
              <a:rPr lang="en-US" sz="3200" b="1" dirty="0" smtClean="0">
                <a:solidFill>
                  <a:schemeClr val="bg1"/>
                </a:solidFill>
                <a:latin typeface="Arial" pitchFamily="34" charset="0"/>
              </a:rPr>
              <a:t>1970’s </a:t>
            </a:r>
            <a:r>
              <a:rPr lang="en-US" sz="3200" b="1" dirty="0">
                <a:solidFill>
                  <a:schemeClr val="bg1"/>
                </a:solidFill>
                <a:latin typeface="Arial" pitchFamily="34" charset="0"/>
              </a:rPr>
              <a:t>– Hydrologic statistics</a:t>
            </a:r>
          </a:p>
          <a:p>
            <a:pPr algn="l">
              <a:spcBef>
                <a:spcPct val="50000"/>
              </a:spcBef>
              <a:buFont typeface="Wingdings" pitchFamily="2" charset="2"/>
              <a:buNone/>
            </a:pPr>
            <a:r>
              <a:rPr lang="en-US" sz="3200" b="1" dirty="0">
                <a:solidFill>
                  <a:schemeClr val="bg1"/>
                </a:solidFill>
                <a:latin typeface="Arial" pitchFamily="34" charset="0"/>
              </a:rPr>
              <a:t>1980’s – Quantitative biology models</a:t>
            </a:r>
          </a:p>
          <a:p>
            <a:pPr algn="l">
              <a:spcBef>
                <a:spcPct val="50000"/>
              </a:spcBef>
              <a:buFont typeface="Wingdings" pitchFamily="2" charset="2"/>
              <a:buNone/>
            </a:pPr>
            <a:r>
              <a:rPr lang="en-US" sz="3200" b="1" dirty="0">
                <a:solidFill>
                  <a:schemeClr val="bg1"/>
                </a:solidFill>
                <a:latin typeface="Arial" pitchFamily="34" charset="0"/>
              </a:rPr>
              <a:t>1990’s – Ecosystem processes</a:t>
            </a:r>
          </a:p>
          <a:p>
            <a:pPr algn="l">
              <a:spcBef>
                <a:spcPct val="50000"/>
              </a:spcBef>
              <a:buFont typeface="Wingdings" pitchFamily="2" charset="2"/>
              <a:buNone/>
            </a:pPr>
            <a:r>
              <a:rPr lang="en-US" sz="3200" b="1" dirty="0">
                <a:solidFill>
                  <a:schemeClr val="bg1"/>
                </a:solidFill>
                <a:latin typeface="Arial" pitchFamily="34" charset="0"/>
              </a:rPr>
              <a:t>2000’s – Holistic methods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06500"/>
                                        </p:tgtEl>
                                        <p:attrNameLst>
                                          <p:attrName>style.visibility</p:attrName>
                                        </p:attrNameLst>
                                      </p:cBhvr>
                                      <p:to>
                                        <p:strVal val="visible"/>
                                      </p:to>
                                    </p:set>
                                    <p:animEffect transition="in" filter="wipe(up)">
                                      <p:cBhvr>
                                        <p:cTn id="7" dur="500"/>
                                        <p:tgtEl>
                                          <p:spTgt spid="106500"/>
                                        </p:tgtEl>
                                      </p:cBhvr>
                                    </p:animEffect>
                                  </p:childTnLst>
                                  <p:subTnLst>
                                    <p:animClr clrSpc="rgb" dir="cw">
                                      <p:cBhvr override="childStyle">
                                        <p:cTn dur="1" fill="hold" display="0" masterRel="nextClick" afterEffect="1"/>
                                        <p:tgtEl>
                                          <p:spTgt spid="106500"/>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228600" y="457200"/>
            <a:ext cx="8229600" cy="1143000"/>
          </a:xfrm>
        </p:spPr>
        <p:txBody>
          <a:bodyPr/>
          <a:lstStyle/>
          <a:p>
            <a:pPr eaLnBrk="1" hangingPunct="1"/>
            <a:r>
              <a:rPr lang="en-US" sz="6000" b="1" smtClean="0">
                <a:solidFill>
                  <a:schemeClr val="bg1"/>
                </a:solidFill>
                <a:latin typeface="Arial" pitchFamily="34" charset="0"/>
              </a:rPr>
              <a:t>Traditional Approach</a:t>
            </a:r>
          </a:p>
        </p:txBody>
      </p:sp>
      <p:sp>
        <p:nvSpPr>
          <p:cNvPr id="18435" name="Rectangle 1027"/>
          <p:cNvSpPr>
            <a:spLocks noGrp="1" noChangeArrowheads="1"/>
          </p:cNvSpPr>
          <p:nvPr>
            <p:ph type="body" idx="1"/>
          </p:nvPr>
        </p:nvSpPr>
        <p:spPr>
          <a:xfrm>
            <a:off x="1066800" y="3733800"/>
            <a:ext cx="5562600" cy="2590800"/>
          </a:xfrm>
        </p:spPr>
        <p:txBody>
          <a:bodyPr/>
          <a:lstStyle/>
          <a:p>
            <a:pPr eaLnBrk="1" hangingPunct="1"/>
            <a:r>
              <a:rPr lang="en-US" sz="4000" b="1" smtClean="0">
                <a:solidFill>
                  <a:schemeClr val="bg1"/>
                </a:solidFill>
                <a:latin typeface="Arial" pitchFamily="34" charset="0"/>
              </a:rPr>
              <a:t>One species</a:t>
            </a:r>
          </a:p>
          <a:p>
            <a:pPr eaLnBrk="1" hangingPunct="1"/>
            <a:r>
              <a:rPr lang="en-US" sz="4000" b="1" smtClean="0">
                <a:solidFill>
                  <a:schemeClr val="bg1"/>
                </a:solidFill>
                <a:latin typeface="Arial" pitchFamily="34" charset="0"/>
              </a:rPr>
              <a:t>One method / tool</a:t>
            </a:r>
          </a:p>
          <a:p>
            <a:pPr eaLnBrk="1" hangingPunct="1"/>
            <a:r>
              <a:rPr lang="en-US" sz="4000" b="1" smtClean="0">
                <a:solidFill>
                  <a:schemeClr val="bg1"/>
                </a:solidFill>
                <a:latin typeface="Arial" pitchFamily="34" charset="0"/>
              </a:rPr>
              <a:t>One flow (minimum</a:t>
            </a:r>
            <a:r>
              <a:rPr lang="en-US" b="1" smtClean="0">
                <a:solidFill>
                  <a:schemeClr val="bg1"/>
                </a:solidFill>
                <a:latin typeface="Arial" pitchFamily="34"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685800"/>
            <a:ext cx="7772400" cy="1143000"/>
          </a:xfrm>
        </p:spPr>
        <p:txBody>
          <a:bodyPr/>
          <a:lstStyle/>
          <a:p>
            <a:pPr eaLnBrk="1" hangingPunct="1"/>
            <a:r>
              <a:rPr lang="en-US" b="1" smtClean="0">
                <a:solidFill>
                  <a:schemeClr val="bg1"/>
                </a:solidFill>
                <a:latin typeface="Arial" pitchFamily="34" charset="0"/>
                <a:cs typeface="Times New Roman" pitchFamily="18" charset="0"/>
              </a:rPr>
              <a:t>Flow quantification methods</a:t>
            </a:r>
          </a:p>
        </p:txBody>
      </p:sp>
      <p:sp>
        <p:nvSpPr>
          <p:cNvPr id="11267" name="Rectangle 3"/>
          <p:cNvSpPr>
            <a:spLocks noGrp="1" noChangeArrowheads="1"/>
          </p:cNvSpPr>
          <p:nvPr>
            <p:ph type="body" idx="1"/>
          </p:nvPr>
        </p:nvSpPr>
        <p:spPr>
          <a:xfrm>
            <a:off x="533400" y="1981200"/>
            <a:ext cx="8229600" cy="4038600"/>
          </a:xfrm>
        </p:spPr>
        <p:txBody>
          <a:bodyPr/>
          <a:lstStyle/>
          <a:p>
            <a:pPr eaLnBrk="1" hangingPunct="1"/>
            <a:r>
              <a:rPr lang="en-US" sz="2800" smtClean="0">
                <a:solidFill>
                  <a:schemeClr val="bg1"/>
                </a:solidFill>
                <a:latin typeface="Arial" pitchFamily="34" charset="0"/>
              </a:rPr>
              <a:t>Standard-setting methods (segments or regions)</a:t>
            </a:r>
          </a:p>
          <a:p>
            <a:pPr lvl="1" eaLnBrk="1" hangingPunct="1"/>
            <a:r>
              <a:rPr lang="en-US" sz="2400" smtClean="0">
                <a:solidFill>
                  <a:schemeClr val="bg1"/>
                </a:solidFill>
                <a:latin typeface="Arial" pitchFamily="34" charset="0"/>
              </a:rPr>
              <a:t>Single minimum threshold (bottom up)</a:t>
            </a:r>
          </a:p>
          <a:p>
            <a:pPr lvl="1" eaLnBrk="1" hangingPunct="1"/>
            <a:r>
              <a:rPr lang="en-US" sz="2400" smtClean="0">
                <a:solidFill>
                  <a:schemeClr val="bg1"/>
                </a:solidFill>
                <a:latin typeface="Arial" pitchFamily="34" charset="0"/>
              </a:rPr>
              <a:t>Presumptive standard (top down)</a:t>
            </a:r>
          </a:p>
          <a:p>
            <a:pPr eaLnBrk="1" hangingPunct="1"/>
            <a:r>
              <a:rPr lang="en-US" sz="2800" smtClean="0">
                <a:solidFill>
                  <a:schemeClr val="bg1"/>
                </a:solidFill>
                <a:latin typeface="Arial" pitchFamily="34" charset="0"/>
              </a:rPr>
              <a:t>Incremental methods</a:t>
            </a:r>
          </a:p>
          <a:p>
            <a:pPr lvl="1" eaLnBrk="1" hangingPunct="1"/>
            <a:r>
              <a:rPr lang="en-US" sz="2400" smtClean="0">
                <a:solidFill>
                  <a:schemeClr val="bg1"/>
                </a:solidFill>
                <a:latin typeface="Arial" pitchFamily="34" charset="0"/>
              </a:rPr>
              <a:t>Evaluate habitat value vs. flow relationship </a:t>
            </a:r>
          </a:p>
          <a:p>
            <a:pPr lvl="1" eaLnBrk="1" hangingPunct="1"/>
            <a:r>
              <a:rPr lang="en-US" sz="2400" smtClean="0">
                <a:solidFill>
                  <a:schemeClr val="bg1"/>
                </a:solidFill>
                <a:latin typeface="Arial" pitchFamily="34" charset="0"/>
              </a:rPr>
              <a:t>Relate to a single riverine element at a time</a:t>
            </a:r>
          </a:p>
          <a:p>
            <a:pPr eaLnBrk="1" hangingPunct="1"/>
            <a:r>
              <a:rPr lang="en-US" sz="2800" smtClean="0">
                <a:solidFill>
                  <a:schemeClr val="bg1"/>
                </a:solidFill>
                <a:latin typeface="Arial" pitchFamily="34" charset="0"/>
              </a:rPr>
              <a:t>Multiple component methods</a:t>
            </a:r>
          </a:p>
          <a:p>
            <a:pPr lvl="1" eaLnBrk="1" hangingPunct="1"/>
            <a:r>
              <a:rPr lang="en-US" sz="2400" smtClean="0">
                <a:solidFill>
                  <a:schemeClr val="bg1"/>
                </a:solidFill>
                <a:latin typeface="Arial" pitchFamily="34" charset="0"/>
              </a:rPr>
              <a:t>The next generation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left)">
                                      <p:cBhvr>
                                        <p:cTn id="7" dur="500"/>
                                        <p:tgtEl>
                                          <p:spTgt spid="1126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wipe(left)">
                                      <p:cBhvr>
                                        <p:cTn id="10" dur="500"/>
                                        <p:tgtEl>
                                          <p:spTgt spid="1126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wipe(left)">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wipe(left)">
                                      <p:cBhvr>
                                        <p:cTn id="18" dur="500"/>
                                        <p:tgtEl>
                                          <p:spTgt spid="11267">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wipe(left)">
                                      <p:cBhvr>
                                        <p:cTn id="21" dur="500"/>
                                        <p:tgtEl>
                                          <p:spTgt spid="11267">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7">
                                            <p:txEl>
                                              <p:pRg st="5" end="5"/>
                                            </p:txEl>
                                          </p:spTgt>
                                        </p:tgtEl>
                                        <p:attrNameLst>
                                          <p:attrName>style.visibility</p:attrName>
                                        </p:attrNameLst>
                                      </p:cBhvr>
                                      <p:to>
                                        <p:strVal val="visible"/>
                                      </p:to>
                                    </p:set>
                                    <p:animEffect transition="in" filter="wipe(left)">
                                      <p:cBhvr>
                                        <p:cTn id="24" dur="500"/>
                                        <p:tgtEl>
                                          <p:spTgt spid="1126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wipe(left)">
                                      <p:cBhvr>
                                        <p:cTn id="29" dur="500"/>
                                        <p:tgtEl>
                                          <p:spTgt spid="11267">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7">
                                            <p:txEl>
                                              <p:pRg st="7" end="7"/>
                                            </p:txEl>
                                          </p:spTgt>
                                        </p:tgtEl>
                                        <p:attrNameLst>
                                          <p:attrName>style.visibility</p:attrName>
                                        </p:attrNameLst>
                                      </p:cBhvr>
                                      <p:to>
                                        <p:strVal val="visible"/>
                                      </p:to>
                                    </p:set>
                                    <p:animEffect transition="in" filter="wipe(left)">
                                      <p:cBhvr>
                                        <p:cTn id="32" dur="500"/>
                                        <p:tgtEl>
                                          <p:spTgt spid="11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2975</TotalTime>
  <Words>6546</Words>
  <Application>Microsoft PowerPoint</Application>
  <PresentationFormat>On-screen Show (4:3)</PresentationFormat>
  <Paragraphs>402</Paragraphs>
  <Slides>58</Slides>
  <Notes>55</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58</vt:i4>
      </vt:variant>
    </vt:vector>
  </HeadingPairs>
  <TitlesOfParts>
    <vt:vector size="63" baseType="lpstr">
      <vt:lpstr>Default Design</vt:lpstr>
      <vt:lpstr>Chart</vt:lpstr>
      <vt:lpstr>Worksheet</vt:lpstr>
      <vt:lpstr>SPW 6.0 Graph</vt:lpstr>
      <vt:lpstr>Image</vt:lpstr>
      <vt:lpstr>Methods to Quantify Environmental Flow Needs</vt:lpstr>
      <vt:lpstr>Slide 2</vt:lpstr>
      <vt:lpstr>Slide 3</vt:lpstr>
      <vt:lpstr>Science is critically important but doesn’t drive the bus!</vt:lpstr>
      <vt:lpstr>What can models tell us?</vt:lpstr>
      <vt:lpstr>Slide 6</vt:lpstr>
      <vt:lpstr>Slide 7</vt:lpstr>
      <vt:lpstr>Traditional Approach</vt:lpstr>
      <vt:lpstr>Flow quantification methods</vt:lpstr>
      <vt:lpstr>Slide 10</vt:lpstr>
      <vt:lpstr>Selecting Methods</vt:lpstr>
      <vt:lpstr>Slide 12</vt:lpstr>
      <vt:lpstr>Hydrology Methods</vt:lpstr>
      <vt:lpstr>Slide 14</vt:lpstr>
      <vt:lpstr>Hydrology Model Considerations</vt:lpstr>
      <vt:lpstr>Biology</vt:lpstr>
      <vt:lpstr>Single Transect Methods</vt:lpstr>
      <vt:lpstr>Single Transect Methods (Wetted Perimeter)</vt:lpstr>
      <vt:lpstr>Single Transect Methods</vt:lpstr>
      <vt:lpstr>Tennant Method</vt:lpstr>
      <vt:lpstr>Tennant Method</vt:lpstr>
      <vt:lpstr>Slide 22</vt:lpstr>
      <vt:lpstr>Slide 23</vt:lpstr>
      <vt:lpstr>MesoHABSIM</vt:lpstr>
      <vt:lpstr>Slide 25</vt:lpstr>
      <vt:lpstr>Slide 26</vt:lpstr>
      <vt:lpstr>Slide 27</vt:lpstr>
      <vt:lpstr>Slide 28</vt:lpstr>
      <vt:lpstr>Slide 29</vt:lpstr>
      <vt:lpstr>Biology Model Considerations</vt:lpstr>
      <vt:lpstr>Slide 31</vt:lpstr>
      <vt:lpstr>Geomorphology</vt:lpstr>
      <vt:lpstr>Geomorphology Model Considerations</vt:lpstr>
      <vt:lpstr>Water Quality</vt:lpstr>
      <vt:lpstr>Water Quality</vt:lpstr>
      <vt:lpstr>Slide 36</vt:lpstr>
      <vt:lpstr>Connectivity Methods</vt:lpstr>
      <vt:lpstr>Connectivity</vt:lpstr>
      <vt:lpstr>Holistic Methodologies</vt:lpstr>
      <vt:lpstr>Ecological Limits of Hydrologic Alteration (ELOHA)</vt:lpstr>
      <vt:lpstr>Ecological Limits of Hydrologic Alteration (ELOHA)</vt:lpstr>
      <vt:lpstr>Slide 42</vt:lpstr>
      <vt:lpstr>Demonstration Flow Assessment</vt:lpstr>
      <vt:lpstr>Holistic Model Considerations</vt:lpstr>
      <vt:lpstr>Reservoir Fishery Assessment Methods</vt:lpstr>
      <vt:lpstr>Reservoir Model Considerations</vt:lpstr>
      <vt:lpstr>Empirical Methods (Adaptive Management)</vt:lpstr>
      <vt:lpstr>Adaptive management is a process</vt:lpstr>
      <vt:lpstr>Adaptive management requires:</vt:lpstr>
      <vt:lpstr>Pictures can be compelling</vt:lpstr>
      <vt:lpstr>What about professional judgment?</vt:lpstr>
      <vt:lpstr>Monitoring</vt:lpstr>
      <vt:lpstr>Monitor What?</vt:lpstr>
      <vt:lpstr>More gage data are always needed</vt:lpstr>
      <vt:lpstr>Slide 55</vt:lpstr>
      <vt:lpstr>There is no best method</vt:lpstr>
      <vt:lpstr>Slide 57</vt:lpstr>
      <vt:lpstr>Science can ascertain what is, but not what should be, and outside of its domain value judgments of all kinds remain.        Albert Einstein</vt:lpstr>
    </vt:vector>
  </TitlesOfParts>
  <Company>Wyoming Game &amp; Fish Dept.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Do</dc:title>
  <dc:creator>tom annear</dc:creator>
  <cp:lastModifiedBy>tannea</cp:lastModifiedBy>
  <cp:revision>225</cp:revision>
  <dcterms:created xsi:type="dcterms:W3CDTF">2008-02-01T14:59:43Z</dcterms:created>
  <dcterms:modified xsi:type="dcterms:W3CDTF">2013-04-04T21:31:33Z</dcterms:modified>
</cp:coreProperties>
</file>